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0"/>
  </p:notesMasterIdLst>
  <p:sldIdLst>
    <p:sldId id="256" r:id="rId2"/>
    <p:sldId id="329" r:id="rId3"/>
    <p:sldId id="330" r:id="rId4"/>
    <p:sldId id="331" r:id="rId5"/>
    <p:sldId id="332" r:id="rId6"/>
    <p:sldId id="333" r:id="rId7"/>
    <p:sldId id="334" r:id="rId8"/>
    <p:sldId id="335" r:id="rId9"/>
    <p:sldId id="336" r:id="rId10"/>
    <p:sldId id="337" r:id="rId11"/>
    <p:sldId id="338" r:id="rId12"/>
    <p:sldId id="369" r:id="rId13"/>
    <p:sldId id="362" r:id="rId14"/>
    <p:sldId id="363" r:id="rId15"/>
    <p:sldId id="341" r:id="rId16"/>
    <p:sldId id="342" r:id="rId17"/>
    <p:sldId id="343" r:id="rId18"/>
    <p:sldId id="370" r:id="rId19"/>
    <p:sldId id="344" r:id="rId20"/>
    <p:sldId id="345" r:id="rId21"/>
    <p:sldId id="348" r:id="rId22"/>
    <p:sldId id="349" r:id="rId23"/>
    <p:sldId id="371" r:id="rId24"/>
    <p:sldId id="351" r:id="rId25"/>
    <p:sldId id="352" r:id="rId26"/>
    <p:sldId id="353" r:id="rId27"/>
    <p:sldId id="313" r:id="rId28"/>
    <p:sldId id="276" r:id="rId29"/>
  </p:sldIdLst>
  <p:sldSz cx="12192000" cy="6858000"/>
  <p:notesSz cx="6858000" cy="9144000"/>
  <p:defaultText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364" autoAdjust="0"/>
  </p:normalViewPr>
  <p:slideViewPr>
    <p:cSldViewPr snapToGrid="0">
      <p:cViewPr varScale="1">
        <p:scale>
          <a:sx n="65" d="100"/>
          <a:sy n="65" d="100"/>
        </p:scale>
        <p:origin x="85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59209-D0FC-41C9-89B5-48CE4DB485EF}" type="datetimeFigureOut">
              <a:rPr lang="lv-LV" smtClean="0"/>
              <a:t>29.04.2016</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875CE-5761-4A61-84E0-186432756F8C}" type="slidenum">
              <a:rPr lang="lv-LV" smtClean="0"/>
              <a:t>‹#›</a:t>
            </a:fld>
            <a:endParaRPr lang="lv-LV"/>
          </a:p>
        </p:txBody>
      </p:sp>
    </p:spTree>
    <p:extLst>
      <p:ext uri="{BB962C8B-B14F-4D97-AF65-F5344CB8AC3E}">
        <p14:creationId xmlns:p14="http://schemas.microsoft.com/office/powerpoint/2010/main" val="69089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https://www.google.lv/search?q=paleocene-eocene+thermal+maximum&amp;espv=2&amp;biw=1920&amp;bih=935&amp;source=lnms&amp;tbm=isch&amp;sa=X&amp;ved=0ahUKEwi528HJz4HLAhXEvnIKHWTMAFMQ_AUIBigB#imgrc=jYUEnf3sQ7k2TM%3A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2</a:t>
            </a:fld>
            <a:endParaRPr lang="lv-LV"/>
          </a:p>
        </p:txBody>
      </p:sp>
    </p:spTree>
    <p:extLst>
      <p:ext uri="{BB962C8B-B14F-4D97-AF65-F5344CB8AC3E}">
        <p14:creationId xmlns:p14="http://schemas.microsoft.com/office/powerpoint/2010/main" val="3757840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https://www.google.lv/search?q=global+atmospheric+circulation&amp;espv=2&amp;biw=1920&amp;bih=935&amp;source=lnms&amp;tbm=isch&amp;sa=X&amp;ved=0ahUKEwj3_6Oo1IHLAhXLwHIKHdFfAYAQ_AUIBigB#imgrc=ChVBt9dLBEGZqM%3A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7</a:t>
            </a:fld>
            <a:endParaRPr lang="lv-LV"/>
          </a:p>
        </p:txBody>
      </p:sp>
    </p:spTree>
    <p:extLst>
      <p:ext uri="{BB962C8B-B14F-4D97-AF65-F5344CB8AC3E}">
        <p14:creationId xmlns:p14="http://schemas.microsoft.com/office/powerpoint/2010/main" val="160958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smtClean="0"/>
              <a:t>https://www.google.lv/search?q=mauna+loa+observatory&amp;espv=2&amp;biw=1366&amp;bih=599&amp;source=lnms&amp;tbm=isch&amp;sa=X&amp;ved=0ahUKEwiax9X6u4bLAhUKWywKHa8PAyMQ_AUIBigB#imgrc=YCTOFGzb-cA6KM%3A</a:t>
            </a:r>
            <a:endParaRPr lang="lv-LV" dirty="0"/>
          </a:p>
        </p:txBody>
      </p:sp>
      <p:sp>
        <p:nvSpPr>
          <p:cNvPr id="4" name="Slide Number Placeholder 3"/>
          <p:cNvSpPr>
            <a:spLocks noGrp="1"/>
          </p:cNvSpPr>
          <p:nvPr>
            <p:ph type="sldNum" sz="quarter" idx="10"/>
          </p:nvPr>
        </p:nvSpPr>
        <p:spPr/>
        <p:txBody>
          <a:bodyPr/>
          <a:lstStyle/>
          <a:p>
            <a:fld id="{213875CE-5761-4A61-84E0-186432756F8C}" type="slidenum">
              <a:rPr lang="lv-LV" smtClean="0"/>
              <a:t>14</a:t>
            </a:fld>
            <a:endParaRPr lang="lv-LV"/>
          </a:p>
        </p:txBody>
      </p:sp>
    </p:spTree>
    <p:extLst>
      <p:ext uri="{BB962C8B-B14F-4D97-AF65-F5344CB8AC3E}">
        <p14:creationId xmlns:p14="http://schemas.microsoft.com/office/powerpoint/2010/main" val="2971459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mtClean="0"/>
              <a:t>https://www.google.lv/search?q=global+atmospheric+circulation&amp;espv=2&amp;biw=1920&amp;bih=935&amp;source=lnms&amp;tbm=isch&amp;sa=X&amp;ved=0ahUKEwj3_6Oo1IHLAhXLwHIKHdFfAYAQ_AUIBigB#tbm=isch&amp;q=ghg+emissions+by+countries&amp;imgrc=Ju_B0HAhr3c5aM%3A</a:t>
            </a:r>
            <a:endParaRPr lang="lv-LV"/>
          </a:p>
        </p:txBody>
      </p:sp>
      <p:sp>
        <p:nvSpPr>
          <p:cNvPr id="4" name="Slide Number Placeholder 3"/>
          <p:cNvSpPr>
            <a:spLocks noGrp="1"/>
          </p:cNvSpPr>
          <p:nvPr>
            <p:ph type="sldNum" sz="quarter" idx="10"/>
          </p:nvPr>
        </p:nvSpPr>
        <p:spPr/>
        <p:txBody>
          <a:bodyPr/>
          <a:lstStyle/>
          <a:p>
            <a:fld id="{213875CE-5761-4A61-84E0-186432756F8C}" type="slidenum">
              <a:rPr lang="lv-LV" smtClean="0"/>
              <a:t>27</a:t>
            </a:fld>
            <a:endParaRPr lang="lv-LV"/>
          </a:p>
        </p:txBody>
      </p:sp>
    </p:spTree>
    <p:extLst>
      <p:ext uri="{BB962C8B-B14F-4D97-AF65-F5344CB8AC3E}">
        <p14:creationId xmlns:p14="http://schemas.microsoft.com/office/powerpoint/2010/main" val="117972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lv-LV"/>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032257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041863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lv-LV"/>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782032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93430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lv-LV"/>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E85F011-099F-4791-891A-40072BC70105}" type="datetimeFigureOut">
              <a:rPr lang="lv-LV" smtClean="0"/>
              <a:t>29.04.2016</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56921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58695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lv-LV"/>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7" name="Date Placeholder 6"/>
          <p:cNvSpPr>
            <a:spLocks noGrp="1"/>
          </p:cNvSpPr>
          <p:nvPr>
            <p:ph type="dt" sz="half" idx="10"/>
          </p:nvPr>
        </p:nvSpPr>
        <p:spPr/>
        <p:txBody>
          <a:bodyPr/>
          <a:lstStyle/>
          <a:p>
            <a:fld id="{1E85F011-099F-4791-891A-40072BC70105}" type="datetimeFigureOut">
              <a:rPr lang="lv-LV" smtClean="0"/>
              <a:t>29.04.2016</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378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lv-LV"/>
          </a:p>
        </p:txBody>
      </p:sp>
      <p:sp>
        <p:nvSpPr>
          <p:cNvPr id="3" name="Date Placeholder 2"/>
          <p:cNvSpPr>
            <a:spLocks noGrp="1"/>
          </p:cNvSpPr>
          <p:nvPr>
            <p:ph type="dt" sz="half" idx="10"/>
          </p:nvPr>
        </p:nvSpPr>
        <p:spPr/>
        <p:txBody>
          <a:bodyPr/>
          <a:lstStyle/>
          <a:p>
            <a:fld id="{1E85F011-099F-4791-891A-40072BC70105}" type="datetimeFigureOut">
              <a:rPr lang="lv-LV" smtClean="0"/>
              <a:t>29.04.2016</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1216825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85F011-099F-4791-891A-40072BC70105}" type="datetimeFigureOut">
              <a:rPr lang="lv-LV" smtClean="0"/>
              <a:t>29.04.2016</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20066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65630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lv-LV"/>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v-LV"/>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E85F011-099F-4791-891A-40072BC70105}" type="datetimeFigureOut">
              <a:rPr lang="lv-LV" smtClean="0"/>
              <a:t>29.04.2016</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00ED0DEE-122F-481E-8273-33DEFAF3CAAB}" type="slidenum">
              <a:rPr lang="lv-LV" smtClean="0"/>
              <a:t>‹#›</a:t>
            </a:fld>
            <a:endParaRPr lang="lv-LV"/>
          </a:p>
        </p:txBody>
      </p:sp>
    </p:spTree>
    <p:extLst>
      <p:ext uri="{BB962C8B-B14F-4D97-AF65-F5344CB8AC3E}">
        <p14:creationId xmlns:p14="http://schemas.microsoft.com/office/powerpoint/2010/main" val="281917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0000"/>
                <a:lumOff val="40000"/>
              </a:schemeClr>
            </a:gs>
            <a:gs pos="20000">
              <a:schemeClr val="bg1"/>
            </a:gs>
            <a:gs pos="80000">
              <a:schemeClr val="bg1"/>
            </a:gs>
            <a:gs pos="100000">
              <a:schemeClr val="accent1">
                <a:lumMod val="60000"/>
                <a:lumOff val="4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lv-LV"/>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lv-LV"/>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5F011-099F-4791-891A-40072BC70105}" type="datetimeFigureOut">
              <a:rPr lang="lv-LV" smtClean="0"/>
              <a:t>29.04.2016</a:t>
            </a:fld>
            <a:endParaRPr lang="lv-LV"/>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D0DEE-122F-481E-8273-33DEFAF3CAAB}" type="slidenum">
              <a:rPr lang="lv-LV" smtClean="0"/>
              <a:t>‹#›</a:t>
            </a:fld>
            <a:endParaRPr lang="lv-LV"/>
          </a:p>
        </p:txBody>
      </p:sp>
    </p:spTree>
    <p:extLst>
      <p:ext uri="{BB962C8B-B14F-4D97-AF65-F5344CB8AC3E}">
        <p14:creationId xmlns:p14="http://schemas.microsoft.com/office/powerpoint/2010/main" val="17962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v-L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a:off x="0" y="1724702"/>
            <a:ext cx="9753600" cy="3304498"/>
          </a:xfrm>
          <a:prstGeom prst="rect">
            <a:avLst/>
          </a:prstGeom>
        </p:spPr>
      </p:pic>
      <p:sp>
        <p:nvSpPr>
          <p:cNvPr id="2" name="Title 1"/>
          <p:cNvSpPr>
            <a:spLocks noGrp="1"/>
          </p:cNvSpPr>
          <p:nvPr>
            <p:ph type="ctrTitle"/>
          </p:nvPr>
        </p:nvSpPr>
        <p:spPr>
          <a:xfrm>
            <a:off x="3758518" y="2006409"/>
            <a:ext cx="6509657" cy="2387600"/>
          </a:xfrm>
        </p:spPr>
        <p:txBody>
          <a:bodyPr>
            <a:noAutofit/>
          </a:bodyPr>
          <a:lstStyle/>
          <a:p>
            <a:pPr algn="l"/>
            <a:r>
              <a:rPr lang="lv-LV" sz="6600" dirty="0" smtClean="0"/>
              <a:t>Klimata mainība un </a:t>
            </a:r>
            <a:r>
              <a:rPr lang="lv-LV" sz="6600" smtClean="0"/>
              <a:t>klimata </a:t>
            </a:r>
            <a:r>
              <a:rPr lang="lv-LV" sz="6600" smtClean="0"/>
              <a:t>pārmaiņas II</a:t>
            </a:r>
            <a:endParaRPr lang="lv-LV" sz="6600" dirty="0"/>
          </a:p>
        </p:txBody>
      </p:sp>
      <p:grpSp>
        <p:nvGrpSpPr>
          <p:cNvPr id="5" name="Group 4"/>
          <p:cNvGrpSpPr/>
          <p:nvPr/>
        </p:nvGrpSpPr>
        <p:grpSpPr>
          <a:xfrm>
            <a:off x="3463289" y="4573992"/>
            <a:ext cx="6293151" cy="756000"/>
            <a:chOff x="2846069" y="4631142"/>
            <a:chExt cx="6293151" cy="7560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797" y="4649142"/>
              <a:ext cx="1971849" cy="720000"/>
            </a:xfrm>
            <a:prstGeom prst="rect">
              <a:avLst/>
            </a:prstGeom>
            <a:noFill/>
            <a:ln>
              <a:noFill/>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7492" y="4649142"/>
              <a:ext cx="864715" cy="720000"/>
            </a:xfrm>
            <a:prstGeom prst="rect">
              <a:avLst/>
            </a:prstGeom>
          </p:spPr>
        </p:pic>
        <p:pic>
          <p:nvPicPr>
            <p:cNvPr id="8" name="Picture 2" descr="http://eeagrants.org/content/download/6663/71306/version/1/file/EEA+Grants+-+JPG.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162" t="20554" r="9972" b="22773"/>
            <a:stretch/>
          </p:blipFill>
          <p:spPr bwMode="auto">
            <a:xfrm>
              <a:off x="2846069" y="4649142"/>
              <a:ext cx="1014662" cy="7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iksd.riga.lv/upload_pic/2.Izglitiba/Pub_bildes/0_2014/01_2014/LU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630" y="4649142"/>
              <a:ext cx="6822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uarctic.org/media/861227/grid-arendal_logo_box_369x369.png?mode=pad&amp;width=449&amp;height=360&amp;format=jpg&amp;scale=upscalecanvas"/>
            <p:cNvPicPr>
              <a:picLocks noChangeAspect="1" noChangeArrowheads="1"/>
            </p:cNvPicPr>
            <p:nvPr/>
          </p:nvPicPr>
          <p:blipFill rotWithShape="1">
            <a:blip r:embed="rId7">
              <a:extLst>
                <a:ext uri="{28A0092B-C50C-407E-A947-70E740481C1C}">
                  <a14:useLocalDpi xmlns:a14="http://schemas.microsoft.com/office/drawing/2010/main" val="0"/>
                </a:ext>
              </a:extLst>
            </a:blip>
            <a:srcRect l="9190" t="24296" r="9028" b="27370"/>
            <a:stretch/>
          </p:blipFill>
          <p:spPr bwMode="auto">
            <a:xfrm>
              <a:off x="7543800" y="4631142"/>
              <a:ext cx="1595420" cy="756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2675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8862" y="1164659"/>
            <a:ext cx="3796320" cy="5693341"/>
          </a:xfrm>
          <a:prstGeom prst="rect">
            <a:avLst/>
          </a:prstGeom>
        </p:spPr>
      </p:pic>
      <p:sp>
        <p:nvSpPr>
          <p:cNvPr id="4" name="Title 1"/>
          <p:cNvSpPr txBox="1">
            <a:spLocks/>
          </p:cNvSpPr>
          <p:nvPr/>
        </p:nvSpPr>
        <p:spPr>
          <a:xfrm>
            <a:off x="6927274" y="182009"/>
            <a:ext cx="5006920" cy="15221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NEPARASTIE LAIKAPSTĀKĻI LATVIJĀ (900-1860)</a:t>
            </a:r>
          </a:p>
        </p:txBody>
      </p:sp>
      <p:grpSp>
        <p:nvGrpSpPr>
          <p:cNvPr id="11" name="Group 10"/>
          <p:cNvGrpSpPr/>
          <p:nvPr/>
        </p:nvGrpSpPr>
        <p:grpSpPr>
          <a:xfrm>
            <a:off x="277094" y="1317064"/>
            <a:ext cx="6470072" cy="4958178"/>
            <a:chOff x="5430983" y="893278"/>
            <a:chExt cx="6470072" cy="4958178"/>
          </a:xfrm>
        </p:grpSpPr>
        <p:sp>
          <p:nvSpPr>
            <p:cNvPr id="3" name="Title 1"/>
            <p:cNvSpPr txBox="1">
              <a:spLocks/>
            </p:cNvSpPr>
            <p:nvPr/>
          </p:nvSpPr>
          <p:spPr>
            <a:xfrm>
              <a:off x="5430983" y="893278"/>
              <a:ext cx="6470072" cy="157839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Vēsturiskos avotos aprakstītie dabas apstākļi Baltijā un Latvijā vairāk nekā 900 gadu garumā, sniedz ieskatu par neparastām ziemām, pavasariem, vasarām un rudeņiem</a:t>
              </a:r>
            </a:p>
          </p:txBody>
        </p:sp>
        <p:grpSp>
          <p:nvGrpSpPr>
            <p:cNvPr id="10" name="Group 9"/>
            <p:cNvGrpSpPr/>
            <p:nvPr/>
          </p:nvGrpSpPr>
          <p:grpSpPr>
            <a:xfrm>
              <a:off x="5791196" y="2391295"/>
              <a:ext cx="5805054" cy="3460161"/>
              <a:chOff x="5791196" y="2391295"/>
              <a:chExt cx="5805054" cy="3460161"/>
            </a:xfrm>
          </p:grpSpPr>
          <p:sp>
            <p:nvSpPr>
              <p:cNvPr id="6" name="Rounded Rectangle 5"/>
              <p:cNvSpPr/>
              <p:nvPr/>
            </p:nvSpPr>
            <p:spPr>
              <a:xfrm>
                <a:off x="5791196" y="2391295"/>
                <a:ext cx="2382820" cy="109645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P</a:t>
                </a:r>
                <a:r>
                  <a:rPr lang="lv-LV" b="1" dirty="0" smtClean="0">
                    <a:solidFill>
                      <a:schemeClr val="tx1"/>
                    </a:solidFill>
                  </a:rPr>
                  <a:t>ar </a:t>
                </a:r>
                <a:r>
                  <a:rPr lang="lv-LV" b="1" dirty="0">
                    <a:solidFill>
                      <a:schemeClr val="tx1"/>
                    </a:solidFill>
                  </a:rPr>
                  <a:t>katastrofāliem plūdiem Daugavā un citās upēs</a:t>
                </a:r>
              </a:p>
            </p:txBody>
          </p:sp>
          <p:sp>
            <p:nvSpPr>
              <p:cNvPr id="7" name="Rounded Rectangle 6"/>
              <p:cNvSpPr/>
              <p:nvPr/>
            </p:nvSpPr>
            <p:spPr>
              <a:xfrm>
                <a:off x="8354286" y="2391295"/>
                <a:ext cx="3241964" cy="16109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Par lielu </a:t>
                </a:r>
                <a:r>
                  <a:rPr lang="lv-LV" b="1" dirty="0">
                    <a:solidFill>
                      <a:schemeClr val="tx1"/>
                    </a:solidFill>
                  </a:rPr>
                  <a:t>karstumu un neiedomājamu sausumu, kad izžūst upes un akas, deg meži un </a:t>
                </a:r>
                <a:r>
                  <a:rPr lang="lv-LV" b="1" dirty="0" smtClean="0">
                    <a:solidFill>
                      <a:schemeClr val="tx1"/>
                    </a:solidFill>
                  </a:rPr>
                  <a:t>purvi vai </a:t>
                </a:r>
                <a:r>
                  <a:rPr lang="lv-LV" b="1" dirty="0">
                    <a:solidFill>
                      <a:schemeClr val="tx1"/>
                    </a:solidFill>
                  </a:rPr>
                  <a:t>kad lietus nepārtraukti līst mēnešiem </a:t>
                </a:r>
                <a:r>
                  <a:rPr lang="lv-LV" b="1" dirty="0" smtClean="0">
                    <a:solidFill>
                      <a:schemeClr val="tx1"/>
                    </a:solidFill>
                  </a:rPr>
                  <a:t>ilgi</a:t>
                </a:r>
                <a:endParaRPr lang="lv-LV" b="1" dirty="0">
                  <a:solidFill>
                    <a:schemeClr val="tx1"/>
                  </a:solidFill>
                </a:endParaRPr>
              </a:p>
            </p:txBody>
          </p:sp>
          <p:sp>
            <p:nvSpPr>
              <p:cNvPr id="8" name="Rounded Rectangle 7"/>
              <p:cNvSpPr/>
              <p:nvPr/>
            </p:nvSpPr>
            <p:spPr>
              <a:xfrm>
                <a:off x="5791196" y="3743155"/>
                <a:ext cx="2382820" cy="210830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Par ziemām, kad </a:t>
                </a:r>
                <a:r>
                  <a:rPr lang="lv-LV" b="1" dirty="0">
                    <a:solidFill>
                      <a:schemeClr val="tx1"/>
                    </a:solidFill>
                  </a:rPr>
                  <a:t>puteņo nepārtraukti 1-2 mēnešus, </a:t>
                </a:r>
                <a:r>
                  <a:rPr lang="lv-LV" b="1" dirty="0" smtClean="0">
                    <a:solidFill>
                      <a:schemeClr val="tx1"/>
                    </a:solidFill>
                  </a:rPr>
                  <a:t>un visi </a:t>
                </a:r>
                <a:r>
                  <a:rPr lang="lv-LV" b="1" dirty="0">
                    <a:solidFill>
                      <a:schemeClr val="tx1"/>
                    </a:solidFill>
                  </a:rPr>
                  <a:t>sējumi izsalst pavasarī  vai vasaras sākumā ap Jāņu </a:t>
                </a:r>
                <a:r>
                  <a:rPr lang="lv-LV" b="1" dirty="0" smtClean="0">
                    <a:solidFill>
                      <a:schemeClr val="tx1"/>
                    </a:solidFill>
                  </a:rPr>
                  <a:t>dienu</a:t>
                </a:r>
                <a:endParaRPr lang="lv-LV" b="1" dirty="0">
                  <a:solidFill>
                    <a:schemeClr val="tx1"/>
                  </a:solidFill>
                </a:endParaRPr>
              </a:p>
            </p:txBody>
          </p:sp>
          <p:sp>
            <p:nvSpPr>
              <p:cNvPr id="9" name="Rounded Rectangle 8"/>
              <p:cNvSpPr/>
              <p:nvPr/>
            </p:nvSpPr>
            <p:spPr>
              <a:xfrm>
                <a:off x="8354286" y="4240512"/>
                <a:ext cx="3241964" cy="161094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Par aizsalušu Baltijas jūru, kad cilvēki </a:t>
                </a:r>
                <a:r>
                  <a:rPr lang="lv-LV" b="1" dirty="0">
                    <a:solidFill>
                      <a:schemeClr val="tx1"/>
                    </a:solidFill>
                  </a:rPr>
                  <a:t>no Dānijas, Vācijas un Polijas kājām vai ar ragavām ceļo uz Zviedriju un Somiju</a:t>
                </a:r>
              </a:p>
            </p:txBody>
          </p:sp>
        </p:grpSp>
      </p:grpSp>
    </p:spTree>
    <p:extLst>
      <p:ext uri="{BB962C8B-B14F-4D97-AF65-F5344CB8AC3E}">
        <p14:creationId xmlns:p14="http://schemas.microsoft.com/office/powerpoint/2010/main" val="2755361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95113" y="530105"/>
            <a:ext cx="4707553"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Klimata mainības raksturs un cilvēka ietekme uz to</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805" y="0"/>
            <a:ext cx="4650140" cy="4650140"/>
          </a:xfrm>
          <a:prstGeom prst="rect">
            <a:avLst/>
          </a:prstGeom>
        </p:spPr>
      </p:pic>
      <p:grpSp>
        <p:nvGrpSpPr>
          <p:cNvPr id="9" name="Group 8"/>
          <p:cNvGrpSpPr/>
          <p:nvPr/>
        </p:nvGrpSpPr>
        <p:grpSpPr>
          <a:xfrm>
            <a:off x="221672" y="3061850"/>
            <a:ext cx="8628253" cy="3393396"/>
            <a:chOff x="5777345" y="886679"/>
            <a:chExt cx="8628253" cy="3393396"/>
          </a:xfrm>
        </p:grpSpPr>
        <p:sp>
          <p:nvSpPr>
            <p:cNvPr id="5" name="Title 1"/>
            <p:cNvSpPr txBox="1">
              <a:spLocks/>
            </p:cNvSpPr>
            <p:nvPr/>
          </p:nvSpPr>
          <p:spPr>
            <a:xfrm>
              <a:off x="5777345" y="886679"/>
              <a:ext cx="6123710" cy="168708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pēdējo simts gadu laikā raksturo ievērojamas pārmaiņas, kas ir ļoti straujas, salīdzinot ar izmaiņu raksturu pēdējo tūkstošu gadu laikā, kā arī garākā laika posmā </a:t>
              </a:r>
            </a:p>
          </p:txBody>
        </p:sp>
        <p:sp>
          <p:nvSpPr>
            <p:cNvPr id="7" name="Rounded Rectangle 6"/>
            <p:cNvSpPr/>
            <p:nvPr/>
          </p:nvSpPr>
          <p:spPr>
            <a:xfrm>
              <a:off x="6041515" y="2410532"/>
              <a:ext cx="3847506"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Novērojumi apstiprina, ka pēdējās simtgades laikā mainījies arī temperatūras diennakts sadalījums, kā arī pieaugusi temperatūra virs jūru un okeānu virsmas</a:t>
              </a:r>
            </a:p>
          </p:txBody>
        </p:sp>
        <p:sp>
          <p:nvSpPr>
            <p:cNvPr id="8" name="Rounded Rectangle 7"/>
            <p:cNvSpPr/>
            <p:nvPr/>
          </p:nvSpPr>
          <p:spPr>
            <a:xfrm>
              <a:off x="10141522" y="2410532"/>
              <a:ext cx="4264076"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Klimata pārmaiņu raksturs saistāms </a:t>
              </a:r>
              <a:r>
                <a:rPr lang="lv-LV" b="1" dirty="0" smtClean="0">
                  <a:solidFill>
                    <a:schemeClr val="tx1"/>
                  </a:solidFill>
                </a:rPr>
                <a:t>arī </a:t>
              </a:r>
              <a:r>
                <a:rPr lang="lv-LV" b="1" dirty="0">
                  <a:solidFill>
                    <a:schemeClr val="tx1"/>
                  </a:solidFill>
                </a:rPr>
                <a:t>ar izmaiņām nokrišņu daudzumā, klimata kā sistēmas stabilitātē, ekstremālo klimatisko parādību biežuma mainībā un citu klimatu raksturojošo parametru būtiskajās izmaiņās</a:t>
              </a:r>
            </a:p>
          </p:txBody>
        </p:sp>
      </p:grpSp>
    </p:spTree>
    <p:extLst>
      <p:ext uri="{BB962C8B-B14F-4D97-AF65-F5344CB8AC3E}">
        <p14:creationId xmlns:p14="http://schemas.microsoft.com/office/powerpoint/2010/main" val="127011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37128" y="180118"/>
            <a:ext cx="7517742" cy="5153189"/>
            <a:chOff x="598784" y="979001"/>
            <a:chExt cx="6187915" cy="4368642"/>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8784" y="979001"/>
              <a:ext cx="6187915" cy="4368642"/>
            </a:xfrm>
            <a:prstGeom prst="rect">
              <a:avLst/>
            </a:prstGeom>
          </p:spPr>
        </p:pic>
        <p:sp>
          <p:nvSpPr>
            <p:cNvPr id="5" name="Rectangle 4"/>
            <p:cNvSpPr/>
            <p:nvPr/>
          </p:nvSpPr>
          <p:spPr>
            <a:xfrm>
              <a:off x="1477223" y="979001"/>
              <a:ext cx="3776350" cy="584775"/>
            </a:xfrm>
            <a:prstGeom prst="rect">
              <a:avLst/>
            </a:prstGeom>
          </p:spPr>
          <p:txBody>
            <a:bodyPr wrap="square">
              <a:spAutoFit/>
            </a:bodyPr>
            <a:lstStyle/>
            <a:p>
              <a:r>
                <a:rPr lang="lv-LV" sz="1600" b="1" dirty="0"/>
                <a:t>Globālās vidējās temperatūras mainības raksturs pēdējo 150 gadu laikā</a:t>
              </a:r>
            </a:p>
          </p:txBody>
        </p:sp>
      </p:grpSp>
      <p:sp>
        <p:nvSpPr>
          <p:cNvPr id="7" name="Title 1"/>
          <p:cNvSpPr txBox="1">
            <a:spLocks/>
          </p:cNvSpPr>
          <p:nvPr/>
        </p:nvSpPr>
        <p:spPr>
          <a:xfrm>
            <a:off x="809206" y="5333307"/>
            <a:ext cx="10573587" cy="135774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Tiek vērtēts, ka laika posmā no 1861. līdz 2005. gadam Zemes vidējā temperatūra ir pieaugusi par 0,6 ± 0,2 ºC, turklāt temperatūras pieaugums ir noticis galvenokārt laika posmā no 1910. līdz 1945. gadam un no 1976. gada līdz mūsdienām</a:t>
            </a:r>
          </a:p>
        </p:txBody>
      </p:sp>
    </p:spTree>
    <p:extLst>
      <p:ext uri="{BB962C8B-B14F-4D97-AF65-F5344CB8AC3E}">
        <p14:creationId xmlns:p14="http://schemas.microsoft.com/office/powerpoint/2010/main" val="9210469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387099" y="2321812"/>
            <a:ext cx="7264573" cy="4330231"/>
            <a:chOff x="5264728" y="1099675"/>
            <a:chExt cx="7264573" cy="4330231"/>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4728" y="1099675"/>
              <a:ext cx="7264573" cy="4330231"/>
            </a:xfrm>
            <a:prstGeom prst="rect">
              <a:avLst/>
            </a:prstGeom>
          </p:spPr>
        </p:pic>
        <p:sp>
          <p:nvSpPr>
            <p:cNvPr id="8" name="Rectangle 7"/>
            <p:cNvSpPr/>
            <p:nvPr/>
          </p:nvSpPr>
          <p:spPr>
            <a:xfrm>
              <a:off x="6395251" y="1106684"/>
              <a:ext cx="3776350" cy="830997"/>
            </a:xfrm>
            <a:prstGeom prst="rect">
              <a:avLst/>
            </a:prstGeom>
          </p:spPr>
          <p:txBody>
            <a:bodyPr wrap="square">
              <a:spAutoFit/>
            </a:bodyPr>
            <a:lstStyle/>
            <a:p>
              <a:r>
                <a:rPr lang="lv-LV" sz="1600" b="1" dirty="0"/>
                <a:t>Ogļskābās gāzes koncentrācijas izmaiņas atmosfērā </a:t>
              </a:r>
              <a:r>
                <a:rPr lang="lv-LV" sz="1600" b="1" dirty="0" err="1"/>
                <a:t>Mauna</a:t>
              </a:r>
              <a:r>
                <a:rPr lang="lv-LV" sz="1600" b="1" dirty="0"/>
                <a:t> </a:t>
              </a:r>
              <a:r>
                <a:rPr lang="lv-LV" sz="1600" b="1" dirty="0" err="1"/>
                <a:t>Loa</a:t>
              </a:r>
              <a:r>
                <a:rPr lang="lv-LV" sz="1600" b="1" dirty="0"/>
                <a:t> observatorijā (Havaju salas) </a:t>
              </a:r>
            </a:p>
          </p:txBody>
        </p:sp>
      </p:grpSp>
      <p:grpSp>
        <p:nvGrpSpPr>
          <p:cNvPr id="2" name="Group 1"/>
          <p:cNvGrpSpPr/>
          <p:nvPr/>
        </p:nvGrpSpPr>
        <p:grpSpPr>
          <a:xfrm>
            <a:off x="887939" y="527313"/>
            <a:ext cx="9014550" cy="2984817"/>
            <a:chOff x="887939" y="444183"/>
            <a:chExt cx="9014550" cy="2984817"/>
          </a:xfrm>
        </p:grpSpPr>
        <p:sp>
          <p:nvSpPr>
            <p:cNvPr id="6" name="Title 1"/>
            <p:cNvSpPr txBox="1">
              <a:spLocks/>
            </p:cNvSpPr>
            <p:nvPr/>
          </p:nvSpPr>
          <p:spPr>
            <a:xfrm>
              <a:off x="2213411" y="444183"/>
              <a:ext cx="7689078" cy="14379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Ir pierādīts, ka pēdējo 100 gadu laikā ir ievērojami palielinājusies lielākā daļa siltumnīcefekta gāzu koncentrācija </a:t>
              </a:r>
              <a:r>
                <a:rPr lang="lv-LV" sz="2400" dirty="0" smtClean="0"/>
                <a:t>gaisā</a:t>
              </a:r>
              <a:endParaRPr lang="lv-LV" sz="2400" dirty="0"/>
            </a:p>
          </p:txBody>
        </p:sp>
        <p:sp>
          <p:nvSpPr>
            <p:cNvPr id="11" name="Rounded Rectangle 10"/>
            <p:cNvSpPr/>
            <p:nvPr/>
          </p:nvSpPr>
          <p:spPr>
            <a:xfrm>
              <a:off x="887939" y="1559457"/>
              <a:ext cx="2812311"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 vislabāk pierāda CO</a:t>
              </a:r>
              <a:r>
                <a:rPr lang="lv-LV" b="1" baseline="-25000" dirty="0">
                  <a:solidFill>
                    <a:schemeClr val="tx1"/>
                  </a:solidFill>
                </a:rPr>
                <a:t>2</a:t>
              </a:r>
              <a:r>
                <a:rPr lang="lv-LV" b="1" dirty="0">
                  <a:solidFill>
                    <a:schemeClr val="tx1"/>
                  </a:solidFill>
                </a:rPr>
                <a:t> koncentrācijas pieauguma tendences </a:t>
              </a:r>
              <a:r>
                <a:rPr lang="lv-LV" b="1" dirty="0" err="1">
                  <a:solidFill>
                    <a:schemeClr val="tx1"/>
                  </a:solidFill>
                </a:rPr>
                <a:t>Mauna</a:t>
              </a:r>
              <a:r>
                <a:rPr lang="lv-LV" b="1" dirty="0">
                  <a:solidFill>
                    <a:schemeClr val="tx1"/>
                  </a:solidFill>
                </a:rPr>
                <a:t> </a:t>
              </a:r>
              <a:r>
                <a:rPr lang="lv-LV" b="1" dirty="0" err="1">
                  <a:solidFill>
                    <a:schemeClr val="tx1"/>
                  </a:solidFill>
                </a:rPr>
                <a:t>Loa</a:t>
              </a:r>
              <a:r>
                <a:rPr lang="lv-LV" b="1" dirty="0">
                  <a:solidFill>
                    <a:schemeClr val="tx1"/>
                  </a:solidFill>
                </a:rPr>
                <a:t> observatorijā </a:t>
              </a:r>
              <a:r>
                <a:rPr lang="lv-LV" b="1" dirty="0" smtClean="0">
                  <a:solidFill>
                    <a:schemeClr val="tx1"/>
                  </a:solidFill>
                </a:rPr>
                <a:t>ASV</a:t>
              </a:r>
              <a:endParaRPr lang="lv-LV" b="1" dirty="0">
                <a:solidFill>
                  <a:schemeClr val="tx1"/>
                </a:solidFill>
              </a:endParaRPr>
            </a:p>
          </p:txBody>
        </p:sp>
      </p:grpSp>
    </p:spTree>
    <p:extLst>
      <p:ext uri="{BB962C8B-B14F-4D97-AF65-F5344CB8AC3E}">
        <p14:creationId xmlns:p14="http://schemas.microsoft.com/office/powerpoint/2010/main" val="1579860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newyorker.com/wp-content/uploads/2013/05/mauna-loa-climate-change-5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2406" y="2201570"/>
            <a:ext cx="7659594" cy="430522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88818" y="531235"/>
            <a:ext cx="11014364" cy="133913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Novērojumi, kas veikti </a:t>
            </a:r>
            <a:r>
              <a:rPr lang="lv-LV" sz="2400" dirty="0" err="1"/>
              <a:t>Mauna</a:t>
            </a:r>
            <a:r>
              <a:rPr lang="lv-LV" sz="2400" dirty="0"/>
              <a:t> </a:t>
            </a:r>
            <a:r>
              <a:rPr lang="lv-LV" sz="2400" dirty="0" err="1"/>
              <a:t>Loa</a:t>
            </a:r>
            <a:r>
              <a:rPr lang="lv-LV" sz="2400" dirty="0"/>
              <a:t> observatorijā, sākot no 1958. gada, parādīja, ka ogļskābās gāzes koncentrācija novērojumu punktā, kas atrodas tālu no tieša piesārņojuma avotiem, vidēji pieaug par 0,46% gadā </a:t>
            </a:r>
          </a:p>
        </p:txBody>
      </p:sp>
      <p:grpSp>
        <p:nvGrpSpPr>
          <p:cNvPr id="2" name="Group 1"/>
          <p:cNvGrpSpPr/>
          <p:nvPr/>
        </p:nvGrpSpPr>
        <p:grpSpPr>
          <a:xfrm>
            <a:off x="152400" y="2724618"/>
            <a:ext cx="5432713" cy="2493270"/>
            <a:chOff x="6580909" y="2378254"/>
            <a:chExt cx="5432713" cy="2493270"/>
          </a:xfrm>
        </p:grpSpPr>
        <p:sp>
          <p:nvSpPr>
            <p:cNvPr id="6" name="Title 1"/>
            <p:cNvSpPr txBox="1">
              <a:spLocks/>
            </p:cNvSpPr>
            <p:nvPr/>
          </p:nvSpPr>
          <p:spPr>
            <a:xfrm>
              <a:off x="6580909" y="2378254"/>
              <a:ext cx="5432713" cy="18058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Ogļskābās gāzes koncentrācija gaisā ievērojami mainās atkarībā no </a:t>
              </a:r>
              <a:r>
                <a:rPr lang="lv-LV" sz="2400" dirty="0" smtClean="0"/>
                <a:t>sezonas – tas </a:t>
              </a:r>
              <a:r>
                <a:rPr lang="lv-LV" sz="2400" dirty="0"/>
                <a:t>saistīts ar </a:t>
              </a:r>
              <a:r>
                <a:rPr lang="lv-LV" sz="2400" dirty="0" err="1"/>
                <a:t>fotosintētisko</a:t>
              </a:r>
              <a:r>
                <a:rPr lang="lv-LV" sz="2400" dirty="0"/>
                <a:t> procesu intensitātes izmaiņu sezonālo </a:t>
              </a:r>
              <a:r>
                <a:rPr lang="lv-LV" sz="2400" dirty="0" smtClean="0"/>
                <a:t>raksturu </a:t>
              </a:r>
              <a:endParaRPr lang="lv-LV" sz="2400" dirty="0"/>
            </a:p>
          </p:txBody>
        </p:sp>
        <p:sp>
          <p:nvSpPr>
            <p:cNvPr id="7" name="Rounded Rectangle 6"/>
            <p:cNvSpPr/>
            <p:nvPr/>
          </p:nvSpPr>
          <p:spPr>
            <a:xfrm>
              <a:off x="7373512" y="4007816"/>
              <a:ext cx="3847506" cy="86370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Līdzīgi </a:t>
              </a:r>
              <a:r>
                <a:rPr lang="lv-LV" b="1" dirty="0">
                  <a:solidFill>
                    <a:schemeClr val="tx1"/>
                  </a:solidFill>
                </a:rPr>
                <a:t>rezultāti konstatēti arī citās pētījumu stacijās Eiropā un Āzijā</a:t>
              </a:r>
            </a:p>
          </p:txBody>
        </p:sp>
      </p:grpSp>
    </p:spTree>
    <p:extLst>
      <p:ext uri="{BB962C8B-B14F-4D97-AF65-F5344CB8AC3E}">
        <p14:creationId xmlns:p14="http://schemas.microsoft.com/office/powerpoint/2010/main" val="2466228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452101" y="119619"/>
            <a:ext cx="7268844" cy="143708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Ogļskābās gāzes un vairāku citu siltumnīcefekta gāzu koncentrācija atmosfērā tieši korelē ar cilvēka darbības rezultātā emitēto vielu apjomu </a:t>
            </a:r>
          </a:p>
        </p:txBody>
      </p:sp>
      <p:grpSp>
        <p:nvGrpSpPr>
          <p:cNvPr id="7" name="Group 6"/>
          <p:cNvGrpSpPr/>
          <p:nvPr/>
        </p:nvGrpSpPr>
        <p:grpSpPr>
          <a:xfrm>
            <a:off x="193963" y="1679200"/>
            <a:ext cx="6673446" cy="4895414"/>
            <a:chOff x="2059709" y="1494472"/>
            <a:chExt cx="6673446" cy="4895414"/>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9709" y="1494472"/>
              <a:ext cx="6673446" cy="4895414"/>
            </a:xfrm>
            <a:prstGeom prst="rect">
              <a:avLst/>
            </a:prstGeom>
          </p:spPr>
        </p:pic>
        <p:sp>
          <p:nvSpPr>
            <p:cNvPr id="6" name="Rectangle 5"/>
            <p:cNvSpPr/>
            <p:nvPr/>
          </p:nvSpPr>
          <p:spPr>
            <a:xfrm>
              <a:off x="2945468" y="1573121"/>
              <a:ext cx="3372379" cy="830997"/>
            </a:xfrm>
            <a:prstGeom prst="rect">
              <a:avLst/>
            </a:prstGeom>
          </p:spPr>
          <p:txBody>
            <a:bodyPr wrap="square">
              <a:spAutoFit/>
            </a:bodyPr>
            <a:lstStyle/>
            <a:p>
              <a:r>
                <a:rPr lang="lv-LV" sz="1600" b="1" dirty="0"/>
                <a:t>Ogļskābās gāzes emisijas apjoma pieauguma ātrums 19. gadsimta beigās un 20. gadsimtā </a:t>
              </a:r>
            </a:p>
          </p:txBody>
        </p:sp>
      </p:grpSp>
      <p:grpSp>
        <p:nvGrpSpPr>
          <p:cNvPr id="2" name="Group 1"/>
          <p:cNvGrpSpPr/>
          <p:nvPr/>
        </p:nvGrpSpPr>
        <p:grpSpPr>
          <a:xfrm>
            <a:off x="7051963" y="2382983"/>
            <a:ext cx="4946073" cy="3186543"/>
            <a:chOff x="7051963" y="2382983"/>
            <a:chExt cx="4946073" cy="3186543"/>
          </a:xfrm>
        </p:grpSpPr>
        <p:sp>
          <p:nvSpPr>
            <p:cNvPr id="9" name="Title 1"/>
            <p:cNvSpPr txBox="1">
              <a:spLocks/>
            </p:cNvSpPr>
            <p:nvPr/>
          </p:nvSpPr>
          <p:spPr>
            <a:xfrm>
              <a:off x="7051963" y="2382983"/>
              <a:ext cx="4946073" cy="224443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Ņemot vērā CO</a:t>
              </a:r>
              <a:r>
                <a:rPr lang="lv-LV" sz="2400" baseline="-25000" dirty="0"/>
                <a:t>2</a:t>
              </a:r>
              <a:r>
                <a:rPr lang="lv-LV" sz="2400" dirty="0"/>
                <a:t> emisijas apjomu pieaugumu, tiek vērtēts, ka līdz nākamā gadsimta vidum oglekļa dioksīda koncentrācija atmosfērā dubultosies, salīdzinot ar </a:t>
              </a:r>
              <a:r>
                <a:rPr lang="lv-LV" sz="2400" dirty="0" smtClean="0"/>
                <a:t>mūsdienām</a:t>
              </a:r>
              <a:r>
                <a:rPr lang="lv-LV" sz="2400" dirty="0"/>
                <a:t> </a:t>
              </a:r>
              <a:r>
                <a:rPr lang="lv-LV" sz="2400" dirty="0" smtClean="0"/>
                <a:t>–</a:t>
              </a:r>
            </a:p>
          </p:txBody>
        </p:sp>
        <p:sp>
          <p:nvSpPr>
            <p:cNvPr id="10" name="Rounded Rectangle 9"/>
            <p:cNvSpPr/>
            <p:nvPr/>
          </p:nvSpPr>
          <p:spPr>
            <a:xfrm>
              <a:off x="7801554" y="4548428"/>
              <a:ext cx="3446889" cy="102109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var izraisīt Zemes vidējās temperatūras palielināšanos par  </a:t>
              </a:r>
              <a:r>
                <a:rPr lang="lv-LV" b="1" dirty="0" smtClean="0">
                  <a:solidFill>
                    <a:schemeClr val="tx1"/>
                  </a:solidFill>
                </a:rPr>
                <a:t>1,5-4,5</a:t>
              </a:r>
              <a:r>
                <a:rPr lang="lv-LV" b="1" dirty="0">
                  <a:solidFill>
                    <a:schemeClr val="tx1"/>
                  </a:solidFill>
                </a:rPr>
                <a:t> </a:t>
              </a:r>
              <a:r>
                <a:rPr lang="lv-LV" b="1" dirty="0" err="1">
                  <a:solidFill>
                    <a:schemeClr val="tx1"/>
                  </a:solidFill>
                </a:rPr>
                <a:t>ºC</a:t>
              </a:r>
              <a:endParaRPr lang="lv-LV" b="1" dirty="0">
                <a:solidFill>
                  <a:schemeClr val="tx1"/>
                </a:solidFill>
              </a:endParaRPr>
            </a:p>
          </p:txBody>
        </p:sp>
      </p:grpSp>
    </p:spTree>
    <p:extLst>
      <p:ext uri="{BB962C8B-B14F-4D97-AF65-F5344CB8AC3E}">
        <p14:creationId xmlns:p14="http://schemas.microsoft.com/office/powerpoint/2010/main" val="2270767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89955" y="446841"/>
            <a:ext cx="5708247" cy="5995515"/>
            <a:chOff x="3024908" y="659129"/>
            <a:chExt cx="5708247" cy="5995515"/>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908" y="659129"/>
              <a:ext cx="5708247" cy="5995515"/>
            </a:xfrm>
            <a:prstGeom prst="rect">
              <a:avLst/>
            </a:prstGeom>
          </p:spPr>
        </p:pic>
        <p:sp>
          <p:nvSpPr>
            <p:cNvPr id="6" name="Rectangle 5"/>
            <p:cNvSpPr/>
            <p:nvPr/>
          </p:nvSpPr>
          <p:spPr>
            <a:xfrm>
              <a:off x="3841374" y="669801"/>
              <a:ext cx="4891781" cy="584775"/>
            </a:xfrm>
            <a:prstGeom prst="rect">
              <a:avLst/>
            </a:prstGeom>
          </p:spPr>
          <p:txBody>
            <a:bodyPr wrap="square">
              <a:spAutoFit/>
            </a:bodyPr>
            <a:lstStyle/>
            <a:p>
              <a:r>
                <a:rPr lang="lv-LV" sz="1600" b="1" dirty="0" smtClean="0"/>
                <a:t>CO</a:t>
              </a:r>
              <a:r>
                <a:rPr lang="lv-LV" sz="1600" b="1" baseline="-25000" dirty="0" smtClean="0"/>
                <a:t>2</a:t>
              </a:r>
              <a:r>
                <a:rPr lang="lv-LV" sz="1600" b="1" dirty="0" smtClean="0"/>
                <a:t> </a:t>
              </a:r>
              <a:r>
                <a:rPr lang="lv-LV" sz="1600" b="1" dirty="0"/>
                <a:t>koncentrācijas un Zemes vidējās temperatūras mainības raksturs pēdējo 400 000 gadu laikā </a:t>
              </a:r>
            </a:p>
          </p:txBody>
        </p:sp>
      </p:grpSp>
      <p:grpSp>
        <p:nvGrpSpPr>
          <p:cNvPr id="4" name="Group 3"/>
          <p:cNvGrpSpPr/>
          <p:nvPr/>
        </p:nvGrpSpPr>
        <p:grpSpPr>
          <a:xfrm>
            <a:off x="429491" y="846885"/>
            <a:ext cx="5335732" cy="5191950"/>
            <a:chOff x="429491" y="694480"/>
            <a:chExt cx="5335732" cy="5191950"/>
          </a:xfrm>
        </p:grpSpPr>
        <p:grpSp>
          <p:nvGrpSpPr>
            <p:cNvPr id="2" name="Group 1"/>
            <p:cNvGrpSpPr/>
            <p:nvPr/>
          </p:nvGrpSpPr>
          <p:grpSpPr>
            <a:xfrm>
              <a:off x="429491" y="694480"/>
              <a:ext cx="5335732" cy="3254065"/>
              <a:chOff x="429491" y="694480"/>
              <a:chExt cx="5335732" cy="3254065"/>
            </a:xfrm>
          </p:grpSpPr>
          <p:sp>
            <p:nvSpPr>
              <p:cNvPr id="5" name="Title 1"/>
              <p:cNvSpPr txBox="1">
                <a:spLocks/>
              </p:cNvSpPr>
              <p:nvPr/>
            </p:nvSpPr>
            <p:spPr>
              <a:xfrm>
                <a:off x="429491" y="694480"/>
                <a:ext cx="5335732"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Analizējot vēsturiski novēroto klimata mainības raksturu, piemēram, ledus masā ieslēgto gāzu sastāvu, un rekonstruējot temperatūras mainības gaitu pēdējo 500 000 gadu </a:t>
                </a:r>
                <a:r>
                  <a:rPr lang="lv-LV" sz="2400" dirty="0" smtClean="0"/>
                  <a:t>laikā</a:t>
                </a:r>
                <a:r>
                  <a:rPr lang="lv-LV" sz="2400" dirty="0"/>
                  <a:t> </a:t>
                </a:r>
                <a:r>
                  <a:rPr lang="lv-LV" sz="2400" dirty="0" smtClean="0"/>
                  <a:t>–</a:t>
                </a:r>
              </a:p>
            </p:txBody>
          </p:sp>
          <p:sp>
            <p:nvSpPr>
              <p:cNvPr id="8" name="Rounded Rectangle 7"/>
              <p:cNvSpPr/>
              <p:nvPr/>
            </p:nvSpPr>
            <p:spPr>
              <a:xfrm>
                <a:off x="936770" y="2576945"/>
                <a:ext cx="4321173" cy="13716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Redzams, </a:t>
                </a:r>
                <a:r>
                  <a:rPr lang="lv-LV" b="1" dirty="0">
                    <a:solidFill>
                      <a:schemeClr val="tx1"/>
                    </a:solidFill>
                  </a:rPr>
                  <a:t>ka rekonstruētās temperatūras vērtības cieši korelē ar siltumnīcefekta gāzu, vispirms CO</a:t>
                </a:r>
                <a:r>
                  <a:rPr lang="lv-LV" b="1" baseline="-25000" dirty="0">
                    <a:solidFill>
                      <a:schemeClr val="tx1"/>
                    </a:solidFill>
                  </a:rPr>
                  <a:t>2</a:t>
                </a:r>
                <a:r>
                  <a:rPr lang="lv-LV" b="1" dirty="0">
                    <a:solidFill>
                      <a:schemeClr val="tx1"/>
                    </a:solidFill>
                  </a:rPr>
                  <a:t>, koncentrācijas </a:t>
                </a:r>
                <a:r>
                  <a:rPr lang="lv-LV" b="1" dirty="0" smtClean="0">
                    <a:solidFill>
                      <a:schemeClr val="tx1"/>
                    </a:solidFill>
                  </a:rPr>
                  <a:t>vērtībām</a:t>
                </a:r>
                <a:endParaRPr lang="lv-LV" b="1" dirty="0">
                  <a:solidFill>
                    <a:schemeClr val="tx1"/>
                  </a:solidFill>
                </a:endParaRPr>
              </a:p>
            </p:txBody>
          </p:sp>
        </p:grpSp>
        <p:sp>
          <p:nvSpPr>
            <p:cNvPr id="9" name="Rounded Rectangle 8"/>
            <p:cNvSpPr/>
            <p:nvPr/>
          </p:nvSpPr>
          <p:spPr>
            <a:xfrm>
              <a:off x="936769" y="4149430"/>
              <a:ext cx="4321173" cy="17370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Tas </a:t>
              </a:r>
              <a:r>
                <a:rPr lang="lv-LV" b="1" dirty="0">
                  <a:solidFill>
                    <a:schemeClr val="tx1"/>
                  </a:solidFill>
                </a:rPr>
                <a:t>apstiprina pieņēmumu, ka siltumnīcefektu veidojošo gāzu loma Zemes klimata veidošanā ir nozīmīga un globālā sasilšana saistāma ar šo gāzu koncentrācijas izmaiņām</a:t>
              </a:r>
            </a:p>
          </p:txBody>
        </p:sp>
      </p:grpSp>
    </p:spTree>
    <p:extLst>
      <p:ext uri="{BB962C8B-B14F-4D97-AF65-F5344CB8AC3E}">
        <p14:creationId xmlns:p14="http://schemas.microsoft.com/office/powerpoint/2010/main" val="28573201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58199" y="528828"/>
            <a:ext cx="10501744" cy="137411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CO</a:t>
            </a:r>
            <a:r>
              <a:rPr lang="lv-LV" sz="2400" baseline="-25000" dirty="0" smtClean="0"/>
              <a:t>2</a:t>
            </a:r>
            <a:r>
              <a:rPr lang="lv-LV" sz="2400" dirty="0" smtClean="0"/>
              <a:t> ir </a:t>
            </a:r>
            <a:r>
              <a:rPr lang="lv-LV" sz="2400" dirty="0"/>
              <a:t>viena no būtiskākajām siltumnīcefekta gāzēm, jo tās koncentrācija atmosfērā, salīdzinot ar citām siltumnīcefektu veicinošām gāzēm, ir </a:t>
            </a:r>
            <a:r>
              <a:rPr lang="lv-LV" sz="2400" dirty="0" smtClean="0"/>
              <a:t>vislielākā; </a:t>
            </a:r>
          </a:p>
          <a:p>
            <a:pPr algn="ctr"/>
            <a:r>
              <a:rPr lang="lv-LV" sz="2400" dirty="0" smtClean="0"/>
              <a:t>tajā </a:t>
            </a:r>
            <a:r>
              <a:rPr lang="lv-LV" sz="2400" dirty="0"/>
              <a:t>pašā laikā ogļskābā gāze ir viens no oglekļa aprites </a:t>
            </a:r>
            <a:r>
              <a:rPr lang="lv-LV" sz="2400" dirty="0" smtClean="0"/>
              <a:t>elementiem</a:t>
            </a:r>
            <a:endParaRPr lang="lv-LV" sz="2400" dirty="0"/>
          </a:p>
        </p:txBody>
      </p:sp>
      <p:sp>
        <p:nvSpPr>
          <p:cNvPr id="8" name="Title 1"/>
          <p:cNvSpPr txBox="1">
            <a:spLocks/>
          </p:cNvSpPr>
          <p:nvPr/>
        </p:nvSpPr>
        <p:spPr>
          <a:xfrm>
            <a:off x="324905" y="2591562"/>
            <a:ext cx="4844926" cy="20832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Oglekļa </a:t>
            </a:r>
            <a:r>
              <a:rPr lang="lv-LV" sz="2400" dirty="0"/>
              <a:t>apritē (</a:t>
            </a:r>
            <a:r>
              <a:rPr lang="lv-LV" sz="2400" b="1" dirty="0" err="1"/>
              <a:t>bioģeoķīmiskās</a:t>
            </a:r>
            <a:r>
              <a:rPr lang="lv-LV" sz="2400" b="1" dirty="0"/>
              <a:t> aprites cikls</a:t>
            </a:r>
            <a:r>
              <a:rPr lang="lv-LV" sz="2400" dirty="0"/>
              <a:t>) vieni oglekļa savienojumi pārvēršas citos, un tas var notikt atmosfērā, hidrosfērā un </a:t>
            </a:r>
            <a:r>
              <a:rPr lang="lv-LV" sz="2400" dirty="0" smtClean="0"/>
              <a:t>biosfērā</a:t>
            </a:r>
            <a:endParaRPr lang="lv-LV" sz="2400" dirty="0"/>
          </a:p>
        </p:txBody>
      </p:sp>
      <p:grpSp>
        <p:nvGrpSpPr>
          <p:cNvPr id="14" name="Group 13"/>
          <p:cNvGrpSpPr/>
          <p:nvPr/>
        </p:nvGrpSpPr>
        <p:grpSpPr>
          <a:xfrm>
            <a:off x="4745591" y="2435095"/>
            <a:ext cx="7220680" cy="3710765"/>
            <a:chOff x="4745591" y="2144143"/>
            <a:chExt cx="7220680" cy="3710765"/>
          </a:xfrm>
        </p:grpSpPr>
        <p:sp>
          <p:nvSpPr>
            <p:cNvPr id="13" name="Title 1"/>
            <p:cNvSpPr txBox="1">
              <a:spLocks/>
            </p:cNvSpPr>
            <p:nvPr/>
          </p:nvSpPr>
          <p:spPr>
            <a:xfrm>
              <a:off x="6413478" y="2144143"/>
              <a:ext cx="5432158" cy="1769421"/>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Kā </a:t>
              </a:r>
              <a:r>
                <a:rPr lang="lv-LV" sz="2400" dirty="0"/>
                <a:t>ķīmisks elements ogleklis ir nozīmīgs visām dzīvības </a:t>
              </a:r>
              <a:r>
                <a:rPr lang="lv-LV" sz="2400" dirty="0" smtClean="0"/>
                <a:t>formām – </a:t>
              </a:r>
              <a:r>
                <a:rPr lang="lv-LV" sz="2400" b="1" dirty="0" smtClean="0"/>
                <a:t>ogleklis </a:t>
              </a:r>
              <a:r>
                <a:rPr lang="lv-LV" sz="2400" b="1" dirty="0"/>
                <a:t>ir sastopams piecās </a:t>
              </a:r>
              <a:r>
                <a:rPr lang="lv-LV" sz="2400" b="1" dirty="0" smtClean="0"/>
                <a:t>«krātuvēs»:</a:t>
              </a:r>
              <a:endParaRPr lang="lv-LV" sz="2400" b="1" dirty="0"/>
            </a:p>
          </p:txBody>
        </p:sp>
        <p:sp>
          <p:nvSpPr>
            <p:cNvPr id="7" name="Rounded Rectangle 6"/>
            <p:cNvSpPr/>
            <p:nvPr/>
          </p:nvSpPr>
          <p:spPr>
            <a:xfrm>
              <a:off x="5584380" y="3654343"/>
              <a:ext cx="206333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Atmosfērā oglekļa </a:t>
              </a:r>
              <a:r>
                <a:rPr lang="lv-LV" b="1" dirty="0">
                  <a:solidFill>
                    <a:schemeClr val="tx1"/>
                  </a:solidFill>
                </a:rPr>
                <a:t>dioksīda formā</a:t>
              </a:r>
            </a:p>
          </p:txBody>
        </p:sp>
        <p:sp>
          <p:nvSpPr>
            <p:cNvPr id="9" name="Rounded Rectangle 8"/>
            <p:cNvSpPr/>
            <p:nvPr/>
          </p:nvSpPr>
          <p:spPr>
            <a:xfrm>
              <a:off x="7872268" y="3654343"/>
              <a:ext cx="1820676"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Organiskos savienojumos </a:t>
              </a:r>
              <a:r>
                <a:rPr lang="lv-LV" b="1" dirty="0">
                  <a:solidFill>
                    <a:schemeClr val="tx1"/>
                  </a:solidFill>
                </a:rPr>
                <a:t>biosfērā</a:t>
              </a:r>
            </a:p>
          </p:txBody>
        </p:sp>
        <p:sp>
          <p:nvSpPr>
            <p:cNvPr id="10" name="Rounded Rectangle 9"/>
            <p:cNvSpPr/>
            <p:nvPr/>
          </p:nvSpPr>
          <p:spPr>
            <a:xfrm>
              <a:off x="4745591" y="4854067"/>
              <a:ext cx="3953885"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Hidrosfērā izšķīduša </a:t>
              </a:r>
              <a:r>
                <a:rPr lang="lv-LV" b="1" dirty="0">
                  <a:solidFill>
                    <a:schemeClr val="tx1"/>
                  </a:solidFill>
                </a:rPr>
                <a:t>oglekļa dioksīda un </a:t>
              </a:r>
              <a:r>
                <a:rPr lang="lv-LV" b="1" dirty="0" err="1">
                  <a:solidFill>
                    <a:schemeClr val="tx1"/>
                  </a:solidFill>
                </a:rPr>
                <a:t>karbonātjonu</a:t>
              </a:r>
              <a:r>
                <a:rPr lang="lv-LV" b="1" dirty="0">
                  <a:solidFill>
                    <a:schemeClr val="tx1"/>
                  </a:solidFill>
                </a:rPr>
                <a:t>, kā arī izšķīdušo oglekļa organisko savienojumu formā</a:t>
              </a:r>
            </a:p>
          </p:txBody>
        </p:sp>
        <p:sp>
          <p:nvSpPr>
            <p:cNvPr id="11" name="Rounded Rectangle 10"/>
            <p:cNvSpPr/>
            <p:nvPr/>
          </p:nvSpPr>
          <p:spPr>
            <a:xfrm>
              <a:off x="8903241" y="4854067"/>
              <a:ext cx="306303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Kalcija karbonāta </a:t>
              </a:r>
              <a:r>
                <a:rPr lang="lv-LV" b="1" dirty="0">
                  <a:solidFill>
                    <a:schemeClr val="tx1"/>
                  </a:solidFill>
                </a:rPr>
                <a:t>veidā kaļķakmeņos un organiskajos nogulumiežos</a:t>
              </a:r>
            </a:p>
          </p:txBody>
        </p:sp>
        <p:sp>
          <p:nvSpPr>
            <p:cNvPr id="12" name="Rounded Rectangle 11"/>
            <p:cNvSpPr/>
            <p:nvPr/>
          </p:nvSpPr>
          <p:spPr>
            <a:xfrm>
              <a:off x="9917502" y="3654342"/>
              <a:ext cx="176188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Humusa veidā </a:t>
              </a:r>
              <a:r>
                <a:rPr lang="lv-LV" b="1" dirty="0">
                  <a:solidFill>
                    <a:schemeClr val="tx1"/>
                  </a:solidFill>
                </a:rPr>
                <a:t>augsnes sastāvā</a:t>
              </a:r>
            </a:p>
          </p:txBody>
        </p:sp>
      </p:grpSp>
    </p:spTree>
    <p:extLst>
      <p:ext uri="{BB962C8B-B14F-4D97-AF65-F5344CB8AC3E}">
        <p14:creationId xmlns:p14="http://schemas.microsoft.com/office/powerpoint/2010/main" val="28952831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27662" y="626843"/>
            <a:ext cx="7364338" cy="5604314"/>
            <a:chOff x="117117" y="626843"/>
            <a:chExt cx="7364338" cy="5604314"/>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117" y="626843"/>
              <a:ext cx="7364338" cy="5604314"/>
            </a:xfrm>
            <a:prstGeom prst="rect">
              <a:avLst/>
            </a:prstGeom>
          </p:spPr>
        </p:pic>
        <p:sp>
          <p:nvSpPr>
            <p:cNvPr id="13" name="Rectangle 12"/>
            <p:cNvSpPr/>
            <p:nvPr/>
          </p:nvSpPr>
          <p:spPr>
            <a:xfrm>
              <a:off x="5389418" y="970124"/>
              <a:ext cx="1921465" cy="461665"/>
            </a:xfrm>
            <a:prstGeom prst="rect">
              <a:avLst/>
            </a:prstGeom>
          </p:spPr>
          <p:txBody>
            <a:bodyPr wrap="square">
              <a:spAutoFit/>
            </a:bodyPr>
            <a:lstStyle/>
            <a:p>
              <a:pPr algn="r"/>
              <a:r>
                <a:rPr lang="lv-LV" sz="1200" b="1" dirty="0">
                  <a:solidFill>
                    <a:schemeClr val="bg1"/>
                  </a:solidFill>
                </a:rPr>
                <a:t>T</a:t>
              </a:r>
              <a:r>
                <a:rPr lang="lv-LV" sz="1200" b="1" dirty="0" smtClean="0">
                  <a:solidFill>
                    <a:schemeClr val="bg1"/>
                  </a:solidFill>
                </a:rPr>
                <a:t>ilpnes </a:t>
              </a:r>
              <a:r>
                <a:rPr lang="lv-LV" sz="1200" b="1" dirty="0" err="1">
                  <a:solidFill>
                    <a:schemeClr val="bg1"/>
                  </a:solidFill>
                </a:rPr>
                <a:t>PgC</a:t>
              </a:r>
              <a:r>
                <a:rPr lang="lv-LV" sz="1200" b="1" dirty="0">
                  <a:solidFill>
                    <a:schemeClr val="bg1"/>
                  </a:solidFill>
                </a:rPr>
                <a:t> un plūsmas </a:t>
              </a:r>
              <a:r>
                <a:rPr lang="lv-LV" sz="1200" b="1" dirty="0" err="1">
                  <a:solidFill>
                    <a:schemeClr val="bg1"/>
                  </a:solidFill>
                </a:rPr>
                <a:t>PgC</a:t>
              </a:r>
              <a:r>
                <a:rPr lang="lv-LV" sz="1200" b="1" dirty="0">
                  <a:solidFill>
                    <a:schemeClr val="bg1"/>
                  </a:solidFill>
                </a:rPr>
                <a:t>/gadā</a:t>
              </a:r>
            </a:p>
          </p:txBody>
        </p:sp>
      </p:grpSp>
      <p:grpSp>
        <p:nvGrpSpPr>
          <p:cNvPr id="15" name="Group 14"/>
          <p:cNvGrpSpPr/>
          <p:nvPr/>
        </p:nvGrpSpPr>
        <p:grpSpPr>
          <a:xfrm>
            <a:off x="200247" y="1761881"/>
            <a:ext cx="4322618" cy="3334237"/>
            <a:chOff x="7689273" y="1431789"/>
            <a:chExt cx="4322618" cy="3334237"/>
          </a:xfrm>
        </p:grpSpPr>
        <p:sp>
          <p:nvSpPr>
            <p:cNvPr id="8" name="Title 1"/>
            <p:cNvSpPr txBox="1">
              <a:spLocks/>
            </p:cNvSpPr>
            <p:nvPr/>
          </p:nvSpPr>
          <p:spPr>
            <a:xfrm>
              <a:off x="7689273" y="1431789"/>
              <a:ext cx="4322618" cy="251350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Oglekļa ciklā nozīmīgākā ir biosfēra un jūru un okeānu dzīvie organismi, kas </a:t>
              </a:r>
              <a:r>
                <a:rPr lang="lv-LV" sz="2400" dirty="0" err="1"/>
                <a:t>fotosintezējoties</a:t>
              </a:r>
              <a:r>
                <a:rPr lang="lv-LV" sz="2400" dirty="0"/>
                <a:t> nepārtraukti no atmosfēras saista CO</a:t>
              </a:r>
              <a:r>
                <a:rPr lang="lv-LV" sz="2400" baseline="-25000" dirty="0"/>
                <a:t>2</a:t>
              </a:r>
              <a:r>
                <a:rPr lang="lv-LV" sz="2400" dirty="0"/>
                <a:t> un veido organiskus </a:t>
              </a:r>
              <a:r>
                <a:rPr lang="lv-LV" sz="2400" dirty="0" smtClean="0"/>
                <a:t>savienojumus</a:t>
              </a:r>
              <a:endParaRPr lang="lv-LV" sz="2400" dirty="0"/>
            </a:p>
          </p:txBody>
        </p:sp>
        <p:sp>
          <p:nvSpPr>
            <p:cNvPr id="14" name="Rounded Rectangle 13"/>
            <p:cNvSpPr/>
            <p:nvPr/>
          </p:nvSpPr>
          <p:spPr>
            <a:xfrm>
              <a:off x="8272607" y="3765185"/>
              <a:ext cx="3155950" cy="1000841"/>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CO</a:t>
              </a:r>
              <a:r>
                <a:rPr lang="lv-LV" b="1" baseline="-25000" dirty="0">
                  <a:solidFill>
                    <a:schemeClr val="tx1"/>
                  </a:solidFill>
                </a:rPr>
                <a:t>2</a:t>
              </a:r>
              <a:r>
                <a:rPr lang="lv-LV" b="1" dirty="0">
                  <a:solidFill>
                    <a:schemeClr val="tx1"/>
                  </a:solidFill>
                </a:rPr>
                <a:t> pilnīgs aprites cikls atmosfērā ir ātrs un notiek ≈ 4,5 gados</a:t>
              </a:r>
            </a:p>
          </p:txBody>
        </p:sp>
      </p:grpSp>
    </p:spTree>
    <p:extLst>
      <p:ext uri="{BB962C8B-B14F-4D97-AF65-F5344CB8AC3E}">
        <p14:creationId xmlns:p14="http://schemas.microsoft.com/office/powerpoint/2010/main" val="2028783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69321" y="3281034"/>
            <a:ext cx="5928722" cy="3092062"/>
            <a:chOff x="5197507" y="3031637"/>
            <a:chExt cx="5928722" cy="3092062"/>
          </a:xfrm>
        </p:grpSpPr>
        <p:sp>
          <p:nvSpPr>
            <p:cNvPr id="6" name="Title 1"/>
            <p:cNvSpPr txBox="1">
              <a:spLocks/>
            </p:cNvSpPr>
            <p:nvPr/>
          </p:nvSpPr>
          <p:spPr>
            <a:xfrm>
              <a:off x="5197507" y="3031637"/>
              <a:ext cx="5928722" cy="18313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Tajā pašā laikā CO</a:t>
              </a:r>
              <a:r>
                <a:rPr lang="lv-LV" sz="2400" baseline="-25000" dirty="0"/>
                <a:t>2</a:t>
              </a:r>
              <a:r>
                <a:rPr lang="lv-LV" sz="2400" dirty="0"/>
                <a:t> atgriešana no atmosfēras dabiskā ceļā norisinās daudz lēnāk nekā cilvēku saimnieciskā darbība to papildina, tādēļ CO</a:t>
              </a:r>
              <a:r>
                <a:rPr lang="lv-LV" sz="2400" baseline="-25000" dirty="0"/>
                <a:t>2</a:t>
              </a:r>
              <a:r>
                <a:rPr lang="lv-LV" sz="2400" dirty="0"/>
                <a:t> daudzums atmosfērā palielinās</a:t>
              </a:r>
            </a:p>
          </p:txBody>
        </p:sp>
        <p:sp>
          <p:nvSpPr>
            <p:cNvPr id="7" name="Rounded Rectangle 6"/>
            <p:cNvSpPr/>
            <p:nvPr/>
          </p:nvSpPr>
          <p:spPr>
            <a:xfrm>
              <a:off x="5819934" y="4698214"/>
              <a:ext cx="4683867" cy="142548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Metāns absorbē infrasarkano radiāciju daudz efektīvāk nekā CO</a:t>
              </a:r>
              <a:r>
                <a:rPr lang="lv-LV" b="1" baseline="-25000" dirty="0">
                  <a:solidFill>
                    <a:schemeClr val="tx1"/>
                  </a:solidFill>
                </a:rPr>
                <a:t>2</a:t>
              </a:r>
              <a:r>
                <a:rPr lang="lv-LV" b="1" dirty="0">
                  <a:solidFill>
                    <a:schemeClr val="tx1"/>
                  </a:solidFill>
                </a:rPr>
                <a:t>, tādēļ metāna nozīme siltumnīcefekta palielināšanā ir ļoti nozīmīga, kaut arī </a:t>
              </a:r>
              <a:r>
                <a:rPr lang="lv-LV" b="1" dirty="0" smtClean="0">
                  <a:solidFill>
                    <a:schemeClr val="tx1"/>
                  </a:solidFill>
                </a:rPr>
                <a:t>metāna </a:t>
              </a:r>
              <a:r>
                <a:rPr lang="lv-LV" b="1" dirty="0">
                  <a:solidFill>
                    <a:schemeClr val="tx1"/>
                  </a:solidFill>
                </a:rPr>
                <a:t>koncentrācija atmosfērā ir salīdzinoši zemāka</a:t>
              </a:r>
            </a:p>
          </p:txBody>
        </p:sp>
      </p:grpSp>
      <p:grpSp>
        <p:nvGrpSpPr>
          <p:cNvPr id="5" name="Group 4"/>
          <p:cNvGrpSpPr/>
          <p:nvPr/>
        </p:nvGrpSpPr>
        <p:grpSpPr>
          <a:xfrm>
            <a:off x="350464" y="397061"/>
            <a:ext cx="11495174" cy="2193744"/>
            <a:chOff x="350464" y="397061"/>
            <a:chExt cx="11495174" cy="2193744"/>
          </a:xfrm>
        </p:grpSpPr>
        <p:sp>
          <p:nvSpPr>
            <p:cNvPr id="3" name="Title 1"/>
            <p:cNvSpPr txBox="1">
              <a:spLocks/>
            </p:cNvSpPr>
            <p:nvPr/>
          </p:nvSpPr>
          <p:spPr>
            <a:xfrm>
              <a:off x="350464" y="397061"/>
              <a:ext cx="7089432" cy="157029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Cilvēka saimnieciskā darbība izmaina visas minētās oglekļa krātuves un sekmē litosfērā uzkrāto oglekļa savienojumu nokļūšanu atmosfērā</a:t>
              </a:r>
            </a:p>
          </p:txBody>
        </p:sp>
        <p:sp>
          <p:nvSpPr>
            <p:cNvPr id="8" name="Rounded Rectangle 7"/>
            <p:cNvSpPr/>
            <p:nvPr/>
          </p:nvSpPr>
          <p:spPr>
            <a:xfrm>
              <a:off x="6165275" y="1487829"/>
              <a:ext cx="5680363" cy="110297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Fosilā kurināmā izmantošana un mežu izciršana veicina CO</a:t>
              </a:r>
              <a:r>
                <a:rPr lang="lv-LV" b="1" baseline="-25000" dirty="0">
                  <a:solidFill>
                    <a:schemeClr val="tx1"/>
                  </a:solidFill>
                </a:rPr>
                <a:t>2 </a:t>
              </a:r>
              <a:r>
                <a:rPr lang="lv-LV" b="1" dirty="0">
                  <a:solidFill>
                    <a:schemeClr val="tx1"/>
                  </a:solidFill>
                </a:rPr>
                <a:t>pāreju no litosfēras un biosfēras uz atmosfēru daudz ātrākā tempā nekā dabiskā ceļā</a:t>
              </a:r>
            </a:p>
          </p:txBody>
        </p:sp>
      </p:gr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8291"/>
            <a:ext cx="5947900" cy="4599709"/>
          </a:xfrm>
          <a:prstGeom prst="rect">
            <a:avLst/>
          </a:prstGeom>
        </p:spPr>
      </p:pic>
    </p:spTree>
    <p:extLst>
      <p:ext uri="{BB962C8B-B14F-4D97-AF65-F5344CB8AC3E}">
        <p14:creationId xmlns:p14="http://schemas.microsoft.com/office/powerpoint/2010/main" val="670805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07775" y="411430"/>
            <a:ext cx="11376449" cy="137788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Pašreiz notiekošās globālās sasilšanas kontekstā jāpiemin, ka ap 55 miljoniem gadu atpakaļ </a:t>
            </a:r>
            <a:r>
              <a:rPr lang="lv-LV" sz="2400" dirty="0" err="1"/>
              <a:t>paleocēna</a:t>
            </a:r>
            <a:r>
              <a:rPr lang="lv-LV" sz="2400" dirty="0"/>
              <a:t>/</a:t>
            </a:r>
            <a:r>
              <a:rPr lang="lv-LV" sz="2400" dirty="0" err="1"/>
              <a:t>eocēna</a:t>
            </a:r>
            <a:r>
              <a:rPr lang="lv-LV" sz="2400" dirty="0"/>
              <a:t> temperatūras maksimuma laikā, līdzīgi kā mūsdienās, notika globāla sasilšana, kuru izraisīja siltumnīcefekta gāzu koncentrācijas pieaugums atmosfērā</a:t>
            </a:r>
          </a:p>
        </p:txBody>
      </p:sp>
      <p:sp>
        <p:nvSpPr>
          <p:cNvPr id="4" name="Rounded Rectangle 3"/>
          <p:cNvSpPr/>
          <p:nvPr/>
        </p:nvSpPr>
        <p:spPr>
          <a:xfrm>
            <a:off x="1302341" y="1661246"/>
            <a:ext cx="5264727"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Okeāna ūdens strauji sasila vidēji par 7–8 grādiem, un dažu tūkstošu gadu laikā okeāna </a:t>
            </a:r>
            <a:r>
              <a:rPr lang="lv-LV" b="1" dirty="0" err="1">
                <a:solidFill>
                  <a:schemeClr val="tx1"/>
                </a:solidFill>
              </a:rPr>
              <a:t>termohalīnā</a:t>
            </a:r>
            <a:r>
              <a:rPr lang="lv-LV" b="1" dirty="0">
                <a:solidFill>
                  <a:schemeClr val="tx1"/>
                </a:solidFill>
              </a:rPr>
              <a:t> cirkulācija pavērsās pretējā virzienā</a:t>
            </a:r>
          </a:p>
        </p:txBody>
      </p:sp>
      <p:sp>
        <p:nvSpPr>
          <p:cNvPr id="5" name="Rounded Rectangle 4"/>
          <p:cNvSpPr/>
          <p:nvPr/>
        </p:nvSpPr>
        <p:spPr>
          <a:xfrm>
            <a:off x="7144612" y="1661246"/>
            <a:ext cx="3738848" cy="114267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Zīmīgi, ka </a:t>
            </a:r>
            <a:r>
              <a:rPr lang="lv-LV" b="1" dirty="0" err="1">
                <a:solidFill>
                  <a:schemeClr val="tx1"/>
                </a:solidFill>
              </a:rPr>
              <a:t>termohalīnās</a:t>
            </a:r>
            <a:r>
              <a:rPr lang="lv-LV" b="1" dirty="0">
                <a:solidFill>
                  <a:schemeClr val="tx1"/>
                </a:solidFill>
              </a:rPr>
              <a:t> cirkulācijas apgrieztais plūdums turpinājās vismaz 100 000 gadu</a:t>
            </a:r>
          </a:p>
        </p:txBody>
      </p:sp>
      <p:pic>
        <p:nvPicPr>
          <p:cNvPr id="14338" name="Picture 2" descr="http://www.climatechangenews.com/files/2013/08/NCAR_4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1458" y="2948425"/>
            <a:ext cx="5280757" cy="39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247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23454" y="328353"/>
            <a:ext cx="7661564" cy="110675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Kopš 20. gs. 60. gadiem, kad uzsākti metāna koncentrāciju mērījumi atmosfērā, tā daudzums kopumā pieaudzis aptuveni par 1% gadā</a:t>
            </a:r>
          </a:p>
        </p:txBody>
      </p:sp>
      <p:grpSp>
        <p:nvGrpSpPr>
          <p:cNvPr id="7" name="Group 6"/>
          <p:cNvGrpSpPr/>
          <p:nvPr/>
        </p:nvGrpSpPr>
        <p:grpSpPr>
          <a:xfrm>
            <a:off x="5555675" y="2044175"/>
            <a:ext cx="6514067" cy="4611909"/>
            <a:chOff x="3066105" y="1325656"/>
            <a:chExt cx="5667050" cy="393404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6105" y="1325656"/>
              <a:ext cx="5667050" cy="3934049"/>
            </a:xfrm>
            <a:prstGeom prst="rect">
              <a:avLst/>
            </a:prstGeom>
          </p:spPr>
        </p:pic>
        <p:sp>
          <p:nvSpPr>
            <p:cNvPr id="6" name="Rectangle 5"/>
            <p:cNvSpPr/>
            <p:nvPr/>
          </p:nvSpPr>
          <p:spPr>
            <a:xfrm>
              <a:off x="3845811" y="1382816"/>
              <a:ext cx="2787998" cy="498825"/>
            </a:xfrm>
            <a:prstGeom prst="rect">
              <a:avLst/>
            </a:prstGeom>
          </p:spPr>
          <p:txBody>
            <a:bodyPr wrap="square">
              <a:spAutoFit/>
            </a:bodyPr>
            <a:lstStyle/>
            <a:p>
              <a:r>
                <a:rPr lang="lv-LV" sz="1600" b="1" dirty="0" smtClean="0"/>
                <a:t>SEG koncentrāciju </a:t>
              </a:r>
              <a:r>
                <a:rPr lang="lv-LV" sz="1600" b="1" dirty="0"/>
                <a:t>mainība atmosfērā pēdējo 2000 gadu laikā </a:t>
              </a:r>
            </a:p>
          </p:txBody>
        </p:sp>
      </p:grpSp>
      <p:sp>
        <p:nvSpPr>
          <p:cNvPr id="9" name="Rounded Rectangle 8"/>
          <p:cNvSpPr/>
          <p:nvPr/>
        </p:nvSpPr>
        <p:spPr>
          <a:xfrm>
            <a:off x="7813968" y="864575"/>
            <a:ext cx="3352800" cy="1007545"/>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Daļa metāna rodas rīsu audzēšanā, kā arī mājlopu, īpaši liellopu, audzēšanā</a:t>
            </a:r>
          </a:p>
        </p:txBody>
      </p:sp>
      <p:grpSp>
        <p:nvGrpSpPr>
          <p:cNvPr id="4" name="Group 3"/>
          <p:cNvGrpSpPr/>
          <p:nvPr/>
        </p:nvGrpSpPr>
        <p:grpSpPr>
          <a:xfrm>
            <a:off x="236509" y="2044175"/>
            <a:ext cx="4871044" cy="4425896"/>
            <a:chOff x="236509" y="2044175"/>
            <a:chExt cx="4871044" cy="4425896"/>
          </a:xfrm>
        </p:grpSpPr>
        <p:grpSp>
          <p:nvGrpSpPr>
            <p:cNvPr id="2" name="Group 1"/>
            <p:cNvGrpSpPr/>
            <p:nvPr/>
          </p:nvGrpSpPr>
          <p:grpSpPr>
            <a:xfrm>
              <a:off x="236509" y="2044175"/>
              <a:ext cx="4871044" cy="2960091"/>
              <a:chOff x="236509" y="2044175"/>
              <a:chExt cx="4871044" cy="2960091"/>
            </a:xfrm>
          </p:grpSpPr>
          <p:sp>
            <p:nvSpPr>
              <p:cNvPr id="8" name="Title 1"/>
              <p:cNvSpPr txBox="1">
                <a:spLocks/>
              </p:cNvSpPr>
              <p:nvPr/>
            </p:nvSpPr>
            <p:spPr>
              <a:xfrm>
                <a:off x="236509" y="2044175"/>
                <a:ext cx="4871044"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Vēsturiski metāna koncentrāciju izmaiņas, tāpat kā CO</a:t>
                </a:r>
                <a:r>
                  <a:rPr lang="lv-LV" sz="2400" baseline="-25000" dirty="0"/>
                  <a:t>2</a:t>
                </a:r>
                <a:r>
                  <a:rPr lang="lv-LV" sz="2400" dirty="0"/>
                  <a:t> izmaiņas ir saistītas ar klimata izmaiņām leduslaikmetu un </a:t>
                </a:r>
                <a:r>
                  <a:rPr lang="lv-LV" sz="2400" dirty="0" err="1"/>
                  <a:t>starpleduslaikmetu</a:t>
                </a:r>
                <a:r>
                  <a:rPr lang="lv-LV" sz="2400" dirty="0"/>
                  <a:t> </a:t>
                </a:r>
                <a:r>
                  <a:rPr lang="lv-LV" sz="2400" dirty="0" smtClean="0"/>
                  <a:t>laikā –</a:t>
                </a:r>
              </a:p>
            </p:txBody>
          </p:sp>
          <p:sp>
            <p:nvSpPr>
              <p:cNvPr id="10" name="Rounded Rectangle 9"/>
              <p:cNvSpPr/>
              <p:nvPr/>
            </p:nvSpPr>
            <p:spPr>
              <a:xfrm>
                <a:off x="573066" y="3954857"/>
                <a:ext cx="4197929" cy="1049409"/>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pēdējā laikā veiktie pētījumi liecina, ka ģeoloģiskie procesi var būt nozīmīgs metāna </a:t>
                </a:r>
                <a:r>
                  <a:rPr lang="lv-LV" b="1" dirty="0" smtClean="0">
                    <a:solidFill>
                      <a:schemeClr val="tx1"/>
                    </a:solidFill>
                  </a:rPr>
                  <a:t>avots</a:t>
                </a:r>
                <a:endParaRPr lang="lv-LV" b="1" dirty="0">
                  <a:solidFill>
                    <a:schemeClr val="tx1"/>
                  </a:solidFill>
                </a:endParaRPr>
              </a:p>
            </p:txBody>
          </p:sp>
        </p:grpSp>
        <p:sp>
          <p:nvSpPr>
            <p:cNvPr id="11" name="Rounded Rectangle 10"/>
            <p:cNvSpPr/>
            <p:nvPr/>
          </p:nvSpPr>
          <p:spPr>
            <a:xfrm>
              <a:off x="573065" y="5217124"/>
              <a:ext cx="4197929" cy="125294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Piemēram, </a:t>
              </a:r>
              <a:r>
                <a:rPr lang="lv-LV" b="1" dirty="0">
                  <a:solidFill>
                    <a:schemeClr val="tx1"/>
                  </a:solidFill>
                </a:rPr>
                <a:t>tādas dabas parādības kā dubļu vulkāni, var būt uzskatāmi par izcelsmes avotu gandrīz 10% atmosfērā nonākušā metāna</a:t>
              </a:r>
            </a:p>
          </p:txBody>
        </p:sp>
      </p:grpSp>
    </p:spTree>
    <p:extLst>
      <p:ext uri="{BB962C8B-B14F-4D97-AF65-F5344CB8AC3E}">
        <p14:creationId xmlns:p14="http://schemas.microsoft.com/office/powerpoint/2010/main" val="8237290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846" y="379157"/>
            <a:ext cx="6521251" cy="6123861"/>
          </a:xfrm>
          <a:prstGeom prst="rect">
            <a:avLst/>
          </a:prstGeom>
        </p:spPr>
      </p:pic>
      <p:grpSp>
        <p:nvGrpSpPr>
          <p:cNvPr id="3" name="Group 2"/>
          <p:cNvGrpSpPr/>
          <p:nvPr/>
        </p:nvGrpSpPr>
        <p:grpSpPr>
          <a:xfrm>
            <a:off x="7135095" y="609613"/>
            <a:ext cx="4544290" cy="3486817"/>
            <a:chOff x="7079674" y="1413165"/>
            <a:chExt cx="4544290" cy="3486817"/>
          </a:xfrm>
        </p:grpSpPr>
        <p:sp>
          <p:nvSpPr>
            <p:cNvPr id="4" name="Title 1"/>
            <p:cNvSpPr txBox="1">
              <a:spLocks/>
            </p:cNvSpPr>
            <p:nvPr/>
          </p:nvSpPr>
          <p:spPr>
            <a:xfrm>
              <a:off x="7079674" y="1413165"/>
              <a:ext cx="4544290" cy="166254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Globālais vidējais starojuma daudzums nozīmīgākajiem Zemes klimata sistēmu ietekmējošiem </a:t>
              </a:r>
              <a:r>
                <a:rPr lang="lv-LV" sz="2400" dirty="0" smtClean="0"/>
                <a:t>faktoriem</a:t>
              </a:r>
              <a:endParaRPr lang="lv-LV" sz="2400" dirty="0"/>
            </a:p>
          </p:txBody>
        </p:sp>
        <p:sp>
          <p:nvSpPr>
            <p:cNvPr id="7" name="Rounded Rectangle 6"/>
            <p:cNvSpPr/>
            <p:nvPr/>
          </p:nvSpPr>
          <p:spPr>
            <a:xfrm>
              <a:off x="7502235" y="2909456"/>
              <a:ext cx="3699168" cy="199052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Radiācijas daudzuma (RD) lielums parāda atstarotās enerģijas izmaiņas pie troposfēras augšējās robežas, kuras notiktu, ja atmosfērā nebūtu attiecīgā komponenta</a:t>
              </a:r>
            </a:p>
          </p:txBody>
        </p:sp>
      </p:grpSp>
      <p:sp>
        <p:nvSpPr>
          <p:cNvPr id="8" name="Title 1"/>
          <p:cNvSpPr txBox="1">
            <a:spLocks/>
          </p:cNvSpPr>
          <p:nvPr/>
        </p:nvSpPr>
        <p:spPr>
          <a:xfrm>
            <a:off x="7230948" y="4419497"/>
            <a:ext cx="4352583"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Katra siltumnīcefekta gāze citādi spēj ietekmēt infrasarkanā starojuma at­grie­šanu uz Zemes, un katrai no tām raksturīga sava starojuma daudzuma vēr­tība</a:t>
            </a:r>
          </a:p>
        </p:txBody>
      </p:sp>
    </p:spTree>
    <p:extLst>
      <p:ext uri="{BB962C8B-B14F-4D97-AF65-F5344CB8AC3E}">
        <p14:creationId xmlns:p14="http://schemas.microsoft.com/office/powerpoint/2010/main" val="4078502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C:\Users\user\Desktop\New folder\2249454697_12c9d8252d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1709" y="1721426"/>
            <a:ext cx="6830292" cy="512271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56361" y="3698255"/>
            <a:ext cx="5722451" cy="13411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Mežu izciršanas samazināšana varētu būtiski palielināt vides spēju saistīt ogļskābo gāzi </a:t>
            </a:r>
            <a:r>
              <a:rPr lang="lv-LV" sz="2400" dirty="0" smtClean="0"/>
              <a:t>nākotnē</a:t>
            </a:r>
            <a:endParaRPr lang="lv-LV" sz="2400" dirty="0"/>
          </a:p>
        </p:txBody>
      </p:sp>
      <p:grpSp>
        <p:nvGrpSpPr>
          <p:cNvPr id="2" name="Group 1"/>
          <p:cNvGrpSpPr/>
          <p:nvPr/>
        </p:nvGrpSpPr>
        <p:grpSpPr>
          <a:xfrm>
            <a:off x="665018" y="411018"/>
            <a:ext cx="10598728" cy="2103714"/>
            <a:chOff x="665018" y="411018"/>
            <a:chExt cx="10598728" cy="2103714"/>
          </a:xfrm>
        </p:grpSpPr>
        <p:sp>
          <p:nvSpPr>
            <p:cNvPr id="3" name="Title 1"/>
            <p:cNvSpPr txBox="1">
              <a:spLocks/>
            </p:cNvSpPr>
            <p:nvPr/>
          </p:nvSpPr>
          <p:spPr>
            <a:xfrm>
              <a:off x="4765440" y="411018"/>
              <a:ext cx="6498306" cy="14825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Tropiskie meži ir svarīgs oglekļa aprites cikla elements, jo fotosintēzes gaitā tiek patērēts daudz ogļskābās </a:t>
              </a:r>
              <a:r>
                <a:rPr lang="lv-LV" sz="2400" dirty="0" smtClean="0"/>
                <a:t>gāzes</a:t>
              </a:r>
              <a:endParaRPr lang="lv-LV" sz="2400" dirty="0"/>
            </a:p>
          </p:txBody>
        </p:sp>
        <p:sp>
          <p:nvSpPr>
            <p:cNvPr id="5" name="Rounded Rectangle 4"/>
            <p:cNvSpPr/>
            <p:nvPr/>
          </p:nvSpPr>
          <p:spPr>
            <a:xfrm>
              <a:off x="665018" y="1466364"/>
              <a:ext cx="5105138" cy="1048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Daļa biomasā asimilētā oglekļa uzkrājas </a:t>
              </a:r>
              <a:r>
                <a:rPr lang="lv-LV" b="1" dirty="0" err="1">
                  <a:solidFill>
                    <a:schemeClr val="tx1"/>
                  </a:solidFill>
                </a:rPr>
                <a:t>humusvielu</a:t>
              </a:r>
              <a:r>
                <a:rPr lang="lv-LV" b="1" dirty="0">
                  <a:solidFill>
                    <a:schemeClr val="tx1"/>
                  </a:solidFill>
                </a:rPr>
                <a:t> veidā, un tādējādi CO</a:t>
              </a:r>
              <a:r>
                <a:rPr lang="lv-LV" b="1" baseline="-25000" dirty="0">
                  <a:solidFill>
                    <a:schemeClr val="tx1"/>
                  </a:solidFill>
                </a:rPr>
                <a:t>2</a:t>
              </a:r>
              <a:r>
                <a:rPr lang="lv-LV" b="1" dirty="0">
                  <a:solidFill>
                    <a:schemeClr val="tx1"/>
                  </a:solidFill>
                </a:rPr>
                <a:t> koncentrācija atmosfērā samazinās</a:t>
              </a:r>
            </a:p>
          </p:txBody>
        </p:sp>
      </p:grpSp>
    </p:spTree>
    <p:extLst>
      <p:ext uri="{BB962C8B-B14F-4D97-AF65-F5344CB8AC3E}">
        <p14:creationId xmlns:p14="http://schemas.microsoft.com/office/powerpoint/2010/main" val="40287413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842655"/>
            <a:ext cx="7492059" cy="5015345"/>
          </a:xfrm>
          <a:prstGeom prst="rect">
            <a:avLst/>
          </a:prstGeom>
        </p:spPr>
      </p:pic>
      <p:sp>
        <p:nvSpPr>
          <p:cNvPr id="5" name="Title 1"/>
          <p:cNvSpPr txBox="1">
            <a:spLocks/>
          </p:cNvSpPr>
          <p:nvPr/>
        </p:nvSpPr>
        <p:spPr>
          <a:xfrm>
            <a:off x="631876" y="446978"/>
            <a:ext cx="3676887"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Siltumnīcefekta gāzu avoti</a:t>
            </a:r>
          </a:p>
        </p:txBody>
      </p:sp>
      <p:grpSp>
        <p:nvGrpSpPr>
          <p:cNvPr id="3" name="Group 2"/>
          <p:cNvGrpSpPr/>
          <p:nvPr/>
        </p:nvGrpSpPr>
        <p:grpSpPr>
          <a:xfrm>
            <a:off x="6067771" y="1077354"/>
            <a:ext cx="5833287" cy="2600172"/>
            <a:chOff x="5222640" y="1074518"/>
            <a:chExt cx="5833287" cy="2600172"/>
          </a:xfrm>
        </p:grpSpPr>
        <p:sp>
          <p:nvSpPr>
            <p:cNvPr id="6" name="Title 1"/>
            <p:cNvSpPr txBox="1">
              <a:spLocks/>
            </p:cNvSpPr>
            <p:nvPr/>
          </p:nvSpPr>
          <p:spPr>
            <a:xfrm>
              <a:off x="5222640" y="1074518"/>
              <a:ext cx="5833287" cy="170420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Cilvēka darbības rezultātā veidojas milzīgi daudzumi siltumnīcefekta gāzu un to emisijas ir pieaugušas kopš rūpnieciskās revolūcijas sākuma</a:t>
              </a:r>
            </a:p>
          </p:txBody>
        </p:sp>
        <p:sp>
          <p:nvSpPr>
            <p:cNvPr id="9" name="Rounded Rectangle 8"/>
            <p:cNvSpPr/>
            <p:nvPr/>
          </p:nvSpPr>
          <p:spPr>
            <a:xfrm>
              <a:off x="5586714" y="2626322"/>
              <a:ext cx="5105138" cy="1048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Siltumnīcefekta gāzu koncentrācijas atmosfērā ir sasniegušas nebijušas vērtības salīdzinot ar situāciju pēdējo 800 000 gadu laikā</a:t>
              </a:r>
            </a:p>
          </p:txBody>
        </p:sp>
      </p:grpSp>
      <p:sp>
        <p:nvSpPr>
          <p:cNvPr id="7" name="Title 1"/>
          <p:cNvSpPr txBox="1">
            <a:spLocks/>
          </p:cNvSpPr>
          <p:nvPr/>
        </p:nvSpPr>
        <p:spPr>
          <a:xfrm>
            <a:off x="7703130" y="4281770"/>
            <a:ext cx="4308764" cy="202870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Galvenie faktori, kas nosaka siltumnīcefektā gāzu emisijas apjomus ir </a:t>
            </a:r>
            <a:r>
              <a:rPr lang="lv-LV" sz="2400" b="1" dirty="0"/>
              <a:t>ekonomiskā izaugsme</a:t>
            </a:r>
            <a:r>
              <a:rPr lang="lv-LV" sz="2400" dirty="0"/>
              <a:t> un </a:t>
            </a:r>
            <a:r>
              <a:rPr lang="lv-LV" sz="2400" b="1" dirty="0"/>
              <a:t>cilvēku skaita pieaugums</a:t>
            </a:r>
          </a:p>
        </p:txBody>
      </p:sp>
    </p:spTree>
    <p:extLst>
      <p:ext uri="{BB962C8B-B14F-4D97-AF65-F5344CB8AC3E}">
        <p14:creationId xmlns:p14="http://schemas.microsoft.com/office/powerpoint/2010/main" val="4284495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62400" y="271763"/>
            <a:ext cx="8104910" cy="6322992"/>
            <a:chOff x="3976254" y="0"/>
            <a:chExt cx="8104910" cy="6322992"/>
          </a:xfrm>
        </p:grpSpPr>
        <p:sp>
          <p:nvSpPr>
            <p:cNvPr id="4" name="Rectangle 3"/>
            <p:cNvSpPr/>
            <p:nvPr/>
          </p:nvSpPr>
          <p:spPr>
            <a:xfrm>
              <a:off x="3976254" y="0"/>
              <a:ext cx="8104910" cy="6322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8" name="Group 7"/>
            <p:cNvGrpSpPr/>
            <p:nvPr/>
          </p:nvGrpSpPr>
          <p:grpSpPr>
            <a:xfrm>
              <a:off x="3976254" y="11913"/>
              <a:ext cx="8059497" cy="6311079"/>
              <a:chOff x="5070763" y="289004"/>
              <a:chExt cx="8059497" cy="6311079"/>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0763" y="1208460"/>
                <a:ext cx="8004078" cy="5391623"/>
              </a:xfrm>
              <a:prstGeom prst="rect">
                <a:avLst/>
              </a:prstGeom>
            </p:spPr>
          </p:pic>
          <p:sp>
            <p:nvSpPr>
              <p:cNvPr id="7" name="Rectangle 6"/>
              <p:cNvSpPr/>
              <p:nvPr/>
            </p:nvSpPr>
            <p:spPr>
              <a:xfrm>
                <a:off x="5527965" y="289004"/>
                <a:ext cx="7602295" cy="830997"/>
              </a:xfrm>
              <a:prstGeom prst="rect">
                <a:avLst/>
              </a:prstGeom>
            </p:spPr>
            <p:txBody>
              <a:bodyPr wrap="square">
                <a:spAutoFit/>
              </a:bodyPr>
              <a:lstStyle/>
              <a:p>
                <a:r>
                  <a:rPr lang="lv-LV" sz="1600" b="1" dirty="0"/>
                  <a:t>Kopējais antropogēnas izcelsmes siltumnīcefekta gāzu emisijas apjoms laika posmam </a:t>
                </a:r>
                <a:r>
                  <a:rPr lang="lv-LV" sz="1600" b="1" dirty="0" smtClean="0"/>
                  <a:t>1970-2010 </a:t>
                </a:r>
                <a:r>
                  <a:rPr lang="lv-LV" sz="1600" b="1" dirty="0"/>
                  <a:t>fosilā kurināmā sadedzināšanas rezultātā, mežsaimniecības, zemes lietojuma rakstura izmaiņu rezultātā, metāna, N</a:t>
                </a:r>
                <a:r>
                  <a:rPr lang="lv-LV" sz="1600" b="1" baseline="-25000" dirty="0"/>
                  <a:t>2</a:t>
                </a:r>
                <a:r>
                  <a:rPr lang="lv-LV" sz="1600" b="1" dirty="0"/>
                  <a:t>O un freonu emisijas apjomi</a:t>
                </a:r>
              </a:p>
            </p:txBody>
          </p:sp>
        </p:grpSp>
      </p:grpSp>
      <p:grpSp>
        <p:nvGrpSpPr>
          <p:cNvPr id="12" name="Group 11"/>
          <p:cNvGrpSpPr/>
          <p:nvPr/>
        </p:nvGrpSpPr>
        <p:grpSpPr>
          <a:xfrm>
            <a:off x="193964" y="1802871"/>
            <a:ext cx="3532909" cy="3272837"/>
            <a:chOff x="277094" y="1872146"/>
            <a:chExt cx="3532909" cy="3272837"/>
          </a:xfrm>
        </p:grpSpPr>
        <p:sp>
          <p:nvSpPr>
            <p:cNvPr id="6" name="Title 1"/>
            <p:cNvSpPr txBox="1">
              <a:spLocks/>
            </p:cNvSpPr>
            <p:nvPr/>
          </p:nvSpPr>
          <p:spPr>
            <a:xfrm>
              <a:off x="277094" y="1872146"/>
              <a:ext cx="3532909" cy="236734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Kopējais cilvēka radīto siltumnīcefekta gāze emisijas apjoms </a:t>
              </a:r>
              <a:r>
                <a:rPr lang="lv-LV" sz="2400" dirty="0" smtClean="0"/>
                <a:t>laikā starp 1750. </a:t>
              </a:r>
              <a:r>
                <a:rPr lang="lv-LV" sz="2400" dirty="0"/>
                <a:t>un </a:t>
              </a:r>
              <a:r>
                <a:rPr lang="lv-LV" sz="2400" dirty="0" smtClean="0"/>
                <a:t>2011. gadu sasniedz </a:t>
              </a:r>
              <a:r>
                <a:rPr lang="lv-LV" sz="2400" dirty="0"/>
                <a:t>2040 ± 310 </a:t>
              </a:r>
              <a:r>
                <a:rPr lang="lv-LV" sz="2400" dirty="0" smtClean="0"/>
                <a:t>GtCO</a:t>
              </a:r>
              <a:r>
                <a:rPr lang="lv-LV" sz="2400" baseline="-25000" dirty="0" smtClean="0"/>
                <a:t>2</a:t>
              </a:r>
              <a:endParaRPr lang="lv-LV" sz="2400" dirty="0"/>
            </a:p>
          </p:txBody>
        </p:sp>
        <p:sp>
          <p:nvSpPr>
            <p:cNvPr id="11" name="Rounded Rectangle 10"/>
            <p:cNvSpPr/>
            <p:nvPr/>
          </p:nvSpPr>
          <p:spPr>
            <a:xfrm>
              <a:off x="795674" y="4096615"/>
              <a:ext cx="2495747" cy="104836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Lielākā daļa no SEG emisijām ir veidojušās pēdējo 40 gadu laikā </a:t>
              </a:r>
            </a:p>
          </p:txBody>
        </p:sp>
      </p:grpSp>
    </p:spTree>
    <p:extLst>
      <p:ext uri="{BB962C8B-B14F-4D97-AF65-F5344CB8AC3E}">
        <p14:creationId xmlns:p14="http://schemas.microsoft.com/office/powerpoint/2010/main" val="204735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279072" y="277082"/>
            <a:ext cx="7633855" cy="6327472"/>
            <a:chOff x="263236" y="429491"/>
            <a:chExt cx="7633855" cy="6327472"/>
          </a:xfrm>
        </p:grpSpPr>
        <p:sp>
          <p:nvSpPr>
            <p:cNvPr id="3" name="Rectangle 2"/>
            <p:cNvSpPr/>
            <p:nvPr/>
          </p:nvSpPr>
          <p:spPr>
            <a:xfrm>
              <a:off x="263236" y="429491"/>
              <a:ext cx="7633855" cy="6303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a:p>
          </p:txBody>
        </p:sp>
        <p:grpSp>
          <p:nvGrpSpPr>
            <p:cNvPr id="6" name="Group 5"/>
            <p:cNvGrpSpPr/>
            <p:nvPr/>
          </p:nvGrpSpPr>
          <p:grpSpPr>
            <a:xfrm>
              <a:off x="263236" y="460955"/>
              <a:ext cx="7633493" cy="6296008"/>
              <a:chOff x="327891" y="-610479"/>
              <a:chExt cx="7633493" cy="6296008"/>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530" y="-610479"/>
                <a:ext cx="7615854" cy="5925990"/>
              </a:xfrm>
              <a:prstGeom prst="rect">
                <a:avLst/>
              </a:prstGeom>
            </p:spPr>
          </p:pic>
          <p:sp>
            <p:nvSpPr>
              <p:cNvPr id="5" name="Rectangle 4"/>
              <p:cNvSpPr/>
              <p:nvPr/>
            </p:nvSpPr>
            <p:spPr>
              <a:xfrm>
                <a:off x="327891" y="5346975"/>
                <a:ext cx="7633493" cy="338554"/>
              </a:xfrm>
              <a:prstGeom prst="rect">
                <a:avLst/>
              </a:prstGeom>
            </p:spPr>
            <p:txBody>
              <a:bodyPr wrap="square">
                <a:spAutoFit/>
              </a:bodyPr>
              <a:lstStyle/>
              <a:p>
                <a:pPr algn="ctr"/>
                <a:r>
                  <a:rPr lang="lv-LV" sz="1600" b="1" dirty="0"/>
                  <a:t>CO</a:t>
                </a:r>
                <a:r>
                  <a:rPr lang="lv-LV" sz="1600" b="1" baseline="-25000" dirty="0"/>
                  <a:t>2</a:t>
                </a:r>
                <a:r>
                  <a:rPr lang="lv-LV" sz="1600" b="1" dirty="0"/>
                  <a:t> emisiju sadalījums atkarībā no to ekonomikas sektora </a:t>
                </a:r>
              </a:p>
            </p:txBody>
          </p:sp>
        </p:grpSp>
      </p:grpSp>
    </p:spTree>
    <p:extLst>
      <p:ext uri="{BB962C8B-B14F-4D97-AF65-F5344CB8AC3E}">
        <p14:creationId xmlns:p14="http://schemas.microsoft.com/office/powerpoint/2010/main" val="3811793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user\Desktop\New folder\4586888887_7fede95db1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883" y="1995034"/>
            <a:ext cx="7275117" cy="486296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27635" y="674153"/>
            <a:ext cx="11285486" cy="5477111"/>
            <a:chOff x="227635" y="258511"/>
            <a:chExt cx="11285486" cy="5477111"/>
          </a:xfrm>
        </p:grpSpPr>
        <p:sp>
          <p:nvSpPr>
            <p:cNvPr id="3" name="Title 1"/>
            <p:cNvSpPr txBox="1">
              <a:spLocks/>
            </p:cNvSpPr>
            <p:nvPr/>
          </p:nvSpPr>
          <p:spPr>
            <a:xfrm>
              <a:off x="704626" y="258511"/>
              <a:ext cx="10808495" cy="1459453"/>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Kaut arī pasaules attīstītās valstis sekmē energoefektīvas ražošanas attīstību un cenšas samazināt enerģijas patēriņu, tomēr industriālo SEG emisiju apjoms kopš </a:t>
              </a:r>
              <a:r>
                <a:rPr lang="lv-LV" sz="2400" dirty="0" smtClean="0"/>
                <a:t>1990. </a:t>
              </a:r>
              <a:r>
                <a:rPr lang="lv-LV" sz="2400" dirty="0"/>
                <a:t>gada ir samazinājies tikai par dažiem procentiem</a:t>
              </a:r>
            </a:p>
          </p:txBody>
        </p:sp>
        <p:sp>
          <p:nvSpPr>
            <p:cNvPr id="5" name="Rounded Rectangle 4"/>
            <p:cNvSpPr/>
            <p:nvPr/>
          </p:nvSpPr>
          <p:spPr>
            <a:xfrm>
              <a:off x="227635" y="1557383"/>
              <a:ext cx="5244910" cy="199393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Enerģijas ekonomijas un SEG emisiju apjoma samazinājumu industriāli attīstītajās valstīs pozitīvo ietekmi uz SEG samazinājumu līdzsvaro ražošanas apjoma pieaugums trešās pasaules valstīs un attīstība BRIC (Brazīlija, Krievija, Ķīna, Indija, Dienvidāfrika) valstīs, vispirms Ķīnā un Indijā</a:t>
              </a:r>
            </a:p>
          </p:txBody>
        </p:sp>
        <p:sp>
          <p:nvSpPr>
            <p:cNvPr id="6" name="Rounded Rectangle 5"/>
            <p:cNvSpPr/>
            <p:nvPr/>
          </p:nvSpPr>
          <p:spPr>
            <a:xfrm>
              <a:off x="227635" y="3739795"/>
              <a:ext cx="5244910" cy="88101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Tomēr emisiju pieaugums no rūpnieciskās ražošanas pieaug mazāk </a:t>
              </a:r>
              <a:r>
                <a:rPr lang="lv-LV" b="1" dirty="0" smtClean="0">
                  <a:solidFill>
                    <a:schemeClr val="tx1"/>
                  </a:solidFill>
                </a:rPr>
                <a:t>(&lt;1%) </a:t>
              </a:r>
              <a:r>
                <a:rPr lang="lv-LV" b="1" dirty="0">
                  <a:solidFill>
                    <a:schemeClr val="tx1"/>
                  </a:solidFill>
                </a:rPr>
                <a:t>nekā kopējās </a:t>
              </a:r>
              <a:r>
                <a:rPr lang="lv-LV" b="1" dirty="0" smtClean="0">
                  <a:solidFill>
                    <a:schemeClr val="tx1"/>
                  </a:solidFill>
                </a:rPr>
                <a:t>emisijas (&gt;2</a:t>
              </a:r>
              <a:r>
                <a:rPr lang="lv-LV" b="1" dirty="0">
                  <a:solidFill>
                    <a:schemeClr val="tx1"/>
                  </a:solidFill>
                </a:rPr>
                <a:t>%)</a:t>
              </a:r>
            </a:p>
          </p:txBody>
        </p:sp>
        <p:sp>
          <p:nvSpPr>
            <p:cNvPr id="7" name="Rounded Rectangle 6"/>
            <p:cNvSpPr/>
            <p:nvPr/>
          </p:nvSpPr>
          <p:spPr>
            <a:xfrm>
              <a:off x="227635" y="4809294"/>
              <a:ext cx="5244910" cy="92632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Citi nozīmīgi SEG emisiju avoti ir emisijas no dzīvojamām ēkām un transporta</a:t>
              </a:r>
            </a:p>
          </p:txBody>
        </p:sp>
      </p:grpSp>
    </p:spTree>
    <p:extLst>
      <p:ext uri="{BB962C8B-B14F-4D97-AF65-F5344CB8AC3E}">
        <p14:creationId xmlns:p14="http://schemas.microsoft.com/office/powerpoint/2010/main" val="3431860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05607" y="5757984"/>
            <a:ext cx="10808495" cy="90605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SEG emisiju apjoms ir ievērojami atšķirīgs </a:t>
            </a:r>
            <a:r>
              <a:rPr lang="lv-LV" sz="2400" dirty="0" smtClean="0"/>
              <a:t>starp </a:t>
            </a:r>
            <a:r>
              <a:rPr lang="lv-LV" sz="2400" dirty="0"/>
              <a:t>dažādām </a:t>
            </a:r>
            <a:r>
              <a:rPr lang="lv-LV" sz="2400" dirty="0" smtClean="0"/>
              <a:t>valstīm – valstu </a:t>
            </a:r>
            <a:r>
              <a:rPr lang="lv-LV" sz="2400" dirty="0"/>
              <a:t>ieguldījums ir atkarīgs gan no tās industrijas apjoma, gan iedzīvotāju skaitu</a:t>
            </a:r>
          </a:p>
        </p:txBody>
      </p:sp>
      <p:grpSp>
        <p:nvGrpSpPr>
          <p:cNvPr id="3" name="Group 2"/>
          <p:cNvGrpSpPr/>
          <p:nvPr/>
        </p:nvGrpSpPr>
        <p:grpSpPr>
          <a:xfrm>
            <a:off x="437939" y="346364"/>
            <a:ext cx="11343830" cy="5328490"/>
            <a:chOff x="424084" y="346364"/>
            <a:chExt cx="11343830" cy="5328490"/>
          </a:xfrm>
        </p:grpSpPr>
        <p:pic>
          <p:nvPicPr>
            <p:cNvPr id="23554" name="Picture 2" descr="https://upload.wikimedia.org/wikipedia/commons/0/01/GHG_by_country_200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084" y="346364"/>
              <a:ext cx="11343830" cy="51677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7121236" y="5090079"/>
              <a:ext cx="4646678" cy="584775"/>
            </a:xfrm>
            <a:prstGeom prst="rect">
              <a:avLst/>
            </a:prstGeom>
          </p:spPr>
          <p:txBody>
            <a:bodyPr wrap="square">
              <a:spAutoFit/>
            </a:bodyPr>
            <a:lstStyle/>
            <a:p>
              <a:pPr algn="r"/>
              <a:r>
                <a:rPr lang="lv-LV" sz="1600" b="1" dirty="0" smtClean="0"/>
                <a:t>SEG emisiju sadalījums pa valstīm 2005. gadā, ietverot zemes lietojuma izmaiņas</a:t>
              </a:r>
              <a:endParaRPr lang="lv-LV" sz="1600" b="1" dirty="0"/>
            </a:p>
          </p:txBody>
        </p:sp>
      </p:grpSp>
    </p:spTree>
    <p:extLst>
      <p:ext uri="{BB962C8B-B14F-4D97-AF65-F5344CB8AC3E}">
        <p14:creationId xmlns:p14="http://schemas.microsoft.com/office/powerpoint/2010/main" val="24424225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w the Line Between Sales Pitch and Relationship Building | Joshua ..."/>
          <p:cNvPicPr>
            <a:picLocks noChangeAspect="1"/>
          </p:cNvPicPr>
          <p:nvPr/>
        </p:nvPicPr>
        <p:blipFill rotWithShape="1">
          <a:blip r:embed="rId2">
            <a:extLst>
              <a:ext uri="{28A0092B-C50C-407E-A947-70E740481C1C}">
                <a14:useLocalDpi xmlns:a14="http://schemas.microsoft.com/office/drawing/2010/main" val="0"/>
              </a:ext>
            </a:extLst>
          </a:blip>
          <a:srcRect b="35515"/>
          <a:stretch/>
        </p:blipFill>
        <p:spPr>
          <a:xfrm flipH="1">
            <a:off x="2443551" y="1724702"/>
            <a:ext cx="9753600" cy="3304498"/>
          </a:xfrm>
          <a:prstGeom prst="rect">
            <a:avLst/>
          </a:prstGeom>
        </p:spPr>
      </p:pic>
      <p:sp>
        <p:nvSpPr>
          <p:cNvPr id="5" name="Title 1"/>
          <p:cNvSpPr txBox="1">
            <a:spLocks/>
          </p:cNvSpPr>
          <p:nvPr/>
        </p:nvSpPr>
        <p:spPr>
          <a:xfrm>
            <a:off x="1397725" y="2019472"/>
            <a:ext cx="7093901"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lv-LV" sz="6600" dirty="0" smtClean="0"/>
              <a:t>Paldies </a:t>
            </a:r>
          </a:p>
          <a:p>
            <a:pPr algn="r"/>
            <a:r>
              <a:rPr lang="lv-LV" sz="6600" dirty="0" smtClean="0"/>
              <a:t>par uzmanību!</a:t>
            </a:r>
            <a:endParaRPr lang="lv-LV" sz="6600" dirty="0"/>
          </a:p>
        </p:txBody>
      </p:sp>
      <p:sp>
        <p:nvSpPr>
          <p:cNvPr id="7" name="TextBox 6"/>
          <p:cNvSpPr txBox="1"/>
          <p:nvPr/>
        </p:nvSpPr>
        <p:spPr>
          <a:xfrm rot="19460909">
            <a:off x="10817297" y="2749051"/>
            <a:ext cx="1317597" cy="276999"/>
          </a:xfrm>
          <a:prstGeom prst="rect">
            <a:avLst/>
          </a:prstGeom>
          <a:noFill/>
        </p:spPr>
        <p:txBody>
          <a:bodyPr wrap="square" rtlCol="0">
            <a:spAutoFit/>
          </a:bodyPr>
          <a:lstStyle/>
          <a:p>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زانه گایله</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 </a:t>
            </a:r>
            <a:r>
              <a:rPr lang="fa-IR" sz="1200" dirty="0" smtClean="0">
                <a:solidFill>
                  <a:schemeClr val="accent2">
                    <a:lumMod val="60000"/>
                    <a:lumOff val="40000"/>
                  </a:schemeClr>
                </a:solidFill>
                <a:latin typeface="Adobe Arabic" panose="02040503050201020203" pitchFamily="18" charset="-78"/>
                <a:cs typeface="Adobe Arabic" panose="02040503050201020203" pitchFamily="18" charset="-78"/>
              </a:rPr>
              <a:t>\۲۰۱۶</a:t>
            </a:r>
            <a:r>
              <a:rPr lang="fa-IR" sz="1200" dirty="0">
                <a:solidFill>
                  <a:schemeClr val="accent2">
                    <a:lumMod val="60000"/>
                    <a:lumOff val="40000"/>
                  </a:schemeClr>
                </a:solidFill>
                <a:latin typeface="Adobe Arabic" panose="02040503050201020203" pitchFamily="18" charset="-78"/>
                <a:cs typeface="Adobe Arabic" panose="02040503050201020203" pitchFamily="18" charset="-78"/>
              </a:rPr>
              <a:t>\</a:t>
            </a:r>
            <a:endParaRPr lang="lv-LV" sz="1200" dirty="0" smtClean="0">
              <a:solidFill>
                <a:schemeClr val="accent2">
                  <a:lumMod val="60000"/>
                  <a:lumOff val="4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3692796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user\Desktop\New folder\14197186483_989510d12d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187" y="762000"/>
            <a:ext cx="9167813" cy="6096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998708" y="339767"/>
            <a:ext cx="4050957" cy="193046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3200" dirty="0"/>
              <a:t>Jūru un okeānu ūdeņu  un atmosfēras mijiedarbība</a:t>
            </a:r>
          </a:p>
        </p:txBody>
      </p:sp>
      <p:grpSp>
        <p:nvGrpSpPr>
          <p:cNvPr id="2" name="Group 1"/>
          <p:cNvGrpSpPr/>
          <p:nvPr/>
        </p:nvGrpSpPr>
        <p:grpSpPr>
          <a:xfrm>
            <a:off x="124946" y="3283528"/>
            <a:ext cx="7037854" cy="2854043"/>
            <a:chOff x="111091" y="3131127"/>
            <a:chExt cx="7037854" cy="2854043"/>
          </a:xfrm>
        </p:grpSpPr>
        <p:sp>
          <p:nvSpPr>
            <p:cNvPr id="4" name="Title 1"/>
            <p:cNvSpPr txBox="1">
              <a:spLocks/>
            </p:cNvSpPr>
            <p:nvPr/>
          </p:nvSpPr>
          <p:spPr>
            <a:xfrm>
              <a:off x="111091" y="3131127"/>
              <a:ext cx="7037854" cy="1595942"/>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Klimatu katrā konkrētajā vietā ietekmē ne tikai Saules starojuma intensitāte, bet arī atmosfēras gaisa masu plūsmas un to mijiedarbības raksturs gan ar sauszemes virsmu, gan ar jūru un okeānu ūdeņiem</a:t>
              </a:r>
            </a:p>
          </p:txBody>
        </p:sp>
        <p:sp>
          <p:nvSpPr>
            <p:cNvPr id="6" name="Rounded Rectangle 5"/>
            <p:cNvSpPr/>
            <p:nvPr/>
          </p:nvSpPr>
          <p:spPr>
            <a:xfrm>
              <a:off x="1236288" y="4599712"/>
              <a:ext cx="4787460" cy="1385458"/>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Tā kā jūras un okeāni aizņem lielāko daļu no Zemes </a:t>
              </a:r>
              <a:r>
                <a:rPr lang="lv-LV" b="1" dirty="0" smtClean="0">
                  <a:solidFill>
                    <a:schemeClr val="tx1"/>
                  </a:solidFill>
                </a:rPr>
                <a:t>virsmas, </a:t>
              </a:r>
              <a:r>
                <a:rPr lang="lv-LV" b="1" dirty="0">
                  <a:solidFill>
                    <a:schemeClr val="tx1"/>
                  </a:solidFill>
                </a:rPr>
                <a:t>tad atmosfēras gaisa plūsmu un ūdeņu plūsmu mijiedarbība ir nozīmīgs klimatu veidojošs faktors</a:t>
              </a:r>
            </a:p>
          </p:txBody>
        </p:sp>
      </p:grpSp>
    </p:spTree>
    <p:extLst>
      <p:ext uri="{BB962C8B-B14F-4D97-AF65-F5344CB8AC3E}">
        <p14:creationId xmlns:p14="http://schemas.microsoft.com/office/powerpoint/2010/main" val="26519887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user\Desktop\New folder\16995130356_72309385a6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12865"/>
            <a:ext cx="7729896" cy="504513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176128" y="324846"/>
            <a:ext cx="7839743" cy="1176680"/>
            <a:chOff x="182849" y="462819"/>
            <a:chExt cx="7839743" cy="1176680"/>
          </a:xfrm>
        </p:grpSpPr>
        <p:sp>
          <p:nvSpPr>
            <p:cNvPr id="6" name="Title 1"/>
            <p:cNvSpPr txBox="1">
              <a:spLocks/>
            </p:cNvSpPr>
            <p:nvPr/>
          </p:nvSpPr>
          <p:spPr>
            <a:xfrm>
              <a:off x="1317962" y="462819"/>
              <a:ext cx="5585671" cy="77430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400" dirty="0"/>
                <a:t>Gaisa masas atšķiras pēc </a:t>
              </a:r>
              <a:r>
                <a:rPr lang="pt-BR" sz="2400" dirty="0" smtClean="0"/>
                <a:t>to</a:t>
              </a:r>
              <a:r>
                <a:rPr lang="lv-LV" sz="2400" dirty="0" smtClean="0"/>
                <a:t>:</a:t>
              </a:r>
              <a:r>
                <a:rPr lang="pt-BR" sz="2400" dirty="0" smtClean="0"/>
                <a:t> </a:t>
              </a:r>
              <a:endParaRPr lang="lv-LV" sz="2400" dirty="0"/>
            </a:p>
          </p:txBody>
        </p:sp>
        <p:sp>
          <p:nvSpPr>
            <p:cNvPr id="7" name="Rounded Rectangle 6"/>
            <p:cNvSpPr/>
            <p:nvPr/>
          </p:nvSpPr>
          <p:spPr>
            <a:xfrm>
              <a:off x="182849" y="1038565"/>
              <a:ext cx="1360381"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Cilmvietas</a:t>
              </a:r>
              <a:endParaRPr lang="lv-LV" b="1" dirty="0">
                <a:solidFill>
                  <a:schemeClr val="tx1"/>
                </a:solidFill>
              </a:endParaRPr>
            </a:p>
          </p:txBody>
        </p:sp>
        <p:sp>
          <p:nvSpPr>
            <p:cNvPr id="8" name="Rounded Rectangle 7"/>
            <p:cNvSpPr/>
            <p:nvPr/>
          </p:nvSpPr>
          <p:spPr>
            <a:xfrm>
              <a:off x="1805266" y="1041207"/>
              <a:ext cx="1640119"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Temperatūras</a:t>
              </a:r>
              <a:endParaRPr lang="lv-LV" b="1" dirty="0">
                <a:solidFill>
                  <a:schemeClr val="tx1"/>
                </a:solidFill>
              </a:endParaRPr>
            </a:p>
          </p:txBody>
        </p:sp>
        <p:sp>
          <p:nvSpPr>
            <p:cNvPr id="9" name="Rounded Rectangle 8"/>
            <p:cNvSpPr/>
            <p:nvPr/>
          </p:nvSpPr>
          <p:spPr>
            <a:xfrm>
              <a:off x="3707422" y="1038565"/>
              <a:ext cx="1146492"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Mitruma</a:t>
              </a:r>
              <a:endParaRPr lang="lv-LV" b="1" dirty="0">
                <a:solidFill>
                  <a:schemeClr val="tx1"/>
                </a:solidFill>
              </a:endParaRPr>
            </a:p>
          </p:txBody>
        </p:sp>
        <p:sp>
          <p:nvSpPr>
            <p:cNvPr id="10" name="Rounded Rectangle 9"/>
            <p:cNvSpPr/>
            <p:nvPr/>
          </p:nvSpPr>
          <p:spPr>
            <a:xfrm>
              <a:off x="5115951" y="1026731"/>
              <a:ext cx="2906641" cy="59829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Saduļķojuma (</a:t>
              </a:r>
              <a:r>
                <a:rPr lang="lv-LV" b="1" dirty="0">
                  <a:solidFill>
                    <a:schemeClr val="tx1"/>
                  </a:solidFill>
                </a:rPr>
                <a:t>putekļi, ūdens tvaiki un citas daļiņas</a:t>
              </a:r>
            </a:p>
          </p:txBody>
        </p:sp>
      </p:grpSp>
      <p:grpSp>
        <p:nvGrpSpPr>
          <p:cNvPr id="4" name="Group 3"/>
          <p:cNvGrpSpPr/>
          <p:nvPr/>
        </p:nvGrpSpPr>
        <p:grpSpPr>
          <a:xfrm>
            <a:off x="8130525" y="2963210"/>
            <a:ext cx="3770692" cy="2253056"/>
            <a:chOff x="8977449" y="2642893"/>
            <a:chExt cx="3770692" cy="2253056"/>
          </a:xfrm>
        </p:grpSpPr>
        <p:sp>
          <p:nvSpPr>
            <p:cNvPr id="12" name="Title 1"/>
            <p:cNvSpPr txBox="1">
              <a:spLocks/>
            </p:cNvSpPr>
            <p:nvPr/>
          </p:nvSpPr>
          <p:spPr>
            <a:xfrm>
              <a:off x="8977449" y="2642893"/>
              <a:ext cx="3770692" cy="1331699"/>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masu plūsmas ietekmē laikapstākļus, jo tās nosaka:</a:t>
              </a:r>
            </a:p>
          </p:txBody>
        </p:sp>
        <p:sp>
          <p:nvSpPr>
            <p:cNvPr id="11" name="Rounded Rectangle 10"/>
            <p:cNvSpPr/>
            <p:nvPr/>
          </p:nvSpPr>
          <p:spPr>
            <a:xfrm>
              <a:off x="10997824" y="3795003"/>
              <a:ext cx="1500795" cy="11009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masu </a:t>
              </a:r>
              <a:r>
                <a:rPr lang="lv-LV" b="1" dirty="0">
                  <a:solidFill>
                    <a:schemeClr val="tx1"/>
                  </a:solidFill>
                </a:rPr>
                <a:t>stabilitāti</a:t>
              </a:r>
            </a:p>
          </p:txBody>
        </p:sp>
        <p:sp>
          <p:nvSpPr>
            <p:cNvPr id="13" name="Rounded Rectangle 12"/>
            <p:cNvSpPr/>
            <p:nvPr/>
          </p:nvSpPr>
          <p:spPr>
            <a:xfrm>
              <a:off x="9261362" y="3795003"/>
              <a:ext cx="1500795" cy="1100946"/>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Gaisa mitrumu </a:t>
              </a:r>
              <a:r>
                <a:rPr lang="lv-LV" b="1" dirty="0">
                  <a:solidFill>
                    <a:schemeClr val="tx1"/>
                  </a:solidFill>
                </a:rPr>
                <a:t>un temperatūru</a:t>
              </a:r>
            </a:p>
          </p:txBody>
        </p:sp>
      </p:grpSp>
    </p:spTree>
    <p:extLst>
      <p:ext uri="{BB962C8B-B14F-4D97-AF65-F5344CB8AC3E}">
        <p14:creationId xmlns:p14="http://schemas.microsoft.com/office/powerpoint/2010/main" val="2865381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64024" y="3911911"/>
            <a:ext cx="6738970" cy="202679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Latvijā ieplūst dažādas izcelsmes gaisa masas, kas ir veidojušās dažādos platuma grādos gan virs Atlantijas okeāna, gan kontinentiem un tāpēc ir ļoti atšķirīgas pēc temperatūras, mitruma, vēja stipruma un citām īpašībām</a:t>
            </a:r>
          </a:p>
        </p:txBody>
      </p:sp>
      <p:grpSp>
        <p:nvGrpSpPr>
          <p:cNvPr id="8" name="Group 7"/>
          <p:cNvGrpSpPr/>
          <p:nvPr/>
        </p:nvGrpSpPr>
        <p:grpSpPr>
          <a:xfrm>
            <a:off x="7465342" y="1699724"/>
            <a:ext cx="4726657" cy="5033990"/>
            <a:chOff x="9040835" y="727772"/>
            <a:chExt cx="4726657" cy="503399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835" y="727772"/>
              <a:ext cx="4726657" cy="180450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0835" y="2626027"/>
              <a:ext cx="4726657" cy="1803368"/>
            </a:xfrm>
            <a:prstGeom prst="rect">
              <a:avLst/>
            </a:prstGeom>
          </p:spPr>
        </p:pic>
        <p:sp>
          <p:nvSpPr>
            <p:cNvPr id="6" name="Rectangle 5"/>
            <p:cNvSpPr/>
            <p:nvPr/>
          </p:nvSpPr>
          <p:spPr>
            <a:xfrm>
              <a:off x="9068545" y="4438323"/>
              <a:ext cx="4532481" cy="1323439"/>
            </a:xfrm>
            <a:prstGeom prst="rect">
              <a:avLst/>
            </a:prstGeom>
          </p:spPr>
          <p:txBody>
            <a:bodyPr wrap="square">
              <a:spAutoFit/>
            </a:bodyPr>
            <a:lstStyle/>
            <a:p>
              <a:pPr algn="ctr"/>
              <a:r>
                <a:rPr lang="lv-LV" sz="1600" b="1" dirty="0"/>
                <a:t>Latvijā ieplūstošo gaisa masu veidošanās un transformēšanās apgabali un tipiskas gaisa masu trajektorijas ziemā (A) un vasarā (B). Zilās līnijas – </a:t>
              </a:r>
              <a:r>
                <a:rPr lang="lv-LV" sz="1600" b="1" dirty="0" err="1"/>
                <a:t>okeānisko</a:t>
              </a:r>
              <a:r>
                <a:rPr lang="lv-LV" sz="1600" b="1" dirty="0"/>
                <a:t>, sarkanās līnijas – kontinentālo gaisa masu plūsmu virzieni </a:t>
              </a:r>
            </a:p>
          </p:txBody>
        </p:sp>
      </p:grpSp>
      <p:grpSp>
        <p:nvGrpSpPr>
          <p:cNvPr id="2" name="Group 1"/>
          <p:cNvGrpSpPr/>
          <p:nvPr/>
        </p:nvGrpSpPr>
        <p:grpSpPr>
          <a:xfrm>
            <a:off x="564024" y="522077"/>
            <a:ext cx="6738970" cy="2677339"/>
            <a:chOff x="822809" y="3855243"/>
            <a:chExt cx="6738970" cy="2677339"/>
          </a:xfrm>
        </p:grpSpPr>
        <p:sp>
          <p:nvSpPr>
            <p:cNvPr id="7" name="Title 1"/>
            <p:cNvSpPr txBox="1">
              <a:spLocks/>
            </p:cNvSpPr>
            <p:nvPr/>
          </p:nvSpPr>
          <p:spPr>
            <a:xfrm>
              <a:off x="822809" y="3855243"/>
              <a:ext cx="6738970" cy="1456495"/>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Gaisa masas pamatā var iedalīt </a:t>
              </a:r>
              <a:r>
                <a:rPr lang="lv-LV" sz="2400" dirty="0" err="1"/>
                <a:t>okeāniskās</a:t>
              </a:r>
              <a:r>
                <a:rPr lang="lv-LV" sz="2400" dirty="0"/>
                <a:t> (</a:t>
              </a:r>
              <a:r>
                <a:rPr lang="lv-LV" sz="2400" dirty="0" err="1"/>
                <a:t>maritīmās</a:t>
              </a:r>
              <a:r>
                <a:rPr lang="lv-LV" sz="2400" dirty="0"/>
                <a:t>) un kontinentālās atkarībā no to mitruma jeb ūdens tvaiku satura gaisā</a:t>
              </a:r>
            </a:p>
          </p:txBody>
        </p:sp>
        <p:sp>
          <p:nvSpPr>
            <p:cNvPr id="9" name="Rounded Rectangle 8"/>
            <p:cNvSpPr/>
            <p:nvPr/>
          </p:nvSpPr>
          <p:spPr>
            <a:xfrm>
              <a:off x="4223844" y="5156949"/>
              <a:ext cx="2959560" cy="13735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Kontinentālo gaisa masu cilmvietas ir sauszemes apgabali, tāpēc tās parasti satur maz mitruma</a:t>
              </a:r>
            </a:p>
          </p:txBody>
        </p:sp>
        <p:sp>
          <p:nvSpPr>
            <p:cNvPr id="10" name="Rounded Rectangle 9"/>
            <p:cNvSpPr/>
            <p:nvPr/>
          </p:nvSpPr>
          <p:spPr>
            <a:xfrm>
              <a:off x="1095994" y="5159069"/>
              <a:ext cx="2965501" cy="137351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err="1">
                  <a:solidFill>
                    <a:schemeClr val="tx1"/>
                  </a:solidFill>
                </a:rPr>
                <a:t>Okeāniskās</a:t>
              </a:r>
              <a:r>
                <a:rPr lang="lv-LV" b="1" dirty="0">
                  <a:solidFill>
                    <a:schemeClr val="tx1"/>
                  </a:solidFill>
                </a:rPr>
                <a:t> gaisa masas veidojas virs okeāniem, un tās satur daudz mitruma</a:t>
              </a:r>
            </a:p>
          </p:txBody>
        </p:sp>
      </p:grpSp>
    </p:spTree>
    <p:extLst>
      <p:ext uri="{BB962C8B-B14F-4D97-AF65-F5344CB8AC3E}">
        <p14:creationId xmlns:p14="http://schemas.microsoft.com/office/powerpoint/2010/main" val="39612722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41108" y="2279072"/>
            <a:ext cx="4273801" cy="2299856"/>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smtClean="0"/>
              <a:t>Izotermu </a:t>
            </a:r>
            <a:r>
              <a:rPr lang="lv-LV" sz="2400" dirty="0"/>
              <a:t>izvietojums parāda auksta gaisa (T850 &lt; -20) ieplūšanu Latvijā no ziemeļaustrumiem, kas liecina par kontinentāla arktiska gaisa ieplūšanu </a:t>
            </a:r>
          </a:p>
        </p:txBody>
      </p:sp>
      <p:grpSp>
        <p:nvGrpSpPr>
          <p:cNvPr id="2" name="Group 1"/>
          <p:cNvGrpSpPr/>
          <p:nvPr/>
        </p:nvGrpSpPr>
        <p:grpSpPr>
          <a:xfrm>
            <a:off x="0" y="857674"/>
            <a:ext cx="7471551" cy="5142651"/>
            <a:chOff x="0" y="857674"/>
            <a:chExt cx="7471551" cy="5142651"/>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674"/>
              <a:ext cx="7471551" cy="5142651"/>
            </a:xfrm>
            <a:prstGeom prst="rect">
              <a:avLst/>
            </a:prstGeom>
          </p:spPr>
        </p:pic>
        <p:sp>
          <p:nvSpPr>
            <p:cNvPr id="7" name="Rectangle 6"/>
            <p:cNvSpPr/>
            <p:nvPr/>
          </p:nvSpPr>
          <p:spPr>
            <a:xfrm>
              <a:off x="0" y="5169328"/>
              <a:ext cx="2909455" cy="830997"/>
            </a:xfrm>
            <a:prstGeom prst="rect">
              <a:avLst/>
            </a:prstGeom>
          </p:spPr>
          <p:txBody>
            <a:bodyPr wrap="square">
              <a:spAutoFit/>
            </a:bodyPr>
            <a:lstStyle/>
            <a:p>
              <a:r>
                <a:rPr lang="lv-LV" sz="1600" b="1" dirty="0"/>
                <a:t>Gaisa temperatūras sadalījums C850 </a:t>
              </a:r>
              <a:r>
                <a:rPr lang="lv-LV" sz="1600" b="1" dirty="0" err="1"/>
                <a:t>hPa</a:t>
              </a:r>
              <a:r>
                <a:rPr lang="lv-LV" sz="1600" b="1" dirty="0"/>
                <a:t> līmenī virs Eiropas (2007. gada  22. februāris</a:t>
              </a:r>
              <a:r>
                <a:rPr lang="lv-LV" sz="1600" b="1" dirty="0" smtClean="0"/>
                <a:t>)</a:t>
              </a:r>
              <a:endParaRPr lang="lv-LV" sz="1600" b="1" dirty="0"/>
            </a:p>
          </p:txBody>
        </p:sp>
      </p:grpSp>
    </p:spTree>
    <p:extLst>
      <p:ext uri="{BB962C8B-B14F-4D97-AF65-F5344CB8AC3E}">
        <p14:creationId xmlns:p14="http://schemas.microsoft.com/office/powerpoint/2010/main" val="3529312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5823" y="844648"/>
            <a:ext cx="10080393" cy="5143501"/>
            <a:chOff x="479897" y="721783"/>
            <a:chExt cx="10080393" cy="5143501"/>
          </a:xfrm>
        </p:grpSpPr>
        <p:pic>
          <p:nvPicPr>
            <p:cNvPr id="18434" name="Picture 2" descr="http://montessorimuddle.org/wp-content/uploads/2011/04/Gen-atm-circ-winsum-anim-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9897" y="721783"/>
              <a:ext cx="6858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5269103" y="721783"/>
              <a:ext cx="5291187" cy="1445288"/>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Globālā atmosfēras cirkulācija ir sistēma, kas pēc apjoma līdzinās kontinentu vai okeānu izmēriem</a:t>
              </a:r>
            </a:p>
          </p:txBody>
        </p:sp>
      </p:grpSp>
      <p:grpSp>
        <p:nvGrpSpPr>
          <p:cNvPr id="5" name="Group 4"/>
          <p:cNvGrpSpPr/>
          <p:nvPr/>
        </p:nvGrpSpPr>
        <p:grpSpPr>
          <a:xfrm>
            <a:off x="5423511" y="3444109"/>
            <a:ext cx="6629944" cy="3095236"/>
            <a:chOff x="5423511" y="3277849"/>
            <a:chExt cx="6629944" cy="3095236"/>
          </a:xfrm>
        </p:grpSpPr>
        <p:sp>
          <p:nvSpPr>
            <p:cNvPr id="3" name="Title 1"/>
            <p:cNvSpPr txBox="1">
              <a:spLocks/>
            </p:cNvSpPr>
            <p:nvPr/>
          </p:nvSpPr>
          <p:spPr>
            <a:xfrm>
              <a:off x="6257484" y="3277849"/>
              <a:ext cx="4961998" cy="1496667"/>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a:t>
              </a:r>
              <a:r>
                <a:rPr lang="lv-LV" sz="2400" dirty="0" smtClean="0"/>
                <a:t>a </a:t>
              </a:r>
              <a:r>
                <a:rPr lang="lv-LV" sz="2400" dirty="0"/>
                <a:t>nenotiktu atmosfēras cirkulācija, vidējā ziemas temperatūra polu rajonos būtu ap -</a:t>
              </a:r>
              <a:r>
                <a:rPr lang="lv-LV" sz="2400" dirty="0" smtClean="0"/>
                <a:t>100</a:t>
              </a:r>
              <a:r>
                <a:rPr lang="lv-LV" sz="2400" dirty="0"/>
                <a:t> ºC tagadējo </a:t>
              </a:r>
              <a:r>
                <a:rPr lang="lv-LV" sz="2400" dirty="0" smtClean="0"/>
                <a:t>30</a:t>
              </a:r>
              <a:r>
                <a:rPr lang="lv-LV" sz="2400" dirty="0"/>
                <a:t> ºC vietā</a:t>
              </a:r>
            </a:p>
          </p:txBody>
        </p:sp>
        <p:sp>
          <p:nvSpPr>
            <p:cNvPr id="6" name="Rounded Rectangle 5"/>
            <p:cNvSpPr/>
            <p:nvPr/>
          </p:nvSpPr>
          <p:spPr>
            <a:xfrm>
              <a:off x="5423511" y="4690928"/>
              <a:ext cx="6629944" cy="1682157"/>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Atlantijas okeāna ūdeņu cirkulācijas raksturs būtiski ietekmē klimatu Latvijā un bieži ir galvenais faktors, kas nosaka laikapstākļus, ietekmējot to lielo mainību. Laikapstākļus Latvijā nosaka tas, ka atmosfēras gaisa masu liela mēroga cirkulācija veidojas virs Atlantijas okeāna ziemeļdaļas</a:t>
              </a:r>
            </a:p>
          </p:txBody>
        </p:sp>
      </p:grpSp>
    </p:spTree>
    <p:extLst>
      <p:ext uri="{BB962C8B-B14F-4D97-AF65-F5344CB8AC3E}">
        <p14:creationId xmlns:p14="http://schemas.microsoft.com/office/powerpoint/2010/main" val="4236910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42946" y="559989"/>
            <a:ext cx="10744199" cy="1440264"/>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Liela mēroga atmosfēras gaisa masu veidošanās un cirkulācijas procesus ietekmē pazeminātais atmosfēras spiediens Atlantijas okeāna ziemeļdaļā (pastāv zema spiediena sistēma), kamēr ekvatora tuvumā izveidojas augsta spiediena apgabals </a:t>
            </a:r>
          </a:p>
        </p:txBody>
      </p:sp>
      <p:grpSp>
        <p:nvGrpSpPr>
          <p:cNvPr id="16" name="Group 15"/>
          <p:cNvGrpSpPr/>
          <p:nvPr/>
        </p:nvGrpSpPr>
        <p:grpSpPr>
          <a:xfrm>
            <a:off x="493727" y="2286002"/>
            <a:ext cx="9886490" cy="4435568"/>
            <a:chOff x="108435" y="2328864"/>
            <a:chExt cx="9886490" cy="4435568"/>
          </a:xfrm>
        </p:grpSpPr>
        <p:grpSp>
          <p:nvGrpSpPr>
            <p:cNvPr id="13" name="Group 12"/>
            <p:cNvGrpSpPr/>
            <p:nvPr/>
          </p:nvGrpSpPr>
          <p:grpSpPr>
            <a:xfrm>
              <a:off x="108435" y="2328864"/>
              <a:ext cx="9886490" cy="4435568"/>
              <a:chOff x="108435" y="2328864"/>
              <a:chExt cx="9886490" cy="4435568"/>
            </a:xfrm>
          </p:grpSpPr>
          <p:grpSp>
            <p:nvGrpSpPr>
              <p:cNvPr id="11" name="Group 10"/>
              <p:cNvGrpSpPr/>
              <p:nvPr/>
            </p:nvGrpSpPr>
            <p:grpSpPr>
              <a:xfrm>
                <a:off x="108435" y="2328864"/>
                <a:ext cx="9875451" cy="4435568"/>
                <a:chOff x="108435" y="2328864"/>
                <a:chExt cx="9875451" cy="4435568"/>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338" y="2328864"/>
                  <a:ext cx="8426548" cy="3878484"/>
                </a:xfrm>
                <a:prstGeom prst="rect">
                  <a:avLst/>
                </a:prstGeom>
              </p:spPr>
            </p:pic>
            <p:sp>
              <p:nvSpPr>
                <p:cNvPr id="9" name="Rectangle 8"/>
                <p:cNvSpPr/>
                <p:nvPr/>
              </p:nvSpPr>
              <p:spPr>
                <a:xfrm>
                  <a:off x="108435" y="5591673"/>
                  <a:ext cx="3776350" cy="338554"/>
                </a:xfrm>
                <a:prstGeom prst="rect">
                  <a:avLst/>
                </a:prstGeom>
              </p:spPr>
              <p:txBody>
                <a:bodyPr wrap="square">
                  <a:spAutoFit/>
                </a:bodyPr>
                <a:lstStyle/>
                <a:p>
                  <a:endParaRPr lang="lv-LV" sz="1600" b="1" dirty="0"/>
                </a:p>
              </p:txBody>
            </p:sp>
            <p:sp>
              <p:nvSpPr>
                <p:cNvPr id="10" name="Rectangle 9"/>
                <p:cNvSpPr/>
                <p:nvPr/>
              </p:nvSpPr>
              <p:spPr>
                <a:xfrm>
                  <a:off x="1557338" y="6179657"/>
                  <a:ext cx="8426548" cy="584775"/>
                </a:xfrm>
                <a:prstGeom prst="rect">
                  <a:avLst/>
                </a:prstGeom>
              </p:spPr>
              <p:txBody>
                <a:bodyPr wrap="square">
                  <a:spAutoFit/>
                </a:bodyPr>
                <a:lstStyle/>
                <a:p>
                  <a:pPr algn="ctr"/>
                  <a:r>
                    <a:rPr lang="lv-LV" sz="1600" b="1" dirty="0"/>
                    <a:t>Ziemeļatlantijas oscilācijas fāzes ietekme uz laikapstākļu veidošanos </a:t>
                  </a:r>
                  <a:r>
                    <a:rPr lang="lv-LV" sz="1600" b="1" dirty="0" smtClean="0"/>
                    <a:t>Eiropā: </a:t>
                  </a:r>
                </a:p>
                <a:p>
                  <a:pPr algn="ctr"/>
                  <a:r>
                    <a:rPr lang="lv-LV" sz="1600" b="1" dirty="0" smtClean="0"/>
                    <a:t>L</a:t>
                  </a:r>
                  <a:r>
                    <a:rPr lang="lv-LV" sz="1600" b="1" dirty="0"/>
                    <a:t> – zema spiediena apgabals, H – augsta spiediena apgabals </a:t>
                  </a:r>
                </a:p>
              </p:txBody>
            </p:sp>
          </p:grpSp>
          <p:sp>
            <p:nvSpPr>
              <p:cNvPr id="12" name="Rectangle 11"/>
              <p:cNvSpPr/>
              <p:nvPr/>
            </p:nvSpPr>
            <p:spPr>
              <a:xfrm>
                <a:off x="6218575" y="5131331"/>
                <a:ext cx="3776350" cy="338554"/>
              </a:xfrm>
              <a:prstGeom prst="rect">
                <a:avLst/>
              </a:prstGeom>
            </p:spPr>
            <p:txBody>
              <a:bodyPr wrap="square">
                <a:spAutoFit/>
              </a:bodyPr>
              <a:lstStyle/>
              <a:p>
                <a:endParaRPr lang="lv-LV" sz="1600" b="1" dirty="0"/>
              </a:p>
            </p:txBody>
          </p:sp>
        </p:grpSp>
        <p:sp>
          <p:nvSpPr>
            <p:cNvPr id="14" name="Rectangle 13"/>
            <p:cNvSpPr/>
            <p:nvPr/>
          </p:nvSpPr>
          <p:spPr>
            <a:xfrm>
              <a:off x="1557338" y="5841103"/>
              <a:ext cx="1328737" cy="369332"/>
            </a:xfrm>
            <a:prstGeom prst="rect">
              <a:avLst/>
            </a:prstGeom>
          </p:spPr>
          <p:txBody>
            <a:bodyPr wrap="square">
              <a:spAutoFit/>
            </a:bodyPr>
            <a:lstStyle/>
            <a:p>
              <a:r>
                <a:rPr lang="lv-LV" sz="900" dirty="0">
                  <a:solidFill>
                    <a:schemeClr val="bg1"/>
                  </a:solidFill>
                </a:rPr>
                <a:t>Pozitīva Ziemeļatlantijas oscilācijas  indeksa fāze</a:t>
              </a:r>
            </a:p>
          </p:txBody>
        </p:sp>
        <p:sp>
          <p:nvSpPr>
            <p:cNvPr id="15" name="Rectangle 14"/>
            <p:cNvSpPr/>
            <p:nvPr/>
          </p:nvSpPr>
          <p:spPr>
            <a:xfrm>
              <a:off x="8286749" y="5841103"/>
              <a:ext cx="1708175" cy="369332"/>
            </a:xfrm>
            <a:prstGeom prst="rect">
              <a:avLst/>
            </a:prstGeom>
          </p:spPr>
          <p:txBody>
            <a:bodyPr wrap="square">
              <a:spAutoFit/>
            </a:bodyPr>
            <a:lstStyle/>
            <a:p>
              <a:pPr algn="r"/>
              <a:r>
                <a:rPr lang="lv-LV" sz="900" dirty="0">
                  <a:solidFill>
                    <a:schemeClr val="bg1"/>
                  </a:solidFill>
                </a:rPr>
                <a:t>Negatīva Ziemeļatlantijas oscilācijas indeksa fāze</a:t>
              </a:r>
            </a:p>
          </p:txBody>
        </p:sp>
      </p:grpSp>
    </p:spTree>
    <p:extLst>
      <p:ext uri="{BB962C8B-B14F-4D97-AF65-F5344CB8AC3E}">
        <p14:creationId xmlns:p14="http://schemas.microsoft.com/office/powerpoint/2010/main" val="22601195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6040" y="3684511"/>
            <a:ext cx="7145749" cy="2811550"/>
            <a:chOff x="346034" y="3720762"/>
            <a:chExt cx="7145749" cy="281155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034" y="3720762"/>
              <a:ext cx="7145749" cy="2150403"/>
            </a:xfrm>
            <a:prstGeom prst="rect">
              <a:avLst/>
            </a:prstGeom>
          </p:spPr>
        </p:pic>
        <p:sp>
          <p:nvSpPr>
            <p:cNvPr id="6" name="Rectangle 5"/>
            <p:cNvSpPr/>
            <p:nvPr/>
          </p:nvSpPr>
          <p:spPr>
            <a:xfrm>
              <a:off x="928683" y="5947537"/>
              <a:ext cx="4972050" cy="584775"/>
            </a:xfrm>
            <a:prstGeom prst="rect">
              <a:avLst/>
            </a:prstGeom>
          </p:spPr>
          <p:txBody>
            <a:bodyPr wrap="square">
              <a:spAutoFit/>
            </a:bodyPr>
            <a:lstStyle/>
            <a:p>
              <a:r>
                <a:rPr lang="lv-LV" sz="1600" b="1" dirty="0"/>
                <a:t>Ziemeļatlantijas oscilācijas indeksa </a:t>
              </a:r>
              <a:r>
                <a:rPr lang="lv-LV" sz="1600" b="1" dirty="0" smtClean="0"/>
                <a:t>mainības </a:t>
              </a:r>
              <a:r>
                <a:rPr lang="lv-LV" sz="1600" b="1" dirty="0"/>
                <a:t>raksturs no 1825. līdz 2005. gadam</a:t>
              </a:r>
            </a:p>
          </p:txBody>
        </p:sp>
      </p:grpSp>
      <p:grpSp>
        <p:nvGrpSpPr>
          <p:cNvPr id="3" name="Group 2"/>
          <p:cNvGrpSpPr/>
          <p:nvPr/>
        </p:nvGrpSpPr>
        <p:grpSpPr>
          <a:xfrm>
            <a:off x="2606803" y="806102"/>
            <a:ext cx="7035546" cy="2395102"/>
            <a:chOff x="223838" y="1588159"/>
            <a:chExt cx="7035546" cy="2395102"/>
          </a:xfrm>
        </p:grpSpPr>
        <p:sp>
          <p:nvSpPr>
            <p:cNvPr id="5" name="Title 1"/>
            <p:cNvSpPr txBox="1">
              <a:spLocks/>
            </p:cNvSpPr>
            <p:nvPr/>
          </p:nvSpPr>
          <p:spPr>
            <a:xfrm>
              <a:off x="223838" y="1588159"/>
              <a:ext cx="7035546" cy="1548820"/>
            </a:xfrm>
            <a:prstGeom prst="roundRect">
              <a:avLst>
                <a:gd name="adj" fmla="val 18373"/>
              </a:avLst>
            </a:prstGeom>
            <a:solidFill>
              <a:schemeClr val="bg1">
                <a:lumMod val="95000"/>
              </a:schemeClr>
            </a:solidFill>
            <a:ln>
              <a:solidFill>
                <a:schemeClr val="bg1">
                  <a:lumMod val="75000"/>
                </a:schemeClr>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lv-LV" sz="2400" dirty="0"/>
                <a:t>Jūru un okeānu ūdeņu plūsmu un atmosfēras cirkulācijas mijiedarbība uzskatāma par nozīmīgu faktoru, kas nosaka augsto klimata </a:t>
              </a:r>
              <a:r>
                <a:rPr lang="lv-LV" sz="2400" dirty="0" smtClean="0"/>
                <a:t>mainību</a:t>
              </a:r>
              <a:endParaRPr lang="lv-LV" sz="2400" dirty="0"/>
            </a:p>
          </p:txBody>
        </p:sp>
        <p:sp>
          <p:nvSpPr>
            <p:cNvPr id="7" name="Rounded Rectangle 6"/>
            <p:cNvSpPr/>
            <p:nvPr/>
          </p:nvSpPr>
          <p:spPr>
            <a:xfrm>
              <a:off x="874098" y="2953999"/>
              <a:ext cx="5763602" cy="1029262"/>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smtClean="0">
                  <a:solidFill>
                    <a:schemeClr val="tx1"/>
                  </a:solidFill>
                </a:rPr>
                <a:t>Tomēr klimata </a:t>
              </a:r>
              <a:r>
                <a:rPr lang="lv-LV" b="1" dirty="0">
                  <a:solidFill>
                    <a:schemeClr val="tx1"/>
                  </a:solidFill>
                </a:rPr>
                <a:t>sistēmas izmaiņas (tajā skaitā arī globālā sasilšana) var izmainīt šīs mijiedarbības raksturu, sekmēt ekstremālu parādību biežuma palielināšanos</a:t>
              </a:r>
            </a:p>
          </p:txBody>
        </p:sp>
      </p:grpSp>
      <p:sp>
        <p:nvSpPr>
          <p:cNvPr id="9" name="Rounded Rectangle 8"/>
          <p:cNvSpPr/>
          <p:nvPr/>
        </p:nvSpPr>
        <p:spPr>
          <a:xfrm>
            <a:off x="8021943" y="3965371"/>
            <a:ext cx="3847506" cy="1869543"/>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v-LV" b="1" dirty="0">
                <a:solidFill>
                  <a:schemeClr val="tx1"/>
                </a:solidFill>
              </a:rPr>
              <a:t>Īslandes un Azoru atmosfēras spiediena sistēmas un spiediena starpība starp tām periodiski mainās, tās apraksta kā </a:t>
            </a:r>
            <a:r>
              <a:rPr lang="lv-LV" b="1" dirty="0" err="1">
                <a:solidFill>
                  <a:schemeClr val="tx1"/>
                </a:solidFill>
              </a:rPr>
              <a:t>Ziemaļatlantijas</a:t>
            </a:r>
            <a:r>
              <a:rPr lang="lv-LV" b="1" dirty="0">
                <a:solidFill>
                  <a:schemeClr val="tx1"/>
                </a:solidFill>
              </a:rPr>
              <a:t> oscilāciju </a:t>
            </a:r>
          </a:p>
        </p:txBody>
      </p:sp>
    </p:spTree>
    <p:extLst>
      <p:ext uri="{BB962C8B-B14F-4D97-AF65-F5344CB8AC3E}">
        <p14:creationId xmlns:p14="http://schemas.microsoft.com/office/powerpoint/2010/main" val="7575948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1787</TotalTime>
  <Words>1685</Words>
  <Application>Microsoft Office PowerPoint</Application>
  <PresentationFormat>Widescreen</PresentationFormat>
  <Paragraphs>113</Paragraphs>
  <Slides>28</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Adobe Arabic</vt:lpstr>
      <vt:lpstr>Arial</vt:lpstr>
      <vt:lpstr>Calibri</vt:lpstr>
      <vt:lpstr>Calibri Light</vt:lpstr>
      <vt:lpstr>Office Theme</vt:lpstr>
      <vt:lpstr>Klimata mainība un klimata pārmaiņas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Birojs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Vai cilvēks spēj ietekmēt dabu?</dc:title>
  <dc:creator>User</dc:creator>
  <cp:lastModifiedBy>User</cp:lastModifiedBy>
  <cp:revision>223</cp:revision>
  <dcterms:created xsi:type="dcterms:W3CDTF">2016-02-04T15:08:05Z</dcterms:created>
  <dcterms:modified xsi:type="dcterms:W3CDTF">2016-04-29T16:47:43Z</dcterms:modified>
</cp:coreProperties>
</file>