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9"/>
  </p:notesMasterIdLst>
  <p:sldIdLst>
    <p:sldId id="256" r:id="rId2"/>
    <p:sldId id="312" r:id="rId3"/>
    <p:sldId id="314" r:id="rId4"/>
    <p:sldId id="315" r:id="rId5"/>
    <p:sldId id="358" r:id="rId6"/>
    <p:sldId id="316" r:id="rId7"/>
    <p:sldId id="317" r:id="rId8"/>
    <p:sldId id="318" r:id="rId9"/>
    <p:sldId id="319" r:id="rId10"/>
    <p:sldId id="364" r:id="rId11"/>
    <p:sldId id="320" r:id="rId12"/>
    <p:sldId id="365" r:id="rId13"/>
    <p:sldId id="321" r:id="rId14"/>
    <p:sldId id="366" r:id="rId15"/>
    <p:sldId id="322" r:id="rId16"/>
    <p:sldId id="367" r:id="rId17"/>
    <p:sldId id="323" r:id="rId18"/>
    <p:sldId id="324" r:id="rId19"/>
    <p:sldId id="368" r:id="rId20"/>
    <p:sldId id="359" r:id="rId21"/>
    <p:sldId id="360" r:id="rId22"/>
    <p:sldId id="325" r:id="rId23"/>
    <p:sldId id="326" r:id="rId24"/>
    <p:sldId id="361" r:id="rId25"/>
    <p:sldId id="327" r:id="rId26"/>
    <p:sldId id="328" r:id="rId27"/>
    <p:sldId id="276" r:id="rId28"/>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4364" autoAdjust="0"/>
  </p:normalViewPr>
  <p:slideViewPr>
    <p:cSldViewPr snapToGrid="0">
      <p:cViewPr varScale="1">
        <p:scale>
          <a:sx n="65" d="100"/>
          <a:sy n="65" d="100"/>
        </p:scale>
        <p:origin x="85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t>29.04.2016</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https://www.google.lv/search?q=clouds&amp;espv=2&amp;biw=1366&amp;bih=599&amp;source=lnms&amp;tbm=isch&amp;sa=X&amp;ved=0ahUKEwjJvYmgmIbLAhUJGCwKHSuyAj4Q_AUIBigB#tbm=isch&amp;q=cloud+types&amp;imgrc=X3T0thlOMauCJM%3A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12</a:t>
            </a:fld>
            <a:endParaRPr lang="lv-LV"/>
          </a:p>
        </p:txBody>
      </p:sp>
    </p:spTree>
    <p:extLst>
      <p:ext uri="{BB962C8B-B14F-4D97-AF65-F5344CB8AC3E}">
        <p14:creationId xmlns:p14="http://schemas.microsoft.com/office/powerpoint/2010/main" val="266226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https://www.google.lv/search?q=gulf+stream&amp;espv=2&amp;biw=1920&amp;bih=935&amp;source=lnms&amp;tbm=isch&amp;sa=X&amp;ved=0ahUKEwi5t_nkzoHLAhVK8HIKHXJmBGEQ_AUIBigB#imgrc=hs8PIHdckKlvGM%3A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23</a:t>
            </a:fld>
            <a:endParaRPr lang="lv-LV"/>
          </a:p>
        </p:txBody>
      </p:sp>
    </p:spTree>
    <p:extLst>
      <p:ext uri="{BB962C8B-B14F-4D97-AF65-F5344CB8AC3E}">
        <p14:creationId xmlns:p14="http://schemas.microsoft.com/office/powerpoint/2010/main" val="29893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https://www.google.lv/search?q=kurosio+stream&amp;espv=2&amp;biw=1920&amp;bih=935&amp;source=lnms&amp;tbm=isch&amp;sa=X&amp;ved=0ahUKEwjIi9X0zoHLAhUCdXIKHSq0CEQQ_AUIBigB#imgrc=NjvqqHBLxhxrxM%3A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24</a:t>
            </a:fld>
            <a:endParaRPr lang="lv-LV"/>
          </a:p>
        </p:txBody>
      </p:sp>
    </p:spTree>
    <p:extLst>
      <p:ext uri="{BB962C8B-B14F-4D97-AF65-F5344CB8AC3E}">
        <p14:creationId xmlns:p14="http://schemas.microsoft.com/office/powerpoint/2010/main" val="162889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https://en.wikipedia.org/wiki/Younger_Dryas#/media/File:YoungDryas.png</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26</a:t>
            </a:fld>
            <a:endParaRPr lang="lv-LV"/>
          </a:p>
        </p:txBody>
      </p:sp>
    </p:spTree>
    <p:extLst>
      <p:ext uri="{BB962C8B-B14F-4D97-AF65-F5344CB8AC3E}">
        <p14:creationId xmlns:p14="http://schemas.microsoft.com/office/powerpoint/2010/main" val="1760728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t>29.04.2016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t>29.04.2016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t>29.04.2016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20000">
              <a:schemeClr val="bg1"/>
            </a:gs>
            <a:gs pos="80000">
              <a:schemeClr val="bg1"/>
            </a:gs>
            <a:gs pos="100000">
              <a:schemeClr val="accent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t>29.04.2016</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6509657" cy="2387600"/>
          </a:xfrm>
        </p:spPr>
        <p:txBody>
          <a:bodyPr>
            <a:noAutofit/>
          </a:bodyPr>
          <a:lstStyle/>
          <a:p>
            <a:pPr algn="l"/>
            <a:r>
              <a:rPr lang="lv-LV" sz="6600" dirty="0" smtClean="0"/>
              <a:t>Klimata mainība un klimata </a:t>
            </a:r>
            <a:r>
              <a:rPr lang="lv-LV" sz="6600" dirty="0" smtClean="0"/>
              <a:t>pārmaiņas I</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01784" y="5268130"/>
            <a:ext cx="7281417"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Laikā, kad samazinājās Saules aktivitāte (no 1400. līdz 1700. gadam), uz Zemes iestājās tā saucamais Mazais ledus laikmets – Ziemeļamerikā, Eiropā un pārējās zemeslodes daļās klimats kļuva vēsāks </a:t>
            </a:r>
          </a:p>
        </p:txBody>
      </p:sp>
      <p:grpSp>
        <p:nvGrpSpPr>
          <p:cNvPr id="2" name="Group 1"/>
          <p:cNvGrpSpPr/>
          <p:nvPr/>
        </p:nvGrpSpPr>
        <p:grpSpPr>
          <a:xfrm>
            <a:off x="781114" y="1895593"/>
            <a:ext cx="10635038" cy="3203572"/>
            <a:chOff x="781114" y="1632349"/>
            <a:chExt cx="10635038" cy="3203572"/>
          </a:xfrm>
        </p:grpSpPr>
        <p:grpSp>
          <p:nvGrpSpPr>
            <p:cNvPr id="10" name="Group 9"/>
            <p:cNvGrpSpPr/>
            <p:nvPr/>
          </p:nvGrpSpPr>
          <p:grpSpPr>
            <a:xfrm>
              <a:off x="781114" y="1632349"/>
              <a:ext cx="10635038" cy="3203572"/>
              <a:chOff x="407035" y="2214248"/>
              <a:chExt cx="10635038" cy="3203572"/>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035" y="2214248"/>
                <a:ext cx="10635038" cy="3203572"/>
              </a:xfrm>
              <a:prstGeom prst="rect">
                <a:avLst/>
              </a:prstGeom>
            </p:spPr>
          </p:pic>
          <p:sp>
            <p:nvSpPr>
              <p:cNvPr id="5" name="Rectangle 4"/>
              <p:cNvSpPr/>
              <p:nvPr/>
            </p:nvSpPr>
            <p:spPr>
              <a:xfrm>
                <a:off x="1258185" y="2214248"/>
                <a:ext cx="3385670" cy="338554"/>
              </a:xfrm>
              <a:prstGeom prst="rect">
                <a:avLst/>
              </a:prstGeom>
            </p:spPr>
            <p:txBody>
              <a:bodyPr wrap="none">
                <a:spAutoFit/>
              </a:bodyPr>
              <a:lstStyle/>
              <a:p>
                <a:r>
                  <a:rPr lang="lv-LV" sz="1600" b="1" dirty="0"/>
                  <a:t>Gada vidējais Saules plankumu skaits </a:t>
                </a:r>
              </a:p>
            </p:txBody>
          </p:sp>
        </p:grpSp>
        <p:sp>
          <p:nvSpPr>
            <p:cNvPr id="3" name="Left Brace 2"/>
            <p:cNvSpPr/>
            <p:nvPr/>
          </p:nvSpPr>
          <p:spPr>
            <a:xfrm rot="16200000">
              <a:off x="2553908" y="3147672"/>
              <a:ext cx="334310" cy="3009152"/>
            </a:xfrm>
            <a:prstGeom prst="leftBrace">
              <a:avLst>
                <a:gd name="adj1" fmla="val 45279"/>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lv-LV"/>
            </a:p>
          </p:txBody>
        </p:sp>
      </p:grpSp>
      <p:sp>
        <p:nvSpPr>
          <p:cNvPr id="14" name="Title 1"/>
          <p:cNvSpPr txBox="1">
            <a:spLocks/>
          </p:cNvSpPr>
          <p:nvPr/>
        </p:nvSpPr>
        <p:spPr>
          <a:xfrm>
            <a:off x="5306291" y="355806"/>
            <a:ext cx="6569566" cy="13923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Pieaugot Saules plankumu skaitam, Zeme saņem lielāku daudzumu elektromagnētiskā starojuma un jonizētu daļiņu plūsmas</a:t>
            </a:r>
          </a:p>
        </p:txBody>
      </p:sp>
    </p:spTree>
    <p:extLst>
      <p:ext uri="{BB962C8B-B14F-4D97-AF65-F5344CB8AC3E}">
        <p14:creationId xmlns:p14="http://schemas.microsoft.com/office/powerpoint/2010/main" val="2744538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user\Desktop\New folder\6929199991_a550486229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36982"/>
            <a:ext cx="6331527" cy="42210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New folder\3506352396_62df9a27da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5491" y="-16447"/>
            <a:ext cx="5666509" cy="379304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69266" y="471052"/>
            <a:ext cx="5392993" cy="1911931"/>
            <a:chOff x="231951" y="868371"/>
            <a:chExt cx="5392993" cy="1911931"/>
          </a:xfrm>
        </p:grpSpPr>
        <p:sp>
          <p:nvSpPr>
            <p:cNvPr id="5" name="Title 1"/>
            <p:cNvSpPr txBox="1">
              <a:spLocks/>
            </p:cNvSpPr>
            <p:nvPr/>
          </p:nvSpPr>
          <p:spPr>
            <a:xfrm>
              <a:off x="716861" y="868371"/>
              <a:ext cx="4352583" cy="10743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būtiski var ietekmēt arī kosmiskā starojuma </a:t>
              </a:r>
              <a:r>
                <a:rPr lang="lv-LV" sz="2400" dirty="0" smtClean="0"/>
                <a:t>mainība:</a:t>
              </a:r>
              <a:endParaRPr lang="lv-LV" sz="2400" dirty="0"/>
            </a:p>
          </p:txBody>
        </p:sp>
        <p:sp>
          <p:nvSpPr>
            <p:cNvPr id="8" name="Rounded Rectangle 7"/>
            <p:cNvSpPr/>
            <p:nvPr/>
          </p:nvSpPr>
          <p:spPr>
            <a:xfrm>
              <a:off x="231951" y="1797339"/>
              <a:ext cx="5392993" cy="9829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Kosmiskajam starojumam ir zināma ietekme uz aerosolu un mākoņu segas veidošanos atmosfēras augšējos slāņos</a:t>
              </a:r>
            </a:p>
          </p:txBody>
        </p:sp>
      </p:grpSp>
      <p:grpSp>
        <p:nvGrpSpPr>
          <p:cNvPr id="3" name="Group 2"/>
          <p:cNvGrpSpPr/>
          <p:nvPr/>
        </p:nvGrpSpPr>
        <p:grpSpPr>
          <a:xfrm>
            <a:off x="6830291" y="3990106"/>
            <a:ext cx="5056908" cy="2567571"/>
            <a:chOff x="6816437" y="3131110"/>
            <a:chExt cx="5056908" cy="2567571"/>
          </a:xfrm>
        </p:grpSpPr>
        <p:sp>
          <p:nvSpPr>
            <p:cNvPr id="4" name="Title 1"/>
            <p:cNvSpPr txBox="1">
              <a:spLocks/>
            </p:cNvSpPr>
            <p:nvPr/>
          </p:nvSpPr>
          <p:spPr>
            <a:xfrm>
              <a:off x="6816437" y="3131110"/>
              <a:ext cx="5056908" cy="141318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Tiek uzskatīts, ka kosmiskajam starojumam ir liela ietekme uz to, cik daudz mākoņu veidojas </a:t>
              </a:r>
              <a:r>
                <a:rPr lang="lv-LV" sz="2400" dirty="0" smtClean="0"/>
                <a:t>atmosfērā: </a:t>
              </a:r>
              <a:endParaRPr lang="lv-LV" sz="2400" dirty="0"/>
            </a:p>
          </p:txBody>
        </p:sp>
        <p:sp>
          <p:nvSpPr>
            <p:cNvPr id="10" name="Rounded Rectangle 9"/>
            <p:cNvSpPr/>
            <p:nvPr/>
          </p:nvSpPr>
          <p:spPr>
            <a:xfrm>
              <a:off x="7225146" y="4357888"/>
              <a:ext cx="4239490" cy="13407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mākoņu sega atstaro lielu daļu Saules starojuma izplatījumā, tad mākoņu daudzums lielā mērā nosaka to, cik silts ir uz Zemes</a:t>
              </a:r>
            </a:p>
          </p:txBody>
        </p:sp>
      </p:grpSp>
    </p:spTree>
    <p:extLst>
      <p:ext uri="{BB962C8B-B14F-4D97-AF65-F5344CB8AC3E}">
        <p14:creationId xmlns:p14="http://schemas.microsoft.com/office/powerpoint/2010/main" val="1221143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15362" y="397770"/>
            <a:ext cx="8772524" cy="2220740"/>
            <a:chOff x="925658" y="1519588"/>
            <a:chExt cx="8772524" cy="2220740"/>
          </a:xfrm>
        </p:grpSpPr>
        <p:sp>
          <p:nvSpPr>
            <p:cNvPr id="8" name="Title 1"/>
            <p:cNvSpPr txBox="1">
              <a:spLocks/>
            </p:cNvSpPr>
            <p:nvPr/>
          </p:nvSpPr>
          <p:spPr>
            <a:xfrm>
              <a:off x="925658" y="1519588"/>
              <a:ext cx="8772524" cy="15418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Mākoņi veidojas, ūdens tvaikiem atmosfērā kondensējoties, turklāt par kondensācijas centriem var kalpot jonizētas daļiņas, kuru avots var būt gan Saule, gan kosmiskais starojums</a:t>
              </a:r>
            </a:p>
          </p:txBody>
        </p:sp>
        <p:sp>
          <p:nvSpPr>
            <p:cNvPr id="7" name="Rounded Rectangle 6"/>
            <p:cNvSpPr/>
            <p:nvPr/>
          </p:nvSpPr>
          <p:spPr>
            <a:xfrm>
              <a:off x="1508198" y="2841952"/>
              <a:ext cx="7607443" cy="8983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Zemes magnētiskā lauka intensitāte ietekmē to, cik daudz no Saules nākošo jonizēto daļiņu un kosmiskā starojuma sasniedz Zemes </a:t>
              </a:r>
              <a:r>
                <a:rPr lang="lv-LV" b="1" dirty="0" smtClean="0">
                  <a:solidFill>
                    <a:schemeClr val="tx1"/>
                  </a:solidFill>
                </a:rPr>
                <a:t>atmosfēru</a:t>
              </a:r>
              <a:endParaRPr lang="lv-LV" b="1" dirty="0">
                <a:solidFill>
                  <a:schemeClr val="tx1"/>
                </a:solidFill>
              </a:endParaRPr>
            </a:p>
          </p:txBody>
        </p:sp>
      </p:grpSp>
      <p:grpSp>
        <p:nvGrpSpPr>
          <p:cNvPr id="9" name="Group 8"/>
          <p:cNvGrpSpPr/>
          <p:nvPr/>
        </p:nvGrpSpPr>
        <p:grpSpPr>
          <a:xfrm>
            <a:off x="2053498" y="2937167"/>
            <a:ext cx="8096250" cy="3810000"/>
            <a:chOff x="2053498" y="2840182"/>
            <a:chExt cx="8096250" cy="3810000"/>
          </a:xfrm>
        </p:grpSpPr>
        <p:pic>
          <p:nvPicPr>
            <p:cNvPr id="3" name="Picture 2" descr="http://community.netapp.com/legacyfs/online/18341_cloud_typ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498" y="2840182"/>
              <a:ext cx="8096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502629" y="2840182"/>
              <a:ext cx="1343894" cy="338554"/>
            </a:xfrm>
            <a:prstGeom prst="rect">
              <a:avLst/>
            </a:prstGeom>
          </p:spPr>
          <p:txBody>
            <a:bodyPr wrap="none">
              <a:spAutoFit/>
            </a:bodyPr>
            <a:lstStyle/>
            <a:p>
              <a:r>
                <a:rPr lang="lv-LV" sz="1600" b="1" dirty="0" smtClean="0"/>
                <a:t>Mākoņu veidi</a:t>
              </a:r>
              <a:endParaRPr lang="lv-LV" sz="1600" b="1" dirty="0"/>
            </a:p>
          </p:txBody>
        </p:sp>
      </p:grpSp>
    </p:spTree>
    <p:extLst>
      <p:ext uri="{BB962C8B-B14F-4D97-AF65-F5344CB8AC3E}">
        <p14:creationId xmlns:p14="http://schemas.microsoft.com/office/powerpoint/2010/main" val="2592504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60618" y="2002848"/>
            <a:ext cx="8631382" cy="4855152"/>
            <a:chOff x="3560618" y="2002848"/>
            <a:chExt cx="8631382" cy="485515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618" y="2002848"/>
              <a:ext cx="8631382" cy="4855152"/>
            </a:xfrm>
            <a:prstGeom prst="rect">
              <a:avLst/>
            </a:prstGeom>
          </p:spPr>
        </p:pic>
        <p:sp>
          <p:nvSpPr>
            <p:cNvPr id="8" name="Rectangle 7"/>
            <p:cNvSpPr/>
            <p:nvPr/>
          </p:nvSpPr>
          <p:spPr>
            <a:xfrm>
              <a:off x="10474036" y="6488668"/>
              <a:ext cx="1717964" cy="369332"/>
            </a:xfrm>
            <a:prstGeom prst="rect">
              <a:avLst/>
            </a:prstGeom>
          </p:spPr>
          <p:txBody>
            <a:bodyPr wrap="square">
              <a:spAutoFit/>
            </a:bodyPr>
            <a:lstStyle/>
            <a:p>
              <a:pPr algn="r"/>
              <a:r>
                <a:rPr lang="en-US" sz="900" dirty="0">
                  <a:solidFill>
                    <a:schemeClr val="bg1"/>
                  </a:solidFill>
                </a:rPr>
                <a:t>View of Earth from </a:t>
              </a:r>
              <a:r>
                <a:rPr lang="en-US" sz="900" dirty="0" smtClean="0">
                  <a:solidFill>
                    <a:schemeClr val="bg1"/>
                  </a:solidFill>
                </a:rPr>
                <a:t>Saturn</a:t>
              </a:r>
              <a:r>
                <a:rPr lang="lv-LV" sz="900" dirty="0" smtClean="0">
                  <a:solidFill>
                    <a:schemeClr val="bg1"/>
                  </a:solidFill>
                </a:rPr>
                <a:t>, </a:t>
              </a:r>
            </a:p>
            <a:p>
              <a:pPr algn="r"/>
              <a:r>
                <a:rPr lang="lv-LV" sz="900" dirty="0" err="1" smtClean="0">
                  <a:solidFill>
                    <a:schemeClr val="bg1"/>
                  </a:solidFill>
                </a:rPr>
                <a:t>July</a:t>
              </a:r>
              <a:r>
                <a:rPr lang="lv-LV" sz="900" dirty="0" smtClean="0">
                  <a:solidFill>
                    <a:schemeClr val="bg1"/>
                  </a:solidFill>
                </a:rPr>
                <a:t> 19, 2003</a:t>
              </a:r>
              <a:endParaRPr lang="lv-LV" sz="900" dirty="0">
                <a:solidFill>
                  <a:schemeClr val="bg1"/>
                </a:solidFill>
              </a:endParaRPr>
            </a:p>
          </p:txBody>
        </p:sp>
      </p:grpSp>
      <p:grpSp>
        <p:nvGrpSpPr>
          <p:cNvPr id="2" name="Group 1"/>
          <p:cNvGrpSpPr/>
          <p:nvPr/>
        </p:nvGrpSpPr>
        <p:grpSpPr>
          <a:xfrm>
            <a:off x="172463" y="2843269"/>
            <a:ext cx="4538409" cy="3294300"/>
            <a:chOff x="5997299" y="618829"/>
            <a:chExt cx="4538409" cy="3294300"/>
          </a:xfrm>
        </p:grpSpPr>
        <p:sp>
          <p:nvSpPr>
            <p:cNvPr id="6" name="Title 1"/>
            <p:cNvSpPr txBox="1">
              <a:spLocks/>
            </p:cNvSpPr>
            <p:nvPr/>
          </p:nvSpPr>
          <p:spPr>
            <a:xfrm>
              <a:off x="5997299" y="618829"/>
              <a:ext cx="4538409" cy="13931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orbītas izmaiņas nosaka Saules starojuma un tā daudzuma sadalījumu uz </a:t>
              </a:r>
              <a:r>
                <a:rPr lang="lv-LV" sz="2400" dirty="0" smtClean="0"/>
                <a:t>zemeslodes</a:t>
              </a:r>
              <a:endParaRPr lang="lv-LV" sz="2400" dirty="0"/>
            </a:p>
          </p:txBody>
        </p:sp>
        <p:sp>
          <p:nvSpPr>
            <p:cNvPr id="9" name="Rounded Rectangle 8"/>
            <p:cNvSpPr/>
            <p:nvPr/>
          </p:nvSpPr>
          <p:spPr>
            <a:xfrm>
              <a:off x="6582979" y="1875130"/>
              <a:ext cx="3367047" cy="20379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a:solidFill>
                    <a:schemeClr val="tx1"/>
                  </a:solidFill>
                </a:rPr>
                <a:t>Līdz ar to periodiski noritoša klimata mainība saistāma ar Saules radiācijas intensitātes izmaiņām, kuras nosaka ne tik daudz starojuma daudzuma izmaiņas, </a:t>
              </a:r>
              <a:r>
                <a:rPr lang="lv-LV" sz="1600" b="1" dirty="0" smtClean="0">
                  <a:solidFill>
                    <a:schemeClr val="tx1"/>
                  </a:solidFill>
                </a:rPr>
                <a:t>ko </a:t>
              </a:r>
              <a:r>
                <a:rPr lang="lv-LV" sz="1600" b="1" dirty="0">
                  <a:solidFill>
                    <a:schemeClr val="tx1"/>
                  </a:solidFill>
                </a:rPr>
                <a:t>Zeme saņem no Saules, kā Zemes kustības orbītas izmaiņas ap Sauli</a:t>
              </a:r>
            </a:p>
          </p:txBody>
        </p:sp>
      </p:grpSp>
      <p:sp>
        <p:nvSpPr>
          <p:cNvPr id="7" name="Title 1"/>
          <p:cNvSpPr txBox="1">
            <a:spLocks/>
          </p:cNvSpPr>
          <p:nvPr/>
        </p:nvSpPr>
        <p:spPr>
          <a:xfrm>
            <a:off x="1835334" y="304800"/>
            <a:ext cx="4707553"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Zemes orbitālās un rotācijas  kustības rakstura izmaiņas</a:t>
            </a:r>
          </a:p>
        </p:txBody>
      </p:sp>
    </p:spTree>
    <p:extLst>
      <p:ext uri="{BB962C8B-B14F-4D97-AF65-F5344CB8AC3E}">
        <p14:creationId xmlns:p14="http://schemas.microsoft.com/office/powerpoint/2010/main" val="52390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01090" y="1990470"/>
            <a:ext cx="8135893" cy="4742835"/>
            <a:chOff x="-2964550" y="1552412"/>
            <a:chExt cx="8135893" cy="474283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4550" y="1552412"/>
              <a:ext cx="8135893" cy="4742835"/>
            </a:xfrm>
            <a:prstGeom prst="rect">
              <a:avLst/>
            </a:prstGeom>
          </p:spPr>
        </p:pic>
        <p:sp>
          <p:nvSpPr>
            <p:cNvPr id="8" name="Rectangle 7"/>
            <p:cNvSpPr/>
            <p:nvPr/>
          </p:nvSpPr>
          <p:spPr>
            <a:xfrm>
              <a:off x="-2964550" y="5710472"/>
              <a:ext cx="5425664" cy="584775"/>
            </a:xfrm>
            <a:prstGeom prst="rect">
              <a:avLst/>
            </a:prstGeom>
          </p:spPr>
          <p:txBody>
            <a:bodyPr wrap="square">
              <a:spAutoFit/>
            </a:bodyPr>
            <a:lstStyle/>
            <a:p>
              <a:r>
                <a:rPr lang="lv-LV" sz="1600" b="1" dirty="0"/>
                <a:t>Zemes kustības ap Sauli </a:t>
              </a:r>
              <a:r>
                <a:rPr lang="lv-LV" sz="1600" b="1" dirty="0" err="1"/>
                <a:t>orbitāles</a:t>
              </a:r>
              <a:r>
                <a:rPr lang="lv-LV" sz="1600" b="1" dirty="0"/>
                <a:t> (E) un Zemes rotācijas ap savu asi un tās novietojuma (T, P) mainības raksturs </a:t>
              </a:r>
            </a:p>
          </p:txBody>
        </p:sp>
      </p:grpSp>
      <p:grpSp>
        <p:nvGrpSpPr>
          <p:cNvPr id="2" name="Group 1"/>
          <p:cNvGrpSpPr/>
          <p:nvPr/>
        </p:nvGrpSpPr>
        <p:grpSpPr>
          <a:xfrm>
            <a:off x="475746" y="595849"/>
            <a:ext cx="5800360" cy="2202602"/>
            <a:chOff x="600440" y="401881"/>
            <a:chExt cx="5800360" cy="2202602"/>
          </a:xfrm>
        </p:grpSpPr>
        <p:sp>
          <p:nvSpPr>
            <p:cNvPr id="10" name="Title 1"/>
            <p:cNvSpPr txBox="1">
              <a:spLocks/>
            </p:cNvSpPr>
            <p:nvPr/>
          </p:nvSpPr>
          <p:spPr>
            <a:xfrm>
              <a:off x="600440" y="401881"/>
              <a:ext cx="5800360" cy="15516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Pirmkārt, mainībai ir pakļauts Zemes orbītas veids – </a:t>
              </a:r>
              <a:r>
                <a:rPr lang="lv-LV" sz="2400" b="1" dirty="0"/>
                <a:t>elipses </a:t>
              </a:r>
              <a:r>
                <a:rPr lang="lv-LV" sz="2400" b="1" dirty="0" err="1"/>
                <a:t>ekscentritāte</a:t>
              </a:r>
              <a:r>
                <a:rPr lang="lv-LV" sz="2400" dirty="0"/>
                <a:t>, proti, izmaiņas attālumā līdz </a:t>
              </a:r>
              <a:r>
                <a:rPr lang="lv-LV" sz="2400" dirty="0" smtClean="0"/>
                <a:t>Saulei</a:t>
              </a:r>
              <a:endParaRPr lang="lv-LV" sz="2400" dirty="0"/>
            </a:p>
          </p:txBody>
        </p:sp>
        <p:sp>
          <p:nvSpPr>
            <p:cNvPr id="9" name="Rounded Rectangle 8"/>
            <p:cNvSpPr/>
            <p:nvPr/>
          </p:nvSpPr>
          <p:spPr>
            <a:xfrm>
              <a:off x="1787560" y="1740023"/>
              <a:ext cx="3426120" cy="8644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Šī </a:t>
              </a:r>
              <a:r>
                <a:rPr lang="lv-LV" b="1" dirty="0">
                  <a:solidFill>
                    <a:schemeClr val="tx1"/>
                  </a:solidFill>
                </a:rPr>
                <a:t>mainības perioda ilgums ir ap 100 000 gadu</a:t>
              </a:r>
            </a:p>
          </p:txBody>
        </p:sp>
      </p:grpSp>
    </p:spTree>
    <p:extLst>
      <p:ext uri="{BB962C8B-B14F-4D97-AF65-F5344CB8AC3E}">
        <p14:creationId xmlns:p14="http://schemas.microsoft.com/office/powerpoint/2010/main" val="1127056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New folder\8422935912_7c59788ccf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78357"/>
            <a:ext cx="6608618" cy="43796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18969" y="260875"/>
            <a:ext cx="5926413" cy="2440925"/>
            <a:chOff x="-1509424" y="440984"/>
            <a:chExt cx="5926413" cy="2440925"/>
          </a:xfrm>
        </p:grpSpPr>
        <p:sp>
          <p:nvSpPr>
            <p:cNvPr id="4" name="Title 1"/>
            <p:cNvSpPr txBox="1">
              <a:spLocks/>
            </p:cNvSpPr>
            <p:nvPr/>
          </p:nvSpPr>
          <p:spPr>
            <a:xfrm>
              <a:off x="-1509424" y="440984"/>
              <a:ext cx="5926413" cy="18453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Mainoties Zemes kustības raksturam ap Sauli un tās ass novietojumam, būtiski mainās Saules starojuma sadalījums uz Zemes un tā izmaiņas gada laikā</a:t>
              </a:r>
            </a:p>
          </p:txBody>
        </p:sp>
        <p:sp>
          <p:nvSpPr>
            <p:cNvPr id="5" name="Rounded Rectangle 4"/>
            <p:cNvSpPr/>
            <p:nvPr/>
          </p:nvSpPr>
          <p:spPr>
            <a:xfrm>
              <a:off x="-147968" y="2050963"/>
              <a:ext cx="3203499" cy="8309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Šīs izmaiņas īpaši skar Zemes polāros reģionus</a:t>
              </a:r>
            </a:p>
          </p:txBody>
        </p:sp>
      </p:grpSp>
      <p:grpSp>
        <p:nvGrpSpPr>
          <p:cNvPr id="9" name="Group 8"/>
          <p:cNvGrpSpPr/>
          <p:nvPr/>
        </p:nvGrpSpPr>
        <p:grpSpPr>
          <a:xfrm>
            <a:off x="6861331" y="2048871"/>
            <a:ext cx="5136706" cy="2761158"/>
            <a:chOff x="6764349" y="2478356"/>
            <a:chExt cx="5136706" cy="2761158"/>
          </a:xfrm>
        </p:grpSpPr>
        <p:sp>
          <p:nvSpPr>
            <p:cNvPr id="10" name="Title 1"/>
            <p:cNvSpPr txBox="1">
              <a:spLocks/>
            </p:cNvSpPr>
            <p:nvPr/>
          </p:nvSpPr>
          <p:spPr>
            <a:xfrm>
              <a:off x="6764349" y="2478356"/>
              <a:ext cx="5136706" cy="18652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Ledus laikmetu iestāšanās un to nomaiņa korelē ar attiecīgām izmaiņām atmosfēras ogļskābās gāzes koncentrācijā</a:t>
              </a:r>
            </a:p>
          </p:txBody>
        </p:sp>
        <p:sp>
          <p:nvSpPr>
            <p:cNvPr id="11" name="Rounded Rectangle 10"/>
            <p:cNvSpPr/>
            <p:nvPr/>
          </p:nvSpPr>
          <p:spPr>
            <a:xfrm>
              <a:off x="7811607" y="4096841"/>
              <a:ext cx="3042189"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Saskaņā ar aprēķiniem ledus laikmets var iestāties pēc ≈ 50 000 gadu</a:t>
              </a:r>
            </a:p>
          </p:txBody>
        </p:sp>
      </p:grpSp>
    </p:spTree>
    <p:extLst>
      <p:ext uri="{BB962C8B-B14F-4D97-AF65-F5344CB8AC3E}">
        <p14:creationId xmlns:p14="http://schemas.microsoft.com/office/powerpoint/2010/main" val="2678998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43463" y="-1"/>
            <a:ext cx="7348537" cy="4876300"/>
            <a:chOff x="4843463" y="-1"/>
            <a:chExt cx="7348537" cy="48763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3463" y="-1"/>
              <a:ext cx="7348537" cy="4876300"/>
            </a:xfrm>
            <a:prstGeom prst="rect">
              <a:avLst/>
            </a:prstGeom>
          </p:spPr>
        </p:pic>
        <p:sp>
          <p:nvSpPr>
            <p:cNvPr id="8" name="Rectangle 7"/>
            <p:cNvSpPr/>
            <p:nvPr/>
          </p:nvSpPr>
          <p:spPr>
            <a:xfrm>
              <a:off x="10474036" y="4506967"/>
              <a:ext cx="1717964" cy="369332"/>
            </a:xfrm>
            <a:prstGeom prst="rect">
              <a:avLst/>
            </a:prstGeom>
          </p:spPr>
          <p:txBody>
            <a:bodyPr wrap="square">
              <a:spAutoFit/>
            </a:bodyPr>
            <a:lstStyle/>
            <a:p>
              <a:pPr algn="r"/>
              <a:r>
                <a:rPr lang="lv-LV" sz="900" dirty="0" smtClean="0">
                  <a:solidFill>
                    <a:schemeClr val="bg1"/>
                  </a:solidFill>
                </a:rPr>
                <a:t>Laki </a:t>
              </a:r>
              <a:r>
                <a:rPr lang="lv-LV" sz="900" dirty="0" err="1" smtClean="0">
                  <a:solidFill>
                    <a:schemeClr val="bg1"/>
                  </a:solidFill>
                </a:rPr>
                <a:t>Volcano</a:t>
              </a:r>
              <a:r>
                <a:rPr lang="lv-LV" sz="900" dirty="0" smtClean="0">
                  <a:solidFill>
                    <a:schemeClr val="bg1"/>
                  </a:solidFill>
                </a:rPr>
                <a:t>, </a:t>
              </a:r>
              <a:r>
                <a:rPr lang="lv-LV" sz="900" dirty="0" err="1" smtClean="0">
                  <a:solidFill>
                    <a:schemeClr val="bg1"/>
                  </a:solidFill>
                </a:rPr>
                <a:t>Iceland</a:t>
              </a:r>
              <a:r>
                <a:rPr lang="lv-LV" sz="900" dirty="0" smtClean="0">
                  <a:solidFill>
                    <a:schemeClr val="bg1"/>
                  </a:solidFill>
                </a:rPr>
                <a:t>, </a:t>
              </a:r>
            </a:p>
            <a:p>
              <a:pPr algn="r"/>
              <a:r>
                <a:rPr lang="lv-LV" sz="900" dirty="0" err="1" smtClean="0">
                  <a:solidFill>
                    <a:schemeClr val="bg1"/>
                  </a:solidFill>
                </a:rPr>
                <a:t>July</a:t>
              </a:r>
              <a:r>
                <a:rPr lang="lv-LV" sz="900" dirty="0" smtClean="0">
                  <a:solidFill>
                    <a:schemeClr val="bg1"/>
                  </a:solidFill>
                </a:rPr>
                <a:t> 31, 2009</a:t>
              </a:r>
              <a:endParaRPr lang="lv-LV" sz="900" dirty="0">
                <a:solidFill>
                  <a:schemeClr val="bg1"/>
                </a:solidFill>
              </a:endParaRPr>
            </a:p>
          </p:txBody>
        </p:sp>
      </p:grpSp>
      <p:sp>
        <p:nvSpPr>
          <p:cNvPr id="5" name="Title 1"/>
          <p:cNvSpPr txBox="1">
            <a:spLocks/>
          </p:cNvSpPr>
          <p:nvPr/>
        </p:nvSpPr>
        <p:spPr>
          <a:xfrm>
            <a:off x="328612" y="987634"/>
            <a:ext cx="4154321"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Ģeoloģiskās un kosmiskās katastrofas</a:t>
            </a:r>
          </a:p>
        </p:txBody>
      </p:sp>
      <p:grpSp>
        <p:nvGrpSpPr>
          <p:cNvPr id="2" name="Group 1"/>
          <p:cNvGrpSpPr/>
          <p:nvPr/>
        </p:nvGrpSpPr>
        <p:grpSpPr>
          <a:xfrm>
            <a:off x="457200" y="4149873"/>
            <a:ext cx="7744870" cy="2327563"/>
            <a:chOff x="-27709" y="2867891"/>
            <a:chExt cx="7744870" cy="2396048"/>
          </a:xfrm>
        </p:grpSpPr>
        <p:sp>
          <p:nvSpPr>
            <p:cNvPr id="4" name="Title 1"/>
            <p:cNvSpPr txBox="1">
              <a:spLocks/>
            </p:cNvSpPr>
            <p:nvPr/>
          </p:nvSpPr>
          <p:spPr>
            <a:xfrm>
              <a:off x="1256142" y="2867891"/>
              <a:ext cx="5177168" cy="13780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Dažāda veida katastrofas var būtiski ietekmēt Zemes klimatu, kaut arī šķiet, ka tās notiek reti</a:t>
              </a:r>
            </a:p>
          </p:txBody>
        </p:sp>
        <p:sp>
          <p:nvSpPr>
            <p:cNvPr id="7" name="Rounded Rectangle 6"/>
            <p:cNvSpPr/>
            <p:nvPr/>
          </p:nvSpPr>
          <p:spPr>
            <a:xfrm>
              <a:off x="-27709" y="4121266"/>
              <a:ext cx="7744870"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 Bendžamins Franklins norādīja, ka vulkānu izvirdumi var ietekmēt klimatu, un uzskatīja, ka auksto ziemu Eiropā 1783./1784. gadā radīja Laki vulkāna izvirdums Īslandē 1783. gada jūlijā</a:t>
              </a:r>
            </a:p>
          </p:txBody>
        </p:sp>
      </p:grpSp>
    </p:spTree>
    <p:extLst>
      <p:ext uri="{BB962C8B-B14F-4D97-AF65-F5344CB8AC3E}">
        <p14:creationId xmlns:p14="http://schemas.microsoft.com/office/powerpoint/2010/main" val="42055767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 y="2992582"/>
            <a:ext cx="5798127" cy="3865419"/>
            <a:chOff x="-1" y="2992582"/>
            <a:chExt cx="5798127" cy="3865419"/>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92582"/>
              <a:ext cx="5798127" cy="3865419"/>
            </a:xfrm>
            <a:prstGeom prst="rect">
              <a:avLst/>
            </a:prstGeom>
          </p:spPr>
        </p:pic>
        <p:sp>
          <p:nvSpPr>
            <p:cNvPr id="18" name="Rectangle 17"/>
            <p:cNvSpPr/>
            <p:nvPr/>
          </p:nvSpPr>
          <p:spPr>
            <a:xfrm>
              <a:off x="4350327" y="6488668"/>
              <a:ext cx="1447799" cy="369332"/>
            </a:xfrm>
            <a:prstGeom prst="rect">
              <a:avLst/>
            </a:prstGeom>
          </p:spPr>
          <p:txBody>
            <a:bodyPr wrap="square">
              <a:spAutoFit/>
            </a:bodyPr>
            <a:lstStyle/>
            <a:p>
              <a:pPr algn="r"/>
              <a:r>
                <a:rPr lang="lv-LV" sz="900" dirty="0" err="1" smtClean="0">
                  <a:solidFill>
                    <a:schemeClr val="bg1"/>
                  </a:solidFill>
                </a:rPr>
                <a:t>Sky</a:t>
              </a:r>
              <a:r>
                <a:rPr lang="lv-LV" sz="900" dirty="0" smtClean="0">
                  <a:solidFill>
                    <a:schemeClr val="bg1"/>
                  </a:solidFill>
                </a:rPr>
                <a:t> </a:t>
              </a:r>
              <a:r>
                <a:rPr lang="lv-LV" sz="900" dirty="0" err="1" smtClean="0">
                  <a:solidFill>
                    <a:schemeClr val="bg1"/>
                  </a:solidFill>
                </a:rPr>
                <a:t>with</a:t>
              </a:r>
              <a:r>
                <a:rPr lang="lv-LV" sz="900" dirty="0" smtClean="0">
                  <a:solidFill>
                    <a:schemeClr val="bg1"/>
                  </a:solidFill>
                </a:rPr>
                <a:t> </a:t>
              </a:r>
              <a:r>
                <a:rPr lang="lv-LV" sz="900" dirty="0" err="1" smtClean="0">
                  <a:solidFill>
                    <a:schemeClr val="bg1"/>
                  </a:solidFill>
                </a:rPr>
                <a:t>volcanic</a:t>
              </a:r>
              <a:r>
                <a:rPr lang="lv-LV" sz="900" dirty="0" smtClean="0">
                  <a:solidFill>
                    <a:schemeClr val="bg1"/>
                  </a:solidFill>
                </a:rPr>
                <a:t> </a:t>
              </a:r>
              <a:r>
                <a:rPr lang="lv-LV" sz="900" dirty="0" err="1" smtClean="0">
                  <a:solidFill>
                    <a:schemeClr val="bg1"/>
                  </a:solidFill>
                </a:rPr>
                <a:t>dust</a:t>
              </a:r>
              <a:r>
                <a:rPr lang="lv-LV" sz="900" dirty="0" smtClean="0">
                  <a:solidFill>
                    <a:schemeClr val="bg1"/>
                  </a:solidFill>
                </a:rPr>
                <a:t>, </a:t>
              </a:r>
              <a:r>
                <a:rPr lang="lv-LV" sz="900" dirty="0" err="1" smtClean="0">
                  <a:solidFill>
                    <a:schemeClr val="bg1"/>
                  </a:solidFill>
                </a:rPr>
                <a:t>April</a:t>
              </a:r>
              <a:r>
                <a:rPr lang="lv-LV" sz="900" dirty="0" smtClean="0">
                  <a:solidFill>
                    <a:schemeClr val="bg1"/>
                  </a:solidFill>
                </a:rPr>
                <a:t> 19, 2010</a:t>
              </a:r>
              <a:endParaRPr lang="lv-LV" sz="900" dirty="0">
                <a:solidFill>
                  <a:schemeClr val="bg1"/>
                </a:solidFill>
              </a:endParaRPr>
            </a:p>
          </p:txBody>
        </p:sp>
      </p:grpSp>
      <p:grpSp>
        <p:nvGrpSpPr>
          <p:cNvPr id="15" name="Group 14"/>
          <p:cNvGrpSpPr/>
          <p:nvPr/>
        </p:nvGrpSpPr>
        <p:grpSpPr>
          <a:xfrm>
            <a:off x="6248400" y="2400299"/>
            <a:ext cx="5943600" cy="4457701"/>
            <a:chOff x="6248400" y="2400299"/>
            <a:chExt cx="5943600" cy="4457701"/>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400299"/>
              <a:ext cx="5943600" cy="4457701"/>
            </a:xfrm>
            <a:prstGeom prst="rect">
              <a:avLst/>
            </a:prstGeom>
          </p:spPr>
        </p:pic>
        <p:sp>
          <p:nvSpPr>
            <p:cNvPr id="11" name="Rectangle 10"/>
            <p:cNvSpPr/>
            <p:nvPr/>
          </p:nvSpPr>
          <p:spPr>
            <a:xfrm>
              <a:off x="6248400" y="6488668"/>
              <a:ext cx="2459182" cy="369332"/>
            </a:xfrm>
            <a:prstGeom prst="rect">
              <a:avLst/>
            </a:prstGeom>
          </p:spPr>
          <p:txBody>
            <a:bodyPr wrap="square">
              <a:spAutoFit/>
            </a:bodyPr>
            <a:lstStyle/>
            <a:p>
              <a:r>
                <a:rPr lang="en-US" sz="900" dirty="0" err="1">
                  <a:solidFill>
                    <a:schemeClr val="bg1"/>
                  </a:solidFill>
                </a:rPr>
                <a:t>Irruputuncu</a:t>
              </a:r>
              <a:r>
                <a:rPr lang="en-US" sz="900" dirty="0">
                  <a:solidFill>
                    <a:schemeClr val="bg1"/>
                  </a:solidFill>
                </a:rPr>
                <a:t> </a:t>
              </a:r>
              <a:r>
                <a:rPr lang="en-US" sz="900" dirty="0" smtClean="0">
                  <a:solidFill>
                    <a:schemeClr val="bg1"/>
                  </a:solidFill>
                </a:rPr>
                <a:t>Volcano</a:t>
              </a:r>
              <a:r>
                <a:rPr lang="lv-LV" sz="900" dirty="0">
                  <a:solidFill>
                    <a:schemeClr val="bg1"/>
                  </a:solidFill>
                </a:rPr>
                <a:t>,</a:t>
              </a:r>
              <a:r>
                <a:rPr lang="en-US" sz="900" dirty="0" smtClean="0">
                  <a:solidFill>
                    <a:schemeClr val="bg1"/>
                  </a:solidFill>
                </a:rPr>
                <a:t> </a:t>
              </a:r>
              <a:r>
                <a:rPr lang="en-US" sz="900" dirty="0">
                  <a:solidFill>
                    <a:schemeClr val="bg1"/>
                  </a:solidFill>
                </a:rPr>
                <a:t>from </a:t>
              </a:r>
              <a:r>
                <a:rPr lang="en-US" sz="900" dirty="0" err="1">
                  <a:solidFill>
                    <a:schemeClr val="bg1"/>
                  </a:solidFill>
                </a:rPr>
                <a:t>Collahuasi</a:t>
              </a:r>
              <a:r>
                <a:rPr lang="en-US" sz="900" dirty="0">
                  <a:solidFill>
                    <a:schemeClr val="bg1"/>
                  </a:solidFill>
                </a:rPr>
                <a:t> mine site, North </a:t>
              </a:r>
              <a:r>
                <a:rPr lang="en-US" sz="900" dirty="0" smtClean="0">
                  <a:solidFill>
                    <a:schemeClr val="bg1"/>
                  </a:solidFill>
                </a:rPr>
                <a:t>Chile</a:t>
              </a:r>
              <a:r>
                <a:rPr lang="lv-LV" sz="900" dirty="0" smtClean="0">
                  <a:solidFill>
                    <a:schemeClr val="bg1"/>
                  </a:solidFill>
                </a:rPr>
                <a:t>, </a:t>
              </a:r>
              <a:r>
                <a:rPr lang="lv-LV" sz="900" dirty="0" err="1" smtClean="0">
                  <a:solidFill>
                    <a:schemeClr val="bg1"/>
                  </a:solidFill>
                </a:rPr>
                <a:t>August</a:t>
              </a:r>
              <a:r>
                <a:rPr lang="lv-LV" sz="900" dirty="0" smtClean="0">
                  <a:solidFill>
                    <a:schemeClr val="bg1"/>
                  </a:solidFill>
                </a:rPr>
                <a:t> 31, 2010</a:t>
              </a:r>
              <a:endParaRPr lang="lv-LV" sz="900" dirty="0">
                <a:solidFill>
                  <a:schemeClr val="bg1"/>
                </a:solidFill>
              </a:endParaRPr>
            </a:p>
          </p:txBody>
        </p:sp>
      </p:grpSp>
      <p:grpSp>
        <p:nvGrpSpPr>
          <p:cNvPr id="13" name="Group 12"/>
          <p:cNvGrpSpPr/>
          <p:nvPr/>
        </p:nvGrpSpPr>
        <p:grpSpPr>
          <a:xfrm>
            <a:off x="457201" y="550481"/>
            <a:ext cx="11291461" cy="2840385"/>
            <a:chOff x="110832" y="716741"/>
            <a:chExt cx="11291461" cy="2840385"/>
          </a:xfrm>
        </p:grpSpPr>
        <p:sp>
          <p:nvSpPr>
            <p:cNvPr id="6" name="Title 1"/>
            <p:cNvSpPr txBox="1">
              <a:spLocks/>
            </p:cNvSpPr>
            <p:nvPr/>
          </p:nvSpPr>
          <p:spPr>
            <a:xfrm>
              <a:off x="637310" y="716741"/>
              <a:ext cx="6026726" cy="13092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dirty="0"/>
                <a:t>Vulkānu izvirdumu laikā atmosfērā nonāk un sasniedz stratosfēru (pat </a:t>
              </a:r>
              <a:r>
                <a:rPr lang="lv-LV" sz="1800" dirty="0" smtClean="0"/>
                <a:t>15-50 </a:t>
              </a:r>
              <a:r>
                <a:rPr lang="lv-LV" sz="1800" dirty="0"/>
                <a:t>km augstumu) putekļu daļiņas, kā arī sēra savienojumi, galvenokārt sēra dioksīds</a:t>
              </a:r>
            </a:p>
          </p:txBody>
        </p:sp>
        <p:sp>
          <p:nvSpPr>
            <p:cNvPr id="8" name="Title 1"/>
            <p:cNvSpPr txBox="1">
              <a:spLocks/>
            </p:cNvSpPr>
            <p:nvPr/>
          </p:nvSpPr>
          <p:spPr>
            <a:xfrm>
              <a:off x="5775627" y="1635447"/>
              <a:ext cx="5626666" cy="12047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dirty="0"/>
                <a:t>Atmosfēras augšējos slāņos putekļu daļiņas var saglabāties ilgu laiku (vairākus gadus vai gadu desmitus), turklāt var izkliedēties visā Zemes atmosfērā</a:t>
              </a:r>
            </a:p>
          </p:txBody>
        </p:sp>
        <p:sp>
          <p:nvSpPr>
            <p:cNvPr id="9" name="Title 1"/>
            <p:cNvSpPr txBox="1">
              <a:spLocks/>
            </p:cNvSpPr>
            <p:nvPr/>
          </p:nvSpPr>
          <p:spPr>
            <a:xfrm>
              <a:off x="110832" y="2484566"/>
              <a:ext cx="6234545" cy="107256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dirty="0"/>
                <a:t>Putekļu un aerosolu klātbūtne atmosfērā nosaka to, ka liela daļa Saules starojuma tiek atstarota kosmiskajā telpā, un līdz ar to mazāks siltuma daudzums sasniedz Zemes virsmu</a:t>
              </a:r>
            </a:p>
          </p:txBody>
        </p:sp>
      </p:grpSp>
    </p:spTree>
    <p:extLst>
      <p:ext uri="{BB962C8B-B14F-4D97-AF65-F5344CB8AC3E}">
        <p14:creationId xmlns:p14="http://schemas.microsoft.com/office/powerpoint/2010/main" val="1423694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6955" y="1400175"/>
            <a:ext cx="8215045" cy="5457825"/>
          </a:xfrm>
          <a:prstGeom prst="rect">
            <a:avLst/>
          </a:prstGeom>
        </p:spPr>
      </p:pic>
      <p:grpSp>
        <p:nvGrpSpPr>
          <p:cNvPr id="2" name="Group 1"/>
          <p:cNvGrpSpPr/>
          <p:nvPr/>
        </p:nvGrpSpPr>
        <p:grpSpPr>
          <a:xfrm>
            <a:off x="167371" y="632227"/>
            <a:ext cx="5616750" cy="5568553"/>
            <a:chOff x="-1247520" y="847832"/>
            <a:chExt cx="5616750" cy="5568553"/>
          </a:xfrm>
        </p:grpSpPr>
        <p:sp>
          <p:nvSpPr>
            <p:cNvPr id="4" name="Title 1"/>
            <p:cNvSpPr txBox="1">
              <a:spLocks/>
            </p:cNvSpPr>
            <p:nvPr/>
          </p:nvSpPr>
          <p:spPr>
            <a:xfrm>
              <a:off x="-979235" y="847832"/>
              <a:ext cx="5080181" cy="133575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Vislabāk </a:t>
              </a:r>
              <a:r>
                <a:rPr lang="lv-LV" sz="2400" dirty="0"/>
                <a:t>ir izpētītas pēdējo 50 gadu laikā notikušo vulkānu izvirdumu </a:t>
              </a:r>
              <a:r>
                <a:rPr lang="lv-LV" sz="2400" dirty="0" smtClean="0"/>
                <a:t>sekas, piemēram:</a:t>
              </a:r>
              <a:endParaRPr lang="lv-LV" sz="2400" dirty="0"/>
            </a:p>
          </p:txBody>
        </p:sp>
        <p:sp>
          <p:nvSpPr>
            <p:cNvPr id="5" name="Rounded Rectangle 4"/>
            <p:cNvSpPr/>
            <p:nvPr/>
          </p:nvSpPr>
          <p:spPr>
            <a:xfrm>
              <a:off x="-1247520" y="2001275"/>
              <a:ext cx="5616750"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a:solidFill>
                    <a:schemeClr val="tx1"/>
                  </a:solidFill>
                </a:rPr>
                <a:t>Pinatubo</a:t>
              </a:r>
              <a:r>
                <a:rPr lang="lv-LV" b="1" dirty="0">
                  <a:solidFill>
                    <a:schemeClr val="tx1"/>
                  </a:solidFill>
                </a:rPr>
                <a:t> vulkāna (Filipīnas) izvirduma laikā 1991. gadā atmosfērā tika izmesti 20 000 000 tonnu putekļu un ievērojams daudzums sēra savienojumu</a:t>
              </a:r>
            </a:p>
          </p:txBody>
        </p:sp>
        <p:sp>
          <p:nvSpPr>
            <p:cNvPr id="6" name="Rounded Rectangle 5"/>
            <p:cNvSpPr/>
            <p:nvPr/>
          </p:nvSpPr>
          <p:spPr>
            <a:xfrm>
              <a:off x="-734327" y="3337025"/>
              <a:ext cx="4590363"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Tiek lēsts, ka vulkāna izvirdums samazināja enerģijas daudzumu, kas no Saules sasniedza Zemi par 3–4 W/m2</a:t>
              </a:r>
            </a:p>
          </p:txBody>
        </p:sp>
        <p:sp>
          <p:nvSpPr>
            <p:cNvPr id="7" name="Rounded Rectangle 6"/>
            <p:cNvSpPr/>
            <p:nvPr/>
          </p:nvSpPr>
          <p:spPr>
            <a:xfrm>
              <a:off x="-527159" y="4672775"/>
              <a:ext cx="4176025" cy="17436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savukārt radīja Zemes temperatūras pazemināšanos, turklāt vulkāna izvirduma sekas ietekmēja Zemes temperatūru divus līdz trīs gadus pēc šīs katastrofas</a:t>
              </a:r>
            </a:p>
          </p:txBody>
        </p:sp>
      </p:grpSp>
    </p:spTree>
    <p:extLst>
      <p:ext uri="{BB962C8B-B14F-4D97-AF65-F5344CB8AC3E}">
        <p14:creationId xmlns:p14="http://schemas.microsoft.com/office/powerpoint/2010/main" val="1122044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400797" y="610748"/>
            <a:ext cx="5349154" cy="3586026"/>
            <a:chOff x="6580909" y="1402203"/>
            <a:chExt cx="5349154" cy="3586026"/>
          </a:xfrm>
        </p:grpSpPr>
        <p:sp>
          <p:nvSpPr>
            <p:cNvPr id="3" name="Title 1"/>
            <p:cNvSpPr txBox="1">
              <a:spLocks/>
            </p:cNvSpPr>
            <p:nvPr/>
          </p:nvSpPr>
          <p:spPr>
            <a:xfrm>
              <a:off x="6580909" y="1402203"/>
              <a:ext cx="5349154" cy="221383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Tiek vērtēts, ka Tambora vulkāna izvirdumā (Indonēzijā)  1815. gadā atmosfērā nokļuva desmitiem reižu lielāks putekļu un aerosolu daudzums nekā </a:t>
              </a:r>
              <a:r>
                <a:rPr lang="lv-LV" sz="2400" dirty="0" err="1"/>
                <a:t>Pinatubo</a:t>
              </a:r>
              <a:r>
                <a:rPr lang="lv-LV" sz="2400" dirty="0"/>
                <a:t> vulkāna </a:t>
              </a:r>
              <a:r>
                <a:rPr lang="lv-LV" sz="2400" dirty="0" smtClean="0"/>
                <a:t>izvirdumā – </a:t>
              </a:r>
              <a:endParaRPr lang="lv-LV" sz="2400" dirty="0"/>
            </a:p>
          </p:txBody>
        </p:sp>
        <p:sp>
          <p:nvSpPr>
            <p:cNvPr id="14" name="Rounded Rectangle 13"/>
            <p:cNvSpPr/>
            <p:nvPr/>
          </p:nvSpPr>
          <p:spPr>
            <a:xfrm>
              <a:off x="7163548" y="3428999"/>
              <a:ext cx="4183876" cy="15592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Un </a:t>
              </a:r>
              <a:r>
                <a:rPr lang="lv-LV" b="1" dirty="0">
                  <a:solidFill>
                    <a:schemeClr val="tx1"/>
                  </a:solidFill>
                </a:rPr>
                <a:t>tā dēļ 1816. gadu apraksta kā </a:t>
              </a:r>
              <a:r>
                <a:rPr lang="lv-LV" b="1" dirty="0" smtClean="0">
                  <a:solidFill>
                    <a:schemeClr val="tx1"/>
                  </a:solidFill>
                </a:rPr>
                <a:t>«gadu </a:t>
              </a:r>
              <a:r>
                <a:rPr lang="lv-LV" b="1" dirty="0">
                  <a:solidFill>
                    <a:schemeClr val="tx1"/>
                  </a:solidFill>
                </a:rPr>
                <a:t>bez </a:t>
              </a:r>
              <a:r>
                <a:rPr lang="lv-LV" b="1" dirty="0" smtClean="0">
                  <a:solidFill>
                    <a:schemeClr val="tx1"/>
                  </a:solidFill>
                </a:rPr>
                <a:t>vasaras», </a:t>
              </a:r>
              <a:r>
                <a:rPr lang="lv-LV" b="1" dirty="0">
                  <a:solidFill>
                    <a:schemeClr val="tx1"/>
                  </a:solidFill>
                </a:rPr>
                <a:t>kad vēlas salnas iznīcināja graudaugu ražu, bet vasara lielā daļā Eiropas bija neparasti īsa un auksta</a:t>
              </a:r>
            </a:p>
          </p:txBody>
        </p:sp>
      </p:grpSp>
      <p:grpSp>
        <p:nvGrpSpPr>
          <p:cNvPr id="13" name="Group 12"/>
          <p:cNvGrpSpPr/>
          <p:nvPr/>
        </p:nvGrpSpPr>
        <p:grpSpPr>
          <a:xfrm>
            <a:off x="0" y="380999"/>
            <a:ext cx="6096001" cy="6096001"/>
            <a:chOff x="0" y="380999"/>
            <a:chExt cx="6096001" cy="609600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0999"/>
              <a:ext cx="6096001" cy="6096001"/>
            </a:xfrm>
            <a:prstGeom prst="rect">
              <a:avLst/>
            </a:prstGeom>
          </p:spPr>
        </p:pic>
        <p:sp>
          <p:nvSpPr>
            <p:cNvPr id="15" name="Rectangle 14"/>
            <p:cNvSpPr/>
            <p:nvPr/>
          </p:nvSpPr>
          <p:spPr>
            <a:xfrm>
              <a:off x="0" y="6107668"/>
              <a:ext cx="1593273" cy="369332"/>
            </a:xfrm>
            <a:prstGeom prst="rect">
              <a:avLst/>
            </a:prstGeom>
          </p:spPr>
          <p:txBody>
            <a:bodyPr wrap="square">
              <a:spAutoFit/>
            </a:bodyPr>
            <a:lstStyle/>
            <a:p>
              <a:r>
                <a:rPr lang="lv-LV" sz="900" dirty="0" smtClean="0">
                  <a:solidFill>
                    <a:schemeClr val="bg1"/>
                  </a:solidFill>
                </a:rPr>
                <a:t>Tambora </a:t>
              </a:r>
              <a:r>
                <a:rPr lang="lv-LV" sz="900" dirty="0" err="1" smtClean="0">
                  <a:solidFill>
                    <a:schemeClr val="bg1"/>
                  </a:solidFill>
                </a:rPr>
                <a:t>crater</a:t>
              </a:r>
              <a:r>
                <a:rPr lang="lv-LV" sz="900" dirty="0" smtClean="0">
                  <a:solidFill>
                    <a:schemeClr val="bg1"/>
                  </a:solidFill>
                </a:rPr>
                <a:t> </a:t>
              </a:r>
              <a:r>
                <a:rPr lang="lv-LV" sz="900" dirty="0" err="1" smtClean="0">
                  <a:solidFill>
                    <a:schemeClr val="bg1"/>
                  </a:solidFill>
                </a:rPr>
                <a:t>rim</a:t>
              </a:r>
              <a:r>
                <a:rPr lang="lv-LV" sz="900" dirty="0" smtClean="0">
                  <a:solidFill>
                    <a:schemeClr val="bg1"/>
                  </a:solidFill>
                </a:rPr>
                <a:t>, </a:t>
              </a:r>
              <a:r>
                <a:rPr lang="lv-LV" sz="900" dirty="0" err="1" smtClean="0">
                  <a:solidFill>
                    <a:schemeClr val="bg1"/>
                  </a:solidFill>
                </a:rPr>
                <a:t>Indonesia</a:t>
              </a:r>
              <a:r>
                <a:rPr lang="lv-LV" sz="900" dirty="0" smtClean="0">
                  <a:solidFill>
                    <a:schemeClr val="bg1"/>
                  </a:solidFill>
                </a:rPr>
                <a:t>, </a:t>
              </a:r>
              <a:r>
                <a:rPr lang="lv-LV" sz="900" dirty="0" err="1" smtClean="0">
                  <a:solidFill>
                    <a:schemeClr val="bg1"/>
                  </a:solidFill>
                </a:rPr>
                <a:t>June</a:t>
              </a:r>
              <a:r>
                <a:rPr lang="lv-LV" sz="900" dirty="0" smtClean="0">
                  <a:solidFill>
                    <a:schemeClr val="bg1"/>
                  </a:solidFill>
                </a:rPr>
                <a:t> 14, 2008</a:t>
              </a:r>
              <a:endParaRPr lang="lv-LV" sz="900" dirty="0">
                <a:solidFill>
                  <a:schemeClr val="bg1"/>
                </a:solidFill>
              </a:endParaRPr>
            </a:p>
          </p:txBody>
        </p:sp>
      </p:grpSp>
      <p:sp>
        <p:nvSpPr>
          <p:cNvPr id="18" name="Title 1"/>
          <p:cNvSpPr txBox="1">
            <a:spLocks/>
          </p:cNvSpPr>
          <p:nvPr/>
        </p:nvSpPr>
        <p:spPr>
          <a:xfrm>
            <a:off x="6528911" y="4807704"/>
            <a:ext cx="5092925" cy="14158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Tiek pieļauts, ka vēl spēcīgāki izvirdumi (piemēram, pirms 73 000 gadu) spēja izraisīt ledus laikmetu</a:t>
            </a:r>
          </a:p>
        </p:txBody>
      </p:sp>
    </p:spTree>
    <p:extLst>
      <p:ext uri="{BB962C8B-B14F-4D97-AF65-F5344CB8AC3E}">
        <p14:creationId xmlns:p14="http://schemas.microsoft.com/office/powerpoint/2010/main" val="2071960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54904" y="1169788"/>
            <a:ext cx="4707553" cy="157791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Zemes klimata veidošanos ietekmējošie faktori</a:t>
            </a:r>
            <a:endParaRPr lang="lv-LV" sz="3200" dirty="0"/>
          </a:p>
        </p:txBody>
      </p:sp>
      <p:grpSp>
        <p:nvGrpSpPr>
          <p:cNvPr id="2" name="Group 1"/>
          <p:cNvGrpSpPr/>
          <p:nvPr/>
        </p:nvGrpSpPr>
        <p:grpSpPr>
          <a:xfrm>
            <a:off x="5830454" y="496454"/>
            <a:ext cx="6361546" cy="6361546"/>
            <a:chOff x="5830454" y="496454"/>
            <a:chExt cx="6361546" cy="6361546"/>
          </a:xfrm>
        </p:grpSpPr>
        <p:pic>
          <p:nvPicPr>
            <p:cNvPr id="21506" name="Picture 2" descr="C:\Users\user\Desktop\New folder\6049973495_824044f96c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454" y="496454"/>
              <a:ext cx="6361546" cy="63615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019310" y="6488668"/>
              <a:ext cx="3172690" cy="369332"/>
            </a:xfrm>
            <a:prstGeom prst="rect">
              <a:avLst/>
            </a:prstGeom>
          </p:spPr>
          <p:txBody>
            <a:bodyPr wrap="square">
              <a:spAutoFit/>
            </a:bodyPr>
            <a:lstStyle/>
            <a:p>
              <a:pPr algn="r"/>
              <a:r>
                <a:rPr lang="lv-LV" sz="900" dirty="0">
                  <a:solidFill>
                    <a:schemeClr val="bg1"/>
                  </a:solidFill>
                </a:rPr>
                <a:t>T</a:t>
              </a:r>
              <a:r>
                <a:rPr lang="en-US" sz="900" dirty="0" smtClean="0">
                  <a:solidFill>
                    <a:schemeClr val="bg1"/>
                  </a:solidFill>
                </a:rPr>
                <a:t>rue-color </a:t>
              </a:r>
              <a:r>
                <a:rPr lang="en-US" sz="900" dirty="0">
                  <a:solidFill>
                    <a:schemeClr val="bg1"/>
                  </a:solidFill>
                </a:rPr>
                <a:t>image </a:t>
              </a:r>
              <a:r>
                <a:rPr lang="lv-LV" sz="900" dirty="0" err="1" smtClean="0">
                  <a:solidFill>
                    <a:schemeClr val="bg1"/>
                  </a:solidFill>
                </a:rPr>
                <a:t>of</a:t>
              </a:r>
              <a:r>
                <a:rPr lang="lv-LV" sz="900" dirty="0" smtClean="0">
                  <a:solidFill>
                    <a:schemeClr val="bg1"/>
                  </a:solidFill>
                </a:rPr>
                <a:t> </a:t>
              </a:r>
              <a:r>
                <a:rPr lang="en-US" sz="900" dirty="0" smtClean="0">
                  <a:solidFill>
                    <a:schemeClr val="bg1"/>
                  </a:solidFill>
                </a:rPr>
                <a:t>North </a:t>
              </a:r>
              <a:r>
                <a:rPr lang="en-US" sz="900" dirty="0">
                  <a:solidFill>
                    <a:schemeClr val="bg1"/>
                  </a:solidFill>
                </a:rPr>
                <a:t>and South America as they </a:t>
              </a:r>
              <a:r>
                <a:rPr lang="en-US" sz="900" dirty="0" smtClean="0">
                  <a:solidFill>
                    <a:schemeClr val="bg1"/>
                  </a:solidFill>
                </a:rPr>
                <a:t>appear </a:t>
              </a:r>
              <a:r>
                <a:rPr lang="en-US" sz="900" dirty="0">
                  <a:solidFill>
                    <a:schemeClr val="bg1"/>
                  </a:solidFill>
                </a:rPr>
                <a:t>from space 35,000 km </a:t>
              </a:r>
              <a:r>
                <a:rPr lang="en-US" sz="900" dirty="0" smtClean="0">
                  <a:solidFill>
                    <a:schemeClr val="bg1"/>
                  </a:solidFill>
                </a:rPr>
                <a:t>above </a:t>
              </a:r>
              <a:r>
                <a:rPr lang="en-US" sz="900" dirty="0">
                  <a:solidFill>
                    <a:schemeClr val="bg1"/>
                  </a:solidFill>
                </a:rPr>
                <a:t>the </a:t>
              </a:r>
              <a:r>
                <a:rPr lang="en-US" sz="900" dirty="0" smtClean="0">
                  <a:solidFill>
                    <a:schemeClr val="bg1"/>
                  </a:solidFill>
                </a:rPr>
                <a:t>Earth</a:t>
              </a:r>
              <a:r>
                <a:rPr lang="lv-LV" sz="900" dirty="0" smtClean="0">
                  <a:solidFill>
                    <a:schemeClr val="bg1"/>
                  </a:solidFill>
                </a:rPr>
                <a:t>. </a:t>
              </a:r>
              <a:r>
                <a:rPr lang="lv-LV" sz="900" dirty="0" err="1" smtClean="0">
                  <a:solidFill>
                    <a:schemeClr val="bg1"/>
                  </a:solidFill>
                </a:rPr>
                <a:t>October</a:t>
              </a:r>
              <a:r>
                <a:rPr lang="lv-LV" sz="900" dirty="0" smtClean="0">
                  <a:solidFill>
                    <a:schemeClr val="bg1"/>
                  </a:solidFill>
                </a:rPr>
                <a:t> 17, 2000</a:t>
              </a:r>
              <a:endParaRPr lang="lv-LV" sz="900" dirty="0">
                <a:solidFill>
                  <a:schemeClr val="bg1"/>
                </a:solidFill>
              </a:endParaRPr>
            </a:p>
          </p:txBody>
        </p:sp>
      </p:grpSp>
      <p:sp>
        <p:nvSpPr>
          <p:cNvPr id="6" name="Title 1"/>
          <p:cNvSpPr txBox="1">
            <a:spLocks/>
          </p:cNvSpPr>
          <p:nvPr/>
        </p:nvSpPr>
        <p:spPr>
          <a:xfrm>
            <a:off x="186906" y="3864384"/>
            <a:ext cx="5960225" cy="169129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Ikdienas laikapstākļu, ciklonu un anticiklonu un Zemes mākoņu segas neviendabīgums un mainība labi saskatāma Zemes satelītuzņēmumos </a:t>
            </a:r>
          </a:p>
        </p:txBody>
      </p:sp>
    </p:spTree>
    <p:extLst>
      <p:ext uri="{BB962C8B-B14F-4D97-AF65-F5344CB8AC3E}">
        <p14:creationId xmlns:p14="http://schemas.microsoft.com/office/powerpoint/2010/main" val="15548606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729833" y="0"/>
            <a:ext cx="5462167" cy="6858000"/>
            <a:chOff x="3904179" y="0"/>
            <a:chExt cx="5462167" cy="6858000"/>
          </a:xfrm>
        </p:grpSpPr>
        <p:pic>
          <p:nvPicPr>
            <p:cNvPr id="6146" name="Picture 2" descr="C:\Users\user\Desktop\New folder\4926596880_48bdbf60ce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179" y="0"/>
              <a:ext cx="546216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04179" y="6488668"/>
              <a:ext cx="2181547" cy="369332"/>
            </a:xfrm>
            <a:prstGeom prst="rect">
              <a:avLst/>
            </a:prstGeom>
          </p:spPr>
          <p:txBody>
            <a:bodyPr wrap="square">
              <a:spAutoFit/>
            </a:bodyPr>
            <a:lstStyle/>
            <a:p>
              <a:r>
                <a:rPr lang="lv-LV" sz="900" dirty="0" smtClean="0">
                  <a:solidFill>
                    <a:schemeClr val="bg1"/>
                  </a:solidFill>
                </a:rPr>
                <a:t>«</a:t>
              </a:r>
              <a:r>
                <a:rPr lang="en-US" sz="900" dirty="0" smtClean="0">
                  <a:solidFill>
                    <a:schemeClr val="bg1"/>
                  </a:solidFill>
                </a:rPr>
                <a:t>Castle Romeo</a:t>
              </a:r>
              <a:r>
                <a:rPr lang="lv-LV" sz="900" dirty="0" smtClean="0">
                  <a:solidFill>
                    <a:schemeClr val="bg1"/>
                  </a:solidFill>
                </a:rPr>
                <a:t>»</a:t>
              </a:r>
              <a:r>
                <a:rPr lang="en-US" sz="900" dirty="0" smtClean="0">
                  <a:solidFill>
                    <a:schemeClr val="bg1"/>
                  </a:solidFill>
                </a:rPr>
                <a:t> </a:t>
              </a:r>
              <a:r>
                <a:rPr lang="en-US" sz="900" dirty="0">
                  <a:solidFill>
                    <a:schemeClr val="bg1"/>
                  </a:solidFill>
                </a:rPr>
                <a:t>atmospheric nuclear test - March </a:t>
              </a:r>
              <a:r>
                <a:rPr lang="en-US" sz="900" dirty="0" smtClean="0">
                  <a:solidFill>
                    <a:schemeClr val="bg1"/>
                  </a:solidFill>
                </a:rPr>
                <a:t>1954</a:t>
              </a:r>
              <a:r>
                <a:rPr lang="lv-LV" sz="900" dirty="0" smtClean="0">
                  <a:solidFill>
                    <a:schemeClr val="bg1"/>
                  </a:solidFill>
                </a:rPr>
                <a:t>, USA, </a:t>
              </a:r>
              <a:r>
                <a:rPr lang="lv-LV" sz="900" dirty="0" err="1" smtClean="0">
                  <a:solidFill>
                    <a:schemeClr val="bg1"/>
                  </a:solidFill>
                </a:rPr>
                <a:t>Marshal</a:t>
              </a:r>
              <a:r>
                <a:rPr lang="lv-LV" sz="900" dirty="0" smtClean="0">
                  <a:solidFill>
                    <a:schemeClr val="bg1"/>
                  </a:solidFill>
                </a:rPr>
                <a:t> </a:t>
              </a:r>
              <a:r>
                <a:rPr lang="lv-LV" sz="900" dirty="0" err="1" smtClean="0">
                  <a:solidFill>
                    <a:schemeClr val="bg1"/>
                  </a:solidFill>
                </a:rPr>
                <a:t>Islands</a:t>
              </a:r>
              <a:endParaRPr lang="lv-LV" sz="900" dirty="0">
                <a:solidFill>
                  <a:schemeClr val="bg1"/>
                </a:solidFill>
              </a:endParaRPr>
            </a:p>
          </p:txBody>
        </p:sp>
      </p:grpSp>
      <p:grpSp>
        <p:nvGrpSpPr>
          <p:cNvPr id="2" name="Group 1"/>
          <p:cNvGrpSpPr/>
          <p:nvPr/>
        </p:nvGrpSpPr>
        <p:grpSpPr>
          <a:xfrm>
            <a:off x="1335324" y="1016483"/>
            <a:ext cx="4183876" cy="2253873"/>
            <a:chOff x="0" y="1284820"/>
            <a:chExt cx="4183876" cy="2253873"/>
          </a:xfrm>
        </p:grpSpPr>
        <p:sp>
          <p:nvSpPr>
            <p:cNvPr id="8" name="Title 1"/>
            <p:cNvSpPr txBox="1">
              <a:spLocks/>
            </p:cNvSpPr>
            <p:nvPr/>
          </p:nvSpPr>
          <p:spPr>
            <a:xfrm>
              <a:off x="393812" y="1284820"/>
              <a:ext cx="3396251" cy="13527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kosmiskas katastrofas spēj būtiski ietekmēt Zemes </a:t>
              </a:r>
              <a:r>
                <a:rPr lang="lv-LV" sz="2400" dirty="0" smtClean="0"/>
                <a:t>klimatu – </a:t>
              </a:r>
              <a:endParaRPr lang="lv-LV" sz="2400" dirty="0"/>
            </a:p>
          </p:txBody>
        </p:sp>
        <p:sp>
          <p:nvSpPr>
            <p:cNvPr id="11" name="Rounded Rectangle 10"/>
            <p:cNvSpPr/>
            <p:nvPr/>
          </p:nvSpPr>
          <p:spPr>
            <a:xfrm>
              <a:off x="0" y="2485144"/>
              <a:ext cx="4183876" cy="10535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attiecas gan uz meteoru un komētu nokrišanas sekām, gan arī uz kosmisko putekļu ietekmēm</a:t>
              </a:r>
            </a:p>
          </p:txBody>
        </p:sp>
      </p:grpSp>
      <p:sp>
        <p:nvSpPr>
          <p:cNvPr id="3" name="Title 1"/>
          <p:cNvSpPr txBox="1">
            <a:spLocks/>
          </p:cNvSpPr>
          <p:nvPr/>
        </p:nvSpPr>
        <p:spPr>
          <a:xfrm>
            <a:off x="207819" y="4120585"/>
            <a:ext cx="7157845" cy="17537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Mūsdienās veiktā klimata mainības modelēšana ir pierādījusi, ka arī kodolkarš, kura laikā atmosfērā nokļūtu liels apjoms radioaktīvu putekļu, radītu līdzīgu efektu – tā saukto </a:t>
            </a:r>
            <a:r>
              <a:rPr lang="lv-LV" sz="2400" b="1" dirty="0" smtClean="0"/>
              <a:t>kodolziemu</a:t>
            </a:r>
            <a:endParaRPr lang="lv-LV" sz="2400" b="1" dirty="0"/>
          </a:p>
        </p:txBody>
      </p:sp>
    </p:spTree>
    <p:extLst>
      <p:ext uri="{BB962C8B-B14F-4D97-AF65-F5344CB8AC3E}">
        <p14:creationId xmlns:p14="http://schemas.microsoft.com/office/powerpoint/2010/main" val="3091277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96264" y="482288"/>
            <a:ext cx="4707553"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Okeānu ūdeņu plūsmu mainība</a:t>
            </a:r>
          </a:p>
        </p:txBody>
      </p:sp>
      <p:grpSp>
        <p:nvGrpSpPr>
          <p:cNvPr id="2" name="Group 1"/>
          <p:cNvGrpSpPr/>
          <p:nvPr/>
        </p:nvGrpSpPr>
        <p:grpSpPr>
          <a:xfrm>
            <a:off x="5514109" y="1849073"/>
            <a:ext cx="6677891" cy="5008928"/>
            <a:chOff x="5514109" y="1849073"/>
            <a:chExt cx="6677891" cy="5008928"/>
          </a:xfrm>
        </p:grpSpPr>
        <p:pic>
          <p:nvPicPr>
            <p:cNvPr id="7170" name="Picture 2" descr="C:\Users\user\Desktop\New folder\24367242380_0c5c0e7704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109" y="1849073"/>
              <a:ext cx="6677891" cy="50089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212512" y="6627168"/>
              <a:ext cx="1979488" cy="230832"/>
            </a:xfrm>
            <a:prstGeom prst="rect">
              <a:avLst/>
            </a:prstGeom>
          </p:spPr>
          <p:txBody>
            <a:bodyPr wrap="square">
              <a:spAutoFit/>
            </a:bodyPr>
            <a:lstStyle/>
            <a:p>
              <a:pPr algn="r"/>
              <a:r>
                <a:rPr lang="en-US" sz="900" dirty="0">
                  <a:solidFill>
                    <a:schemeClr val="bg1"/>
                  </a:solidFill>
                </a:rPr>
                <a:t>Indian Ocean</a:t>
              </a:r>
              <a:endParaRPr lang="lv-LV" sz="900" dirty="0">
                <a:solidFill>
                  <a:schemeClr val="bg1"/>
                </a:solidFill>
              </a:endParaRPr>
            </a:p>
          </p:txBody>
        </p:sp>
      </p:grpSp>
      <p:grpSp>
        <p:nvGrpSpPr>
          <p:cNvPr id="3" name="Group 2"/>
          <p:cNvGrpSpPr/>
          <p:nvPr/>
        </p:nvGrpSpPr>
        <p:grpSpPr>
          <a:xfrm>
            <a:off x="296263" y="3450501"/>
            <a:ext cx="6437045" cy="2359719"/>
            <a:chOff x="296263" y="2633092"/>
            <a:chExt cx="6437045" cy="2359719"/>
          </a:xfrm>
        </p:grpSpPr>
        <p:sp>
          <p:nvSpPr>
            <p:cNvPr id="7" name="Title 1"/>
            <p:cNvSpPr txBox="1">
              <a:spLocks/>
            </p:cNvSpPr>
            <p:nvPr/>
          </p:nvSpPr>
          <p:spPr>
            <a:xfrm>
              <a:off x="296263" y="2633092"/>
              <a:ext cx="6437045" cy="17025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Vērtējot Pasaules okeāna izlīdzinošo ietekmi uz Zemes klimatu, jāņem vērā arī siltuma daudzums, kas tiek saistīts un atbrīvots, mainoties ūdens </a:t>
              </a:r>
              <a:r>
                <a:rPr lang="lv-LV" sz="2400" dirty="0" smtClean="0"/>
                <a:t>agregātstāvoklim,</a:t>
              </a:r>
              <a:r>
                <a:rPr lang="lv-LV" sz="2400" dirty="0"/>
                <a:t> – </a:t>
              </a:r>
            </a:p>
          </p:txBody>
        </p:sp>
        <p:sp>
          <p:nvSpPr>
            <p:cNvPr id="10" name="Rounded Rectangle 9"/>
            <p:cNvSpPr/>
            <p:nvPr/>
          </p:nvSpPr>
          <p:spPr>
            <a:xfrm>
              <a:off x="1110935" y="4202254"/>
              <a:ext cx="4807699" cy="7905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Ūdens iztvaikošanas </a:t>
              </a:r>
              <a:r>
                <a:rPr lang="lv-LV" b="1" dirty="0">
                  <a:solidFill>
                    <a:schemeClr val="tx1"/>
                  </a:solidFill>
                </a:rPr>
                <a:t>un ledus kušanas siltums (tā sauktais latentais siltums)</a:t>
              </a:r>
            </a:p>
          </p:txBody>
        </p:sp>
      </p:grpSp>
      <p:sp>
        <p:nvSpPr>
          <p:cNvPr id="5" name="Title 1"/>
          <p:cNvSpPr txBox="1">
            <a:spLocks/>
          </p:cNvSpPr>
          <p:nvPr/>
        </p:nvSpPr>
        <p:spPr>
          <a:xfrm>
            <a:off x="6096000" y="683156"/>
            <a:ext cx="5795267" cy="15287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 Pasaules okeāna virsmas gadā vidēji iztvaiko 420 tūkstoši km</a:t>
            </a:r>
            <a:r>
              <a:rPr lang="lv-LV" sz="2400" baseline="30000" dirty="0"/>
              <a:t>3</a:t>
            </a:r>
            <a:r>
              <a:rPr lang="lv-LV" sz="2400" dirty="0"/>
              <a:t> ūdens, kas atbilst apmēram 1,25 m biezam ūdens </a:t>
            </a:r>
            <a:r>
              <a:rPr lang="lv-LV" sz="2400" dirty="0" smtClean="0"/>
              <a:t>slānim</a:t>
            </a:r>
            <a:endParaRPr lang="lv-LV" sz="2400" dirty="0"/>
          </a:p>
        </p:txBody>
      </p:sp>
    </p:spTree>
    <p:extLst>
      <p:ext uri="{BB962C8B-B14F-4D97-AF65-F5344CB8AC3E}">
        <p14:creationId xmlns:p14="http://schemas.microsoft.com/office/powerpoint/2010/main" val="2050013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66270" y="999766"/>
            <a:ext cx="6056642" cy="12926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Pasaules okeāns izlīdzina ne tikai temperatūras izmaiņas laikā, bet arī mazina klimata kontrastus starp dažādām zonām un reģioniem</a:t>
            </a:r>
          </a:p>
        </p:txBody>
      </p:sp>
      <p:grpSp>
        <p:nvGrpSpPr>
          <p:cNvPr id="9" name="Group 8"/>
          <p:cNvGrpSpPr/>
          <p:nvPr/>
        </p:nvGrpSpPr>
        <p:grpSpPr>
          <a:xfrm>
            <a:off x="7100890" y="485628"/>
            <a:ext cx="4958912" cy="5886743"/>
            <a:chOff x="4486275" y="734184"/>
            <a:chExt cx="4958912" cy="5886743"/>
          </a:xfrm>
        </p:grpSpPr>
        <p:pic>
          <p:nvPicPr>
            <p:cNvPr id="8194" name="Picture 2" descr="C:\Users\user\Desktop\New folder\14482156091_b8e964aa9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275" y="734184"/>
              <a:ext cx="4958912" cy="58867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86275" y="747608"/>
              <a:ext cx="3776350" cy="584775"/>
            </a:xfrm>
            <a:prstGeom prst="rect">
              <a:avLst/>
            </a:prstGeom>
          </p:spPr>
          <p:txBody>
            <a:bodyPr wrap="square">
              <a:spAutoFit/>
            </a:bodyPr>
            <a:lstStyle/>
            <a:p>
              <a:r>
                <a:rPr lang="lv-LV" sz="1600" b="1" dirty="0" smtClean="0"/>
                <a:t>Golfa straume un Ziemeļatlantijas cirkulācija</a:t>
              </a:r>
              <a:endParaRPr lang="lv-LV" sz="1600" b="1" dirty="0"/>
            </a:p>
          </p:txBody>
        </p:sp>
      </p:grpSp>
      <p:grpSp>
        <p:nvGrpSpPr>
          <p:cNvPr id="2" name="Group 1"/>
          <p:cNvGrpSpPr/>
          <p:nvPr/>
        </p:nvGrpSpPr>
        <p:grpSpPr>
          <a:xfrm>
            <a:off x="309561" y="2925924"/>
            <a:ext cx="6970062" cy="3446447"/>
            <a:chOff x="314324" y="2368567"/>
            <a:chExt cx="6970062" cy="3446447"/>
          </a:xfrm>
        </p:grpSpPr>
        <p:sp>
          <p:nvSpPr>
            <p:cNvPr id="5" name="Title 1"/>
            <p:cNvSpPr txBox="1">
              <a:spLocks/>
            </p:cNvSpPr>
            <p:nvPr/>
          </p:nvSpPr>
          <p:spPr>
            <a:xfrm>
              <a:off x="824455" y="2368567"/>
              <a:ext cx="5949799" cy="13870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Straumes okeāna virskārtā rodas vēja un Zemes griešanās spēka (t. s. </a:t>
              </a:r>
              <a:r>
                <a:rPr lang="lv-LV" sz="2400" dirty="0" err="1"/>
                <a:t>Koriolisa</a:t>
              </a:r>
              <a:r>
                <a:rPr lang="lv-LV" sz="2400" dirty="0"/>
                <a:t> spēka) </a:t>
              </a:r>
              <a:r>
                <a:rPr lang="lv-LV" sz="2400" dirty="0" smtClean="0"/>
                <a:t>mijiedarbībā</a:t>
              </a:r>
              <a:r>
                <a:rPr lang="lv-LV" sz="2400" dirty="0"/>
                <a:t> </a:t>
              </a:r>
              <a:r>
                <a:rPr lang="lv-LV" sz="2400" dirty="0" smtClean="0"/>
                <a:t>–</a:t>
              </a:r>
            </a:p>
          </p:txBody>
        </p:sp>
        <p:sp>
          <p:nvSpPr>
            <p:cNvPr id="8" name="Rounded Rectangle 7"/>
            <p:cNvSpPr/>
            <p:nvPr/>
          </p:nvSpPr>
          <p:spPr>
            <a:xfrm>
              <a:off x="1929930" y="5066050"/>
              <a:ext cx="3738848" cy="7489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aukstās straumes </a:t>
              </a:r>
              <a:r>
                <a:rPr lang="lv-LV" b="1" dirty="0" smtClean="0">
                  <a:solidFill>
                    <a:schemeClr val="tx1"/>
                  </a:solidFill>
                </a:rPr>
                <a:t>«atdzesē» </a:t>
              </a:r>
              <a:r>
                <a:rPr lang="lv-LV" b="1" dirty="0">
                  <a:solidFill>
                    <a:schemeClr val="tx1"/>
                  </a:solidFill>
                </a:rPr>
                <a:t>tropiskos apgabalus</a:t>
              </a:r>
            </a:p>
          </p:txBody>
        </p:sp>
        <p:sp>
          <p:nvSpPr>
            <p:cNvPr id="11" name="Rounded Rectangle 10"/>
            <p:cNvSpPr/>
            <p:nvPr/>
          </p:nvSpPr>
          <p:spPr>
            <a:xfrm>
              <a:off x="314324" y="3541903"/>
              <a:ext cx="6970062" cy="13604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ūdeni siltās virsūdens straumes pārvieto milzīgu siltuma enerģijas daudzumu no Pasaules okeāna tropiskajiem rajoniem uz mērenā un aukstā klimata joslām, tādējādi padarot daudz maigāku klimatu plašos sauszemes apgabalos</a:t>
              </a:r>
            </a:p>
          </p:txBody>
        </p:sp>
      </p:grpSp>
    </p:spTree>
    <p:extLst>
      <p:ext uri="{BB962C8B-B14F-4D97-AF65-F5344CB8AC3E}">
        <p14:creationId xmlns:p14="http://schemas.microsoft.com/office/powerpoint/2010/main" val="39220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14781" y="547936"/>
            <a:ext cx="9186557" cy="14139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Plašāk pazīstama (un arī caurplūduma ziņa iespaidīgākā) ir siltā </a:t>
            </a:r>
            <a:r>
              <a:rPr lang="lv-LV" sz="2400" b="1" dirty="0"/>
              <a:t>Golfa straume </a:t>
            </a:r>
            <a:r>
              <a:rPr lang="lv-LV" sz="2400" dirty="0"/>
              <a:t>un tās turpinājums: </a:t>
            </a:r>
            <a:r>
              <a:rPr lang="lv-LV" sz="2400" b="1" dirty="0"/>
              <a:t>Ziemeļatlantijas straume</a:t>
            </a:r>
            <a:r>
              <a:rPr lang="lv-LV" sz="2400" dirty="0"/>
              <a:t> Atlantijas okeānā un </a:t>
            </a:r>
            <a:r>
              <a:rPr lang="lv-LV" sz="2400" b="1" dirty="0" err="1"/>
              <a:t>Kurosio</a:t>
            </a:r>
            <a:r>
              <a:rPr lang="lv-LV" sz="2400" b="1" dirty="0"/>
              <a:t> straume </a:t>
            </a:r>
            <a:r>
              <a:rPr lang="lv-LV" sz="2400" dirty="0"/>
              <a:t>Klusajā okeānā</a:t>
            </a:r>
          </a:p>
        </p:txBody>
      </p:sp>
      <p:grpSp>
        <p:nvGrpSpPr>
          <p:cNvPr id="9" name="Group 8"/>
          <p:cNvGrpSpPr/>
          <p:nvPr/>
        </p:nvGrpSpPr>
        <p:grpSpPr>
          <a:xfrm>
            <a:off x="-4763" y="2154232"/>
            <a:ext cx="7077076" cy="4718051"/>
            <a:chOff x="5447642" y="2139949"/>
            <a:chExt cx="7077076" cy="4718051"/>
          </a:xfrm>
        </p:grpSpPr>
        <p:pic>
          <p:nvPicPr>
            <p:cNvPr id="7" name="Picture 4" descr="http://eoimages.gsfc.nasa.gov/images/imagerecords/54000/54734/gulf_stream_modis_lr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642" y="2139949"/>
              <a:ext cx="7077076" cy="47180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52405" y="2139949"/>
              <a:ext cx="1979488" cy="369332"/>
            </a:xfrm>
            <a:prstGeom prst="rect">
              <a:avLst/>
            </a:prstGeom>
          </p:spPr>
          <p:txBody>
            <a:bodyPr wrap="square">
              <a:spAutoFit/>
            </a:bodyPr>
            <a:lstStyle/>
            <a:p>
              <a:r>
                <a:rPr lang="lv-LV" sz="900" dirty="0" err="1" smtClean="0">
                  <a:solidFill>
                    <a:schemeClr val="bg1"/>
                  </a:solidFill>
                </a:rPr>
                <a:t>Gulf</a:t>
              </a:r>
              <a:r>
                <a:rPr lang="lv-LV" sz="900" dirty="0" smtClean="0">
                  <a:solidFill>
                    <a:schemeClr val="bg1"/>
                  </a:solidFill>
                </a:rPr>
                <a:t> </a:t>
              </a:r>
              <a:r>
                <a:rPr lang="lv-LV" sz="900" dirty="0" err="1" smtClean="0">
                  <a:solidFill>
                    <a:schemeClr val="bg1"/>
                  </a:solidFill>
                </a:rPr>
                <a:t>stream</a:t>
              </a:r>
              <a:r>
                <a:rPr lang="lv-LV" sz="900" dirty="0" smtClean="0">
                  <a:solidFill>
                    <a:schemeClr val="bg1"/>
                  </a:solidFill>
                </a:rPr>
                <a:t>, t</a:t>
              </a:r>
              <a:r>
                <a:rPr lang="en-US" sz="900" dirty="0" smtClean="0">
                  <a:solidFill>
                    <a:schemeClr val="bg1"/>
                  </a:solidFill>
                </a:rPr>
                <a:t>he </a:t>
              </a:r>
              <a:r>
                <a:rPr lang="en-US" sz="900" dirty="0">
                  <a:solidFill>
                    <a:schemeClr val="bg1"/>
                  </a:solidFill>
                </a:rPr>
                <a:t>sea surface temperature</a:t>
              </a:r>
              <a:endParaRPr lang="lv-LV" sz="900" dirty="0">
                <a:solidFill>
                  <a:schemeClr val="bg1"/>
                </a:solidFill>
              </a:endParaRPr>
            </a:p>
          </p:txBody>
        </p:sp>
      </p:grpSp>
      <p:grpSp>
        <p:nvGrpSpPr>
          <p:cNvPr id="2" name="Group 1"/>
          <p:cNvGrpSpPr/>
          <p:nvPr/>
        </p:nvGrpSpPr>
        <p:grpSpPr>
          <a:xfrm>
            <a:off x="7224055" y="2453202"/>
            <a:ext cx="4789340" cy="3787007"/>
            <a:chOff x="339874" y="2543170"/>
            <a:chExt cx="4789340" cy="3787007"/>
          </a:xfrm>
        </p:grpSpPr>
        <p:sp>
          <p:nvSpPr>
            <p:cNvPr id="4" name="Title 1"/>
            <p:cNvSpPr txBox="1">
              <a:spLocks/>
            </p:cNvSpPr>
            <p:nvPr/>
          </p:nvSpPr>
          <p:spPr>
            <a:xfrm>
              <a:off x="339874" y="2543170"/>
              <a:ext cx="4789340" cy="195411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Golfa straume, kuras plūdums aizsākas Meksikas līcī, </a:t>
              </a:r>
              <a:r>
                <a:rPr lang="lv-LV" sz="2400" dirty="0" smtClean="0"/>
                <a:t>parasti ir 80-150 </a:t>
              </a:r>
              <a:r>
                <a:rPr lang="lv-LV" sz="2400" dirty="0"/>
                <a:t>km plata un </a:t>
              </a:r>
              <a:r>
                <a:rPr lang="lv-LV" sz="2400" dirty="0" smtClean="0"/>
                <a:t>800-1200 </a:t>
              </a:r>
              <a:r>
                <a:rPr lang="lv-LV" sz="2400" dirty="0"/>
                <a:t>m </a:t>
              </a:r>
              <a:r>
                <a:rPr lang="lv-LV" sz="2400" dirty="0" smtClean="0"/>
                <a:t>dziļa; lielākais </a:t>
              </a:r>
              <a:r>
                <a:rPr lang="lv-LV" sz="2400" dirty="0"/>
                <a:t>straumes ātrums ir okeāna virskārtā – ap 2,5 m/s</a:t>
              </a:r>
            </a:p>
          </p:txBody>
        </p:sp>
        <p:sp>
          <p:nvSpPr>
            <p:cNvPr id="10" name="Rounded Rectangle 9"/>
            <p:cNvSpPr/>
            <p:nvPr/>
          </p:nvSpPr>
          <p:spPr>
            <a:xfrm>
              <a:off x="648568" y="4398516"/>
              <a:ext cx="4171951" cy="19316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Pakāpeniski atdodot savu siltumu atmosfērai, Golfa straume plūst gar Ziemeļamerikas krastu, bet tās turpinājumi – Ziemeļatlantijas straume un Norvēģijas straume – apskalo Ziemeļeiropas krastus</a:t>
              </a:r>
            </a:p>
          </p:txBody>
        </p:sp>
      </p:grpSp>
    </p:spTree>
    <p:extLst>
      <p:ext uri="{BB962C8B-B14F-4D97-AF65-F5344CB8AC3E}">
        <p14:creationId xmlns:p14="http://schemas.microsoft.com/office/powerpoint/2010/main" val="890160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www.ripcharts.com/publicimages/03162011KuroshioCurrent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71724"/>
            <a:ext cx="7620000" cy="44862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49382" y="3768437"/>
            <a:ext cx="4701526" cy="235527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err="1"/>
              <a:t>Kurosio</a:t>
            </a:r>
            <a:r>
              <a:rPr lang="lv-LV" sz="2400" dirty="0"/>
              <a:t> straume būtiski ietekmē jūras bioloģisko produktivitāti, nodrošinot bagātīgus zivju lomus, un tādēļ var pastāvēt pasaulē vistālāk uz ziemeļiem sastopamie koraļļu rifi</a:t>
            </a:r>
          </a:p>
        </p:txBody>
      </p:sp>
      <p:grpSp>
        <p:nvGrpSpPr>
          <p:cNvPr id="2" name="Group 1"/>
          <p:cNvGrpSpPr/>
          <p:nvPr/>
        </p:nvGrpSpPr>
        <p:grpSpPr>
          <a:xfrm>
            <a:off x="612179" y="622145"/>
            <a:ext cx="9373240" cy="2686578"/>
            <a:chOff x="542906" y="640331"/>
            <a:chExt cx="9373240" cy="2686578"/>
          </a:xfrm>
        </p:grpSpPr>
        <p:sp>
          <p:nvSpPr>
            <p:cNvPr id="5" name="Title 1"/>
            <p:cNvSpPr txBox="1">
              <a:spLocks/>
            </p:cNvSpPr>
            <p:nvPr/>
          </p:nvSpPr>
          <p:spPr>
            <a:xfrm>
              <a:off x="2719197" y="640331"/>
              <a:ext cx="7196949" cy="135985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err="1" smtClean="0"/>
                <a:t>Kurosio</a:t>
              </a:r>
              <a:r>
                <a:rPr lang="lv-LV" sz="2400" dirty="0" smtClean="0"/>
                <a:t> straume aizsākas </a:t>
              </a:r>
              <a:r>
                <a:rPr lang="lv-LV" sz="2400" dirty="0"/>
                <a:t>pie Taivānas un plūst ziemeļaustrumu virzienā gar Japānas arhipelāga austrumu malu</a:t>
              </a:r>
            </a:p>
          </p:txBody>
        </p:sp>
        <p:sp>
          <p:nvSpPr>
            <p:cNvPr id="6" name="Rounded Rectangle 5"/>
            <p:cNvSpPr/>
            <p:nvPr/>
          </p:nvSpPr>
          <p:spPr>
            <a:xfrm>
              <a:off x="542906" y="1673425"/>
              <a:ext cx="3738848" cy="16534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Tiek uzskatīts, ka </a:t>
              </a:r>
              <a:r>
                <a:rPr lang="lv-LV" b="1" dirty="0" err="1" smtClean="0">
                  <a:solidFill>
                    <a:schemeClr val="tx1"/>
                  </a:solidFill>
                </a:rPr>
                <a:t>Kurosio</a:t>
              </a:r>
              <a:r>
                <a:rPr lang="lv-LV" b="1" dirty="0" smtClean="0">
                  <a:solidFill>
                    <a:schemeClr val="tx1"/>
                  </a:solidFill>
                </a:rPr>
                <a:t> </a:t>
              </a:r>
              <a:r>
                <a:rPr lang="lv-LV" b="1" dirty="0">
                  <a:solidFill>
                    <a:schemeClr val="tx1"/>
                  </a:solidFill>
                </a:rPr>
                <a:t>straumes dēļ Japānas salu klimats ir krietni maigāks, nekā tam vajadzētu būt atbilstoši ģeogrāfiskajam novietojumam</a:t>
              </a:r>
            </a:p>
          </p:txBody>
        </p:sp>
      </p:grpSp>
    </p:spTree>
    <p:extLst>
      <p:ext uri="{BB962C8B-B14F-4D97-AF65-F5344CB8AC3E}">
        <p14:creationId xmlns:p14="http://schemas.microsoft.com/office/powerpoint/2010/main" val="3220790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39351" y="325840"/>
            <a:ext cx="7864867" cy="10319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Okeāna virskārtā nogrimušais ūdens nonāk, kad tas sasniedzis Indijas un Klusā okeānu ziemeļu šelfa </a:t>
            </a:r>
            <a:r>
              <a:rPr lang="lv-LV" sz="2400" dirty="0" smtClean="0"/>
              <a:t>nogāzes</a:t>
            </a:r>
            <a:endParaRPr lang="lv-LV" sz="2400" dirty="0"/>
          </a:p>
        </p:txBody>
      </p:sp>
      <p:sp>
        <p:nvSpPr>
          <p:cNvPr id="7" name="Rounded Rectangle 6"/>
          <p:cNvSpPr/>
          <p:nvPr/>
        </p:nvSpPr>
        <p:spPr>
          <a:xfrm>
            <a:off x="8453151" y="3172690"/>
            <a:ext cx="3409913" cy="22273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Grandiozais </a:t>
            </a:r>
            <a:r>
              <a:rPr lang="lv-LV" b="1" dirty="0" smtClean="0">
                <a:solidFill>
                  <a:schemeClr val="tx1"/>
                </a:solidFill>
              </a:rPr>
              <a:t>«okeāna konveijers» virzās </a:t>
            </a:r>
            <a:r>
              <a:rPr lang="lv-LV" b="1" dirty="0">
                <a:solidFill>
                  <a:schemeClr val="tx1"/>
                </a:solidFill>
              </a:rPr>
              <a:t>lēni, tā aprites cikls ir </a:t>
            </a:r>
            <a:r>
              <a:rPr lang="lv-LV" b="1" dirty="0" smtClean="0">
                <a:solidFill>
                  <a:schemeClr val="tx1"/>
                </a:solidFill>
              </a:rPr>
              <a:t>1400-1600 </a:t>
            </a:r>
            <a:r>
              <a:rPr lang="lv-LV" b="1" dirty="0">
                <a:solidFill>
                  <a:schemeClr val="tx1"/>
                </a:solidFill>
              </a:rPr>
              <a:t>gadu, taču tā nozīme, regulējot globālo klimatu, pēc zinātnieku vairākuma domām, ir milzīga</a:t>
            </a:r>
          </a:p>
        </p:txBody>
      </p:sp>
      <p:grpSp>
        <p:nvGrpSpPr>
          <p:cNvPr id="9" name="Group 8"/>
          <p:cNvGrpSpPr/>
          <p:nvPr/>
        </p:nvGrpSpPr>
        <p:grpSpPr>
          <a:xfrm>
            <a:off x="323838" y="1619772"/>
            <a:ext cx="8063345" cy="5113093"/>
            <a:chOff x="4625164" y="275882"/>
            <a:chExt cx="8063345" cy="511309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5164" y="275882"/>
              <a:ext cx="8063345" cy="3955952"/>
            </a:xfrm>
            <a:prstGeom prst="rect">
              <a:avLst/>
            </a:prstGeom>
          </p:spPr>
        </p:pic>
        <p:sp>
          <p:nvSpPr>
            <p:cNvPr id="8" name="Rectangle 7"/>
            <p:cNvSpPr/>
            <p:nvPr/>
          </p:nvSpPr>
          <p:spPr>
            <a:xfrm>
              <a:off x="4777570" y="4311757"/>
              <a:ext cx="7753361" cy="1077218"/>
            </a:xfrm>
            <a:prstGeom prst="rect">
              <a:avLst/>
            </a:prstGeom>
          </p:spPr>
          <p:txBody>
            <a:bodyPr wrap="square">
              <a:spAutoFit/>
            </a:bodyPr>
            <a:lstStyle/>
            <a:p>
              <a:pPr algn="ctr"/>
              <a:r>
                <a:rPr lang="lv-LV" sz="1600" b="1" dirty="0"/>
                <a:t>Jūru un okeānu ūdeņu plūsmu raksturs (sarkans – siltās virsūdens plūsmas; tumši zils – zemūdens plūsmas; zaļš – okeānu reģioni, kuros ir paaugstināts ūdens sāļums; zils – okeānu reģioni, kuros ir pazemināts ūdens sāļums; dzelteni aplīši – reģioni, kuros notiek virsūdens grimšana </a:t>
              </a:r>
            </a:p>
          </p:txBody>
        </p:sp>
      </p:grpSp>
      <p:sp>
        <p:nvSpPr>
          <p:cNvPr id="10" name="Rounded Rectangle 9"/>
          <p:cNvSpPr/>
          <p:nvPr/>
        </p:nvSpPr>
        <p:spPr>
          <a:xfrm>
            <a:off x="8453152" y="989765"/>
            <a:ext cx="3409913" cy="16841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Izmaiņas okeānu ūdeņu plūsmas raksturā Klusajā okeānā rada būtisku ietekmi uz ļoti plašu reģionu klimatu (</a:t>
            </a:r>
            <a:r>
              <a:rPr lang="lv-LV" b="1" dirty="0" err="1">
                <a:solidFill>
                  <a:schemeClr val="tx1"/>
                </a:solidFill>
              </a:rPr>
              <a:t>El</a:t>
            </a:r>
            <a:r>
              <a:rPr lang="lv-LV" b="1" dirty="0">
                <a:solidFill>
                  <a:schemeClr val="tx1"/>
                </a:solidFill>
              </a:rPr>
              <a:t> </a:t>
            </a:r>
            <a:r>
              <a:rPr lang="lv-LV" b="1" dirty="0" err="1">
                <a:solidFill>
                  <a:schemeClr val="tx1"/>
                </a:solidFill>
              </a:rPr>
              <a:t>Niño</a:t>
            </a:r>
            <a:r>
              <a:rPr lang="lv-LV" b="1" dirty="0">
                <a:solidFill>
                  <a:schemeClr val="tx1"/>
                </a:solidFill>
              </a:rPr>
              <a:t> un La </a:t>
            </a:r>
            <a:r>
              <a:rPr lang="lv-LV" b="1" dirty="0" err="1">
                <a:solidFill>
                  <a:schemeClr val="tx1"/>
                </a:solidFill>
              </a:rPr>
              <a:t>Niña</a:t>
            </a:r>
            <a:r>
              <a:rPr lang="lv-LV" b="1" dirty="0">
                <a:solidFill>
                  <a:schemeClr val="tx1"/>
                </a:solidFill>
              </a:rPr>
              <a:t>)</a:t>
            </a:r>
          </a:p>
        </p:txBody>
      </p:sp>
    </p:spTree>
    <p:extLst>
      <p:ext uri="{BB962C8B-B14F-4D97-AF65-F5344CB8AC3E}">
        <p14:creationId xmlns:p14="http://schemas.microsoft.com/office/powerpoint/2010/main" val="28191774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thumb/9/98/YoungDryas.png/1280px-YoungDry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54" y="1912268"/>
            <a:ext cx="6400947" cy="49457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21841" y="498755"/>
            <a:ext cx="11565359" cy="13607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Ģeoloģiskie pētījumi </a:t>
            </a:r>
            <a:r>
              <a:rPr lang="lv-LV" sz="2400" dirty="0"/>
              <a:t>liecina, ka laikposmos, kad virsūdens grimšana Atlantijas okeāna ziemeļos bijusi traucēta, bet okeāna </a:t>
            </a:r>
            <a:r>
              <a:rPr lang="lv-LV" sz="2400" dirty="0" err="1"/>
              <a:t>termohalīnā</a:t>
            </a:r>
            <a:r>
              <a:rPr lang="lv-LV" sz="2400" dirty="0"/>
              <a:t> cirkulācija pavājinājusies vai pat pagriezusies pretējā virzienā, Eiropas klimats kļuvis ievērojami skarbāks</a:t>
            </a:r>
          </a:p>
        </p:txBody>
      </p:sp>
      <p:grpSp>
        <p:nvGrpSpPr>
          <p:cNvPr id="7" name="Group 6"/>
          <p:cNvGrpSpPr/>
          <p:nvPr/>
        </p:nvGrpSpPr>
        <p:grpSpPr>
          <a:xfrm>
            <a:off x="7534617" y="2784758"/>
            <a:ext cx="4352583" cy="2688412"/>
            <a:chOff x="7534617" y="2951018"/>
            <a:chExt cx="4352583" cy="2688412"/>
          </a:xfrm>
        </p:grpSpPr>
        <p:sp>
          <p:nvSpPr>
            <p:cNvPr id="3" name="Title 1"/>
            <p:cNvSpPr txBox="1">
              <a:spLocks/>
            </p:cNvSpPr>
            <p:nvPr/>
          </p:nvSpPr>
          <p:spPr>
            <a:xfrm>
              <a:off x="7534617" y="2951018"/>
              <a:ext cx="4352583" cy="16895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Apmēram pirms 12 </a:t>
              </a:r>
              <a:r>
                <a:rPr lang="lv-LV" sz="2400" dirty="0" smtClean="0"/>
                <a:t>900-11 </a:t>
              </a:r>
              <a:r>
                <a:rPr lang="lv-LV" sz="2400" dirty="0"/>
                <a:t>500 gadu ledāju </a:t>
              </a:r>
              <a:r>
                <a:rPr lang="lv-LV" sz="2400" dirty="0" err="1"/>
                <a:t>ledussegas</a:t>
              </a:r>
              <a:r>
                <a:rPr lang="lv-LV" sz="2400" dirty="0"/>
                <a:t> atkāpšanos pārtrauca īslaicīgs aukstuma periods – Vēlais </a:t>
              </a:r>
              <a:r>
                <a:rPr lang="lv-LV" sz="2400" dirty="0" err="1" smtClean="0"/>
                <a:t>driass</a:t>
              </a:r>
              <a:endParaRPr lang="lv-LV" sz="2400" dirty="0"/>
            </a:p>
          </p:txBody>
        </p:sp>
        <p:sp>
          <p:nvSpPr>
            <p:cNvPr id="5" name="Rounded Rectangle 4"/>
            <p:cNvSpPr/>
            <p:nvPr/>
          </p:nvSpPr>
          <p:spPr>
            <a:xfrm>
              <a:off x="7841484" y="4496757"/>
              <a:ext cx="3738848"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Ziemeļeiropā taigas mežus no jauna aizstāja tundra, bet kalnu apvidos ledāju kušanu nomainīja jauna uzsaluma veidošanās. </a:t>
              </a:r>
            </a:p>
          </p:txBody>
        </p:sp>
      </p:grpSp>
    </p:spTree>
    <p:extLst>
      <p:ext uri="{BB962C8B-B14F-4D97-AF65-F5344CB8AC3E}">
        <p14:creationId xmlns:p14="http://schemas.microsoft.com/office/powerpoint/2010/main" val="2781323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flipH="1">
            <a:off x="2443551"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369279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9825642" y="392777"/>
            <a:ext cx="2010345" cy="898071"/>
          </a:xfrm>
          <a:prstGeom prst="roundRect">
            <a:avLst>
              <a:gd name="adj" fmla="val 18373"/>
            </a:avLst>
          </a:prstGeom>
          <a:solidFill>
            <a:schemeClr val="bg1">
              <a:lumMod val="50000"/>
            </a:schemeClr>
          </a:solidFill>
          <a:ln>
            <a:solidFill>
              <a:schemeClr val="bg1">
                <a:lumMod val="5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u="sng" dirty="0" smtClean="0">
                <a:solidFill>
                  <a:schemeClr val="bg1"/>
                </a:solidFill>
              </a:rPr>
              <a:t>Orbitālie</a:t>
            </a:r>
            <a:r>
              <a:rPr lang="lv-LV" sz="2000" b="1" u="sng" dirty="0">
                <a:solidFill>
                  <a:schemeClr val="bg1"/>
                </a:solidFill>
              </a:rPr>
              <a:t> </a:t>
            </a:r>
            <a:r>
              <a:rPr lang="lv-LV" sz="2000" b="1" u="sng" dirty="0" smtClean="0">
                <a:solidFill>
                  <a:schemeClr val="bg1"/>
                </a:solidFill>
              </a:rPr>
              <a:t>faktori</a:t>
            </a:r>
            <a:endParaRPr lang="lv-LV" sz="2000" b="1" u="sng" dirty="0">
              <a:solidFill>
                <a:schemeClr val="bg1"/>
              </a:solidFill>
            </a:endParaRPr>
          </a:p>
        </p:txBody>
      </p:sp>
      <p:sp>
        <p:nvSpPr>
          <p:cNvPr id="17" name="Title 1"/>
          <p:cNvSpPr txBox="1">
            <a:spLocks/>
          </p:cNvSpPr>
          <p:nvPr/>
        </p:nvSpPr>
        <p:spPr>
          <a:xfrm>
            <a:off x="331472" y="5640880"/>
            <a:ext cx="2593569" cy="898071"/>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u="sng" dirty="0" smtClean="0"/>
              <a:t>Okeāna, atmosfēras un sauszemes faktori</a:t>
            </a:r>
            <a:endParaRPr lang="lv-LV" sz="2000" b="1" u="sng" dirty="0"/>
          </a:p>
        </p:txBody>
      </p:sp>
      <p:grpSp>
        <p:nvGrpSpPr>
          <p:cNvPr id="2" name="Group 1"/>
          <p:cNvGrpSpPr/>
          <p:nvPr/>
        </p:nvGrpSpPr>
        <p:grpSpPr>
          <a:xfrm>
            <a:off x="1149808" y="589273"/>
            <a:ext cx="9887396" cy="5656515"/>
            <a:chOff x="1057448" y="838645"/>
            <a:chExt cx="9887396" cy="5656515"/>
          </a:xfrm>
        </p:grpSpPr>
        <p:sp>
          <p:nvSpPr>
            <p:cNvPr id="4" name="Title 1"/>
            <p:cNvSpPr txBox="1">
              <a:spLocks/>
            </p:cNvSpPr>
            <p:nvPr/>
          </p:nvSpPr>
          <p:spPr>
            <a:xfrm>
              <a:off x="4385381" y="2917494"/>
              <a:ext cx="3411510" cy="10258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smtClean="0"/>
                <a:t>Zemes klimats</a:t>
              </a:r>
              <a:endParaRPr lang="lv-LV" sz="3200" b="1" dirty="0"/>
            </a:p>
          </p:txBody>
        </p:sp>
        <p:sp>
          <p:nvSpPr>
            <p:cNvPr id="5" name="Oval 4"/>
            <p:cNvSpPr/>
            <p:nvPr/>
          </p:nvSpPr>
          <p:spPr>
            <a:xfrm>
              <a:off x="2276944" y="1448343"/>
              <a:ext cx="2726872" cy="96338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Saules starojums</a:t>
              </a:r>
              <a:endParaRPr lang="lv-LV" b="1" dirty="0">
                <a:solidFill>
                  <a:schemeClr val="bg1"/>
                </a:solidFill>
              </a:endParaRPr>
            </a:p>
          </p:txBody>
        </p:sp>
        <p:sp>
          <p:nvSpPr>
            <p:cNvPr id="6" name="Oval 5"/>
            <p:cNvSpPr/>
            <p:nvPr/>
          </p:nvSpPr>
          <p:spPr>
            <a:xfrm>
              <a:off x="4575364" y="838645"/>
              <a:ext cx="2726872" cy="96338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Zemes orbitālais riņķojums ap Sauli</a:t>
              </a:r>
              <a:endParaRPr lang="lv-LV" b="1" dirty="0">
                <a:solidFill>
                  <a:schemeClr val="bg1"/>
                </a:solidFill>
              </a:endParaRPr>
            </a:p>
          </p:txBody>
        </p:sp>
        <p:sp>
          <p:nvSpPr>
            <p:cNvPr id="7" name="Oval 6"/>
            <p:cNvSpPr/>
            <p:nvPr/>
          </p:nvSpPr>
          <p:spPr>
            <a:xfrm>
              <a:off x="6651764" y="1528751"/>
              <a:ext cx="3194958" cy="96338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Kosmiskais starojums un kosmiskās katastrofas</a:t>
              </a:r>
              <a:endParaRPr lang="lv-LV" b="1" dirty="0">
                <a:solidFill>
                  <a:schemeClr val="bg1"/>
                </a:solidFill>
              </a:endParaRPr>
            </a:p>
          </p:txBody>
        </p:sp>
        <p:sp>
          <p:nvSpPr>
            <p:cNvPr id="8" name="Oval 7"/>
            <p:cNvSpPr/>
            <p:nvPr/>
          </p:nvSpPr>
          <p:spPr>
            <a:xfrm>
              <a:off x="1057448" y="2465614"/>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Atmosfēras cirkulācija</a:t>
              </a:r>
              <a:endParaRPr lang="lv-LV" dirty="0">
                <a:solidFill>
                  <a:schemeClr val="tx1"/>
                </a:solidFill>
              </a:endParaRPr>
            </a:p>
          </p:txBody>
        </p:sp>
        <p:sp>
          <p:nvSpPr>
            <p:cNvPr id="9" name="Oval 8"/>
            <p:cNvSpPr/>
            <p:nvPr/>
          </p:nvSpPr>
          <p:spPr>
            <a:xfrm>
              <a:off x="1597183" y="3570711"/>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smtClean="0">
                  <a:solidFill>
                    <a:schemeClr val="tx1"/>
                  </a:solidFill>
                </a:rPr>
                <a:t>Vulkānisms</a:t>
              </a:r>
              <a:r>
                <a:rPr lang="lv-LV" dirty="0" smtClean="0">
                  <a:solidFill>
                    <a:schemeClr val="tx1"/>
                  </a:solidFill>
                </a:rPr>
                <a:t> un gāzu noplūdes no Zemes garozas</a:t>
              </a:r>
              <a:endParaRPr lang="lv-LV" dirty="0">
                <a:solidFill>
                  <a:schemeClr val="tx1"/>
                </a:solidFill>
              </a:endParaRPr>
            </a:p>
          </p:txBody>
        </p:sp>
        <p:sp>
          <p:nvSpPr>
            <p:cNvPr id="10" name="Oval 9"/>
            <p:cNvSpPr/>
            <p:nvPr/>
          </p:nvSpPr>
          <p:spPr>
            <a:xfrm>
              <a:off x="2626475" y="4602529"/>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Kontinentu pārvietošanās jeb kontinentu dreifs</a:t>
              </a:r>
              <a:endParaRPr lang="lv-LV" dirty="0">
                <a:solidFill>
                  <a:schemeClr val="tx1"/>
                </a:solidFill>
              </a:endParaRPr>
            </a:p>
          </p:txBody>
        </p:sp>
        <p:sp>
          <p:nvSpPr>
            <p:cNvPr id="11" name="Oval 10"/>
            <p:cNvSpPr/>
            <p:nvPr/>
          </p:nvSpPr>
          <p:spPr>
            <a:xfrm>
              <a:off x="3865419" y="5531774"/>
              <a:ext cx="3956858"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Pasaules okeāna cirkulācija un siltumapmaiņa ar atmosfēru</a:t>
              </a:r>
              <a:endParaRPr lang="lv-LV" dirty="0">
                <a:solidFill>
                  <a:schemeClr val="tx1"/>
                </a:solidFill>
              </a:endParaRPr>
            </a:p>
          </p:txBody>
        </p:sp>
        <p:sp>
          <p:nvSpPr>
            <p:cNvPr id="12" name="Oval 11"/>
            <p:cNvSpPr/>
            <p:nvPr/>
          </p:nvSpPr>
          <p:spPr>
            <a:xfrm>
              <a:off x="6415891" y="4632217"/>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Zemes virsmas un atmosfēras albedo</a:t>
              </a:r>
              <a:endParaRPr lang="lv-LV" dirty="0">
                <a:solidFill>
                  <a:schemeClr val="tx1"/>
                </a:solidFill>
              </a:endParaRPr>
            </a:p>
          </p:txBody>
        </p:sp>
        <p:sp>
          <p:nvSpPr>
            <p:cNvPr id="13" name="Oval 12"/>
            <p:cNvSpPr/>
            <p:nvPr/>
          </p:nvSpPr>
          <p:spPr>
            <a:xfrm>
              <a:off x="7795656" y="3676701"/>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Antropogēnās ietekmes</a:t>
              </a:r>
              <a:endParaRPr lang="lv-LV" dirty="0">
                <a:solidFill>
                  <a:schemeClr val="tx1"/>
                </a:solidFill>
              </a:endParaRPr>
            </a:p>
          </p:txBody>
        </p:sp>
        <p:sp>
          <p:nvSpPr>
            <p:cNvPr id="14" name="Oval 13"/>
            <p:cNvSpPr/>
            <p:nvPr/>
          </p:nvSpPr>
          <p:spPr>
            <a:xfrm>
              <a:off x="8217972" y="2523803"/>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Atmosfēras sastāvs</a:t>
              </a:r>
              <a:endParaRPr lang="lv-LV" dirty="0">
                <a:solidFill>
                  <a:schemeClr val="tx1"/>
                </a:solidFill>
              </a:endParaRPr>
            </a:p>
          </p:txBody>
        </p:sp>
        <p:cxnSp>
          <p:nvCxnSpPr>
            <p:cNvPr id="19" name="Straight Arrow Connector 18"/>
            <p:cNvCxnSpPr/>
            <p:nvPr/>
          </p:nvCxnSpPr>
          <p:spPr>
            <a:xfrm>
              <a:off x="4871258" y="2208414"/>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198226" y="2208414"/>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525193" y="2208414"/>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976516" y="4042756"/>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332578" y="4042756"/>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688640" y="4042756"/>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2797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39291" y="770060"/>
            <a:ext cx="5251001" cy="132304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Pamatojoties </a:t>
            </a:r>
            <a:r>
              <a:rPr lang="lv-LV" sz="2400" dirty="0"/>
              <a:t>uz prognozēm, šīs simtgades laikā temperatūra var pieaugt vēl straujāk </a:t>
            </a:r>
          </a:p>
        </p:txBody>
      </p:sp>
      <p:grpSp>
        <p:nvGrpSpPr>
          <p:cNvPr id="14" name="Group 13"/>
          <p:cNvGrpSpPr/>
          <p:nvPr/>
        </p:nvGrpSpPr>
        <p:grpSpPr>
          <a:xfrm>
            <a:off x="172317" y="951139"/>
            <a:ext cx="6117138" cy="4955722"/>
            <a:chOff x="347799" y="951139"/>
            <a:chExt cx="6117138" cy="4955722"/>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799" y="951139"/>
              <a:ext cx="6117138" cy="4955722"/>
            </a:xfrm>
            <a:prstGeom prst="rect">
              <a:avLst/>
            </a:prstGeom>
          </p:spPr>
        </p:pic>
        <p:sp>
          <p:nvSpPr>
            <p:cNvPr id="7" name="Rectangle 6"/>
            <p:cNvSpPr/>
            <p:nvPr/>
          </p:nvSpPr>
          <p:spPr>
            <a:xfrm>
              <a:off x="1202706" y="955174"/>
              <a:ext cx="3988121" cy="584775"/>
            </a:xfrm>
            <a:prstGeom prst="rect">
              <a:avLst/>
            </a:prstGeom>
          </p:spPr>
          <p:txBody>
            <a:bodyPr wrap="square">
              <a:spAutoFit/>
            </a:bodyPr>
            <a:lstStyle/>
            <a:p>
              <a:r>
                <a:rPr lang="lv-LV" sz="1600" b="1" dirty="0"/>
                <a:t>Temperatūras svārstības pēdējā tūkstošgadē ir bijušas visai ievērojamas</a:t>
              </a:r>
            </a:p>
          </p:txBody>
        </p:sp>
      </p:grpSp>
      <p:grpSp>
        <p:nvGrpSpPr>
          <p:cNvPr id="2" name="Group 1"/>
          <p:cNvGrpSpPr/>
          <p:nvPr/>
        </p:nvGrpSpPr>
        <p:grpSpPr>
          <a:xfrm>
            <a:off x="6536449" y="3040380"/>
            <a:ext cx="5251001" cy="2874025"/>
            <a:chOff x="6453319" y="3040380"/>
            <a:chExt cx="5251001" cy="2874025"/>
          </a:xfrm>
        </p:grpSpPr>
        <p:sp>
          <p:nvSpPr>
            <p:cNvPr id="6" name="Title 1"/>
            <p:cNvSpPr txBox="1">
              <a:spLocks/>
            </p:cNvSpPr>
            <p:nvPr/>
          </p:nvSpPr>
          <p:spPr>
            <a:xfrm>
              <a:off x="6996553" y="3040380"/>
              <a:ext cx="4170219" cy="1245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Temperatūras izmaiņas </a:t>
              </a:r>
              <a:r>
                <a:rPr lang="lv-LV" sz="2400" dirty="0" smtClean="0"/>
                <a:t>vidē var </a:t>
              </a:r>
              <a:r>
                <a:rPr lang="lv-LV" sz="2400" dirty="0"/>
                <a:t>pamanīt, </a:t>
              </a:r>
              <a:r>
                <a:rPr lang="lv-LV" sz="2400" dirty="0" smtClean="0"/>
                <a:t>pētot:</a:t>
              </a:r>
              <a:endParaRPr lang="lv-LV" sz="2400" dirty="0"/>
            </a:p>
          </p:txBody>
        </p:sp>
        <p:sp>
          <p:nvSpPr>
            <p:cNvPr id="9" name="Rounded Rectangle 8"/>
            <p:cNvSpPr/>
            <p:nvPr/>
          </p:nvSpPr>
          <p:spPr>
            <a:xfrm>
              <a:off x="6453319" y="4061787"/>
              <a:ext cx="1610025"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Ģeoloģiskos nogulumus</a:t>
              </a:r>
              <a:endParaRPr lang="lv-LV" b="1" dirty="0">
                <a:solidFill>
                  <a:schemeClr val="tx1"/>
                </a:solidFill>
              </a:endParaRPr>
            </a:p>
          </p:txBody>
        </p:sp>
        <p:sp>
          <p:nvSpPr>
            <p:cNvPr id="10" name="Rounded Rectangle 9"/>
            <p:cNvSpPr/>
            <p:nvPr/>
          </p:nvSpPr>
          <p:spPr>
            <a:xfrm>
              <a:off x="8266880" y="4061787"/>
              <a:ext cx="194392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Koku gadskārtu </a:t>
              </a:r>
              <a:r>
                <a:rPr lang="lv-LV" b="1" dirty="0">
                  <a:solidFill>
                    <a:schemeClr val="tx1"/>
                  </a:solidFill>
                </a:rPr>
                <a:t>gredzenus</a:t>
              </a:r>
            </a:p>
          </p:txBody>
        </p:sp>
        <p:sp>
          <p:nvSpPr>
            <p:cNvPr id="11" name="Rounded Rectangle 10"/>
            <p:cNvSpPr/>
            <p:nvPr/>
          </p:nvSpPr>
          <p:spPr>
            <a:xfrm>
              <a:off x="6996554" y="4857750"/>
              <a:ext cx="1343891" cy="10566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Koraļļu augšanas ātrumu</a:t>
              </a:r>
              <a:endParaRPr lang="lv-LV" b="1" dirty="0">
                <a:solidFill>
                  <a:schemeClr val="tx1"/>
                </a:solidFill>
              </a:endParaRPr>
            </a:p>
          </p:txBody>
        </p:sp>
        <p:sp>
          <p:nvSpPr>
            <p:cNvPr id="12" name="Rounded Rectangle 11"/>
            <p:cNvSpPr/>
            <p:nvPr/>
          </p:nvSpPr>
          <p:spPr>
            <a:xfrm>
              <a:off x="10408100" y="4061787"/>
              <a:ext cx="129622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Ledāju dinamiku </a:t>
              </a:r>
              <a:endParaRPr lang="lv-LV" b="1" dirty="0">
                <a:solidFill>
                  <a:schemeClr val="tx1"/>
                </a:solidFill>
              </a:endParaRPr>
            </a:p>
          </p:txBody>
        </p:sp>
        <p:sp>
          <p:nvSpPr>
            <p:cNvPr id="13" name="Rounded Rectangle 12"/>
            <p:cNvSpPr/>
            <p:nvPr/>
          </p:nvSpPr>
          <p:spPr>
            <a:xfrm>
              <a:off x="8534408" y="4857750"/>
              <a:ext cx="2632364" cy="10491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Skābekļa stabilo </a:t>
              </a:r>
              <a:r>
                <a:rPr lang="lv-LV" b="1" dirty="0">
                  <a:solidFill>
                    <a:schemeClr val="tx1"/>
                  </a:solidFill>
                </a:rPr>
                <a:t>izotopu </a:t>
              </a:r>
              <a:r>
                <a:rPr lang="el-GR" b="1" dirty="0">
                  <a:solidFill>
                    <a:schemeClr val="tx1"/>
                  </a:solidFill>
                </a:rPr>
                <a:t>δ16</a:t>
              </a:r>
              <a:r>
                <a:rPr lang="lv-LV" b="1" dirty="0">
                  <a:solidFill>
                    <a:schemeClr val="tx1"/>
                  </a:solidFill>
                </a:rPr>
                <a:t>O un </a:t>
              </a:r>
              <a:r>
                <a:rPr lang="el-GR" b="1" dirty="0">
                  <a:solidFill>
                    <a:schemeClr val="tx1"/>
                  </a:solidFill>
                </a:rPr>
                <a:t>δ18</a:t>
              </a:r>
              <a:r>
                <a:rPr lang="lv-LV" b="1" dirty="0">
                  <a:solidFill>
                    <a:schemeClr val="tx1"/>
                  </a:solidFill>
                </a:rPr>
                <a:t>O attiecību ledāju dziļurbumos </a:t>
              </a:r>
            </a:p>
          </p:txBody>
        </p:sp>
      </p:grpSp>
    </p:spTree>
    <p:extLst>
      <p:ext uri="{BB962C8B-B14F-4D97-AF65-F5344CB8AC3E}">
        <p14:creationId xmlns:p14="http://schemas.microsoft.com/office/powerpoint/2010/main" val="2990751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09110" y="-1"/>
            <a:ext cx="7882890" cy="5240331"/>
            <a:chOff x="4309110" y="-1"/>
            <a:chExt cx="7882890" cy="5240331"/>
          </a:xfrm>
        </p:grpSpPr>
        <p:pic>
          <p:nvPicPr>
            <p:cNvPr id="1026" name="Picture 2" descr="C:\Users\user\Desktop\New folder\10492039803_62e6e8261a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9110" y="0"/>
              <a:ext cx="7882890" cy="52403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212512" y="-1"/>
              <a:ext cx="1979488" cy="369332"/>
            </a:xfrm>
            <a:prstGeom prst="rect">
              <a:avLst/>
            </a:prstGeom>
          </p:spPr>
          <p:txBody>
            <a:bodyPr wrap="square">
              <a:spAutoFit/>
            </a:bodyPr>
            <a:lstStyle/>
            <a:p>
              <a:pPr algn="r"/>
              <a:r>
                <a:rPr lang="en-US" sz="900" dirty="0">
                  <a:solidFill>
                    <a:schemeClr val="bg1"/>
                  </a:solidFill>
                </a:rPr>
                <a:t>Etna Volcano Paroxysmal </a:t>
              </a:r>
              <a:r>
                <a:rPr lang="en-US" sz="900" dirty="0" smtClean="0">
                  <a:solidFill>
                    <a:schemeClr val="bg1"/>
                  </a:solidFill>
                </a:rPr>
                <a:t>Eruption</a:t>
              </a:r>
              <a:r>
                <a:rPr lang="lv-LV" sz="900" dirty="0" smtClean="0">
                  <a:solidFill>
                    <a:schemeClr val="bg1"/>
                  </a:solidFill>
                </a:rPr>
                <a:t>,</a:t>
              </a:r>
              <a:r>
                <a:rPr lang="en-US" sz="900" dirty="0" smtClean="0">
                  <a:solidFill>
                    <a:schemeClr val="bg1"/>
                  </a:solidFill>
                </a:rPr>
                <a:t> </a:t>
              </a:r>
              <a:r>
                <a:rPr lang="en-US" sz="900" dirty="0">
                  <a:solidFill>
                    <a:schemeClr val="bg1"/>
                  </a:solidFill>
                </a:rPr>
                <a:t>October </a:t>
              </a:r>
              <a:r>
                <a:rPr lang="en-US" sz="900" dirty="0" smtClean="0">
                  <a:solidFill>
                    <a:schemeClr val="bg1"/>
                  </a:solidFill>
                </a:rPr>
                <a:t>26</a:t>
              </a:r>
              <a:r>
                <a:rPr lang="lv-LV" sz="900" dirty="0" smtClean="0">
                  <a:solidFill>
                    <a:schemeClr val="bg1"/>
                  </a:solidFill>
                </a:rPr>
                <a:t>,</a:t>
              </a:r>
              <a:r>
                <a:rPr lang="en-US" sz="900" dirty="0" smtClean="0">
                  <a:solidFill>
                    <a:schemeClr val="bg1"/>
                  </a:solidFill>
                </a:rPr>
                <a:t> </a:t>
              </a:r>
              <a:r>
                <a:rPr lang="en-US" sz="900" dirty="0">
                  <a:solidFill>
                    <a:schemeClr val="bg1"/>
                  </a:solidFill>
                </a:rPr>
                <a:t>2013</a:t>
              </a:r>
              <a:endParaRPr lang="lv-LV" sz="900" dirty="0">
                <a:solidFill>
                  <a:schemeClr val="bg1"/>
                </a:solidFill>
              </a:endParaRPr>
            </a:p>
          </p:txBody>
        </p:sp>
      </p:grpSp>
      <p:sp>
        <p:nvSpPr>
          <p:cNvPr id="5" name="Title 1"/>
          <p:cNvSpPr txBox="1">
            <a:spLocks/>
          </p:cNvSpPr>
          <p:nvPr/>
        </p:nvSpPr>
        <p:spPr>
          <a:xfrm>
            <a:off x="306503" y="834483"/>
            <a:ext cx="4356937" cy="189161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klimata </a:t>
            </a:r>
            <a:r>
              <a:rPr lang="lv-LV" sz="2400" dirty="0" smtClean="0"/>
              <a:t>elementi – </a:t>
            </a:r>
            <a:r>
              <a:rPr lang="lv-LV" sz="2400" b="1" dirty="0" smtClean="0"/>
              <a:t>atmosfēra, hidrosfēra, litosfēra </a:t>
            </a:r>
            <a:r>
              <a:rPr lang="lv-LV" sz="2400" dirty="0"/>
              <a:t>un </a:t>
            </a:r>
            <a:r>
              <a:rPr lang="lv-LV" sz="2400" b="1" dirty="0" smtClean="0"/>
              <a:t>biosfēra </a:t>
            </a:r>
            <a:r>
              <a:rPr lang="lv-LV" sz="2400" dirty="0" smtClean="0"/>
              <a:t>– ir </a:t>
            </a:r>
            <a:r>
              <a:rPr lang="lv-LV" sz="2400" dirty="0"/>
              <a:t>savstarpēji cieši </a:t>
            </a:r>
            <a:r>
              <a:rPr lang="lv-LV" sz="2400" dirty="0" smtClean="0"/>
              <a:t>saistīti </a:t>
            </a:r>
            <a:r>
              <a:rPr lang="lv-LV" sz="2400" dirty="0"/>
              <a:t>un mijiedarbojas</a:t>
            </a:r>
          </a:p>
        </p:txBody>
      </p:sp>
      <p:sp>
        <p:nvSpPr>
          <p:cNvPr id="6" name="Title 1"/>
          <p:cNvSpPr txBox="1">
            <a:spLocks/>
          </p:cNvSpPr>
          <p:nvPr/>
        </p:nvSpPr>
        <p:spPr>
          <a:xfrm>
            <a:off x="1373303" y="4121955"/>
            <a:ext cx="4558867" cy="11448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Izmaiņas vienā sfērā var radīt izmaiņas kādā </a:t>
            </a:r>
            <a:r>
              <a:rPr lang="lv-LV" sz="2400" dirty="0" smtClean="0"/>
              <a:t>citā, piemēram:</a:t>
            </a:r>
            <a:endParaRPr lang="lv-LV" sz="2400" dirty="0"/>
          </a:p>
        </p:txBody>
      </p:sp>
      <p:sp>
        <p:nvSpPr>
          <p:cNvPr id="8" name="Rounded Rectangle 7"/>
          <p:cNvSpPr/>
          <p:nvPr/>
        </p:nvSpPr>
        <p:spPr>
          <a:xfrm>
            <a:off x="569278" y="5086676"/>
            <a:ext cx="3134041" cy="13153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Zemestrīce </a:t>
            </a:r>
            <a:r>
              <a:rPr lang="lv-LV" b="1" dirty="0">
                <a:solidFill>
                  <a:schemeClr val="tx1"/>
                </a:solidFill>
              </a:rPr>
              <a:t>var pacelt un paplašināt piekrastes zonu, izmainot piekrastes jūras vidi</a:t>
            </a:r>
          </a:p>
        </p:txBody>
      </p:sp>
      <p:sp>
        <p:nvSpPr>
          <p:cNvPr id="9" name="Rounded Rectangle 8"/>
          <p:cNvSpPr/>
          <p:nvPr/>
        </p:nvSpPr>
        <p:spPr>
          <a:xfrm>
            <a:off x="4069079" y="5090485"/>
            <a:ext cx="7596447" cy="13241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Spēcīgs vulkāna izvirdums var izmest ievērojamu daudzumu lavas un aizšķērsot upes, izmainot to noteces sistēmu, kā arī radīt aerosolu koncentrācijas pieaugumu atmosfērā, kas savukārt var izmainīt globālo temperatūru pat vairāku gadu garumā</a:t>
            </a:r>
          </a:p>
        </p:txBody>
      </p:sp>
    </p:spTree>
    <p:extLst>
      <p:ext uri="{BB962C8B-B14F-4D97-AF65-F5344CB8AC3E}">
        <p14:creationId xmlns:p14="http://schemas.microsoft.com/office/powerpoint/2010/main" val="309413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New folder\2388980134_bc69993c07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3689" y="0"/>
            <a:ext cx="5098311" cy="382385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New folder\8023044254_cb227ae1b7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429000"/>
            <a:ext cx="5733739" cy="34290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65132" y="316353"/>
            <a:ext cx="7046253" cy="2943282"/>
            <a:chOff x="265132" y="316353"/>
            <a:chExt cx="7046253" cy="2943282"/>
          </a:xfrm>
        </p:grpSpPr>
        <p:sp>
          <p:nvSpPr>
            <p:cNvPr id="4" name="Title 1"/>
            <p:cNvSpPr txBox="1">
              <a:spLocks/>
            </p:cNvSpPr>
            <p:nvPr/>
          </p:nvSpPr>
          <p:spPr>
            <a:xfrm>
              <a:off x="265132" y="316353"/>
              <a:ext cx="7046253"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rakstura un tā mainības izpētei izmantojami </a:t>
              </a:r>
              <a:r>
                <a:rPr lang="lv-LV" sz="2400" b="1" dirty="0"/>
                <a:t>tiešie gaisa temperatūras un citu atmosfēras īpašību novērojumi</a:t>
              </a:r>
              <a:r>
                <a:rPr lang="lv-LV" sz="2400" dirty="0"/>
                <a:t>, kas Eiropā ļauj spriest par klimata parādībām pēdējo gadsimtu laikā</a:t>
              </a:r>
            </a:p>
          </p:txBody>
        </p:sp>
        <p:sp>
          <p:nvSpPr>
            <p:cNvPr id="5" name="Rounded Rectangle 4"/>
            <p:cNvSpPr/>
            <p:nvPr/>
          </p:nvSpPr>
          <p:spPr>
            <a:xfrm>
              <a:off x="770319" y="2036619"/>
              <a:ext cx="6035877" cy="12230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Tiešos temperatūras mērījumus var salīdzināt ar hidrometeoroloģisko parādību novērojumiem: ledus iešanas sākumu upēs, ezeru ūdeņu aizsalšanas laikiem, lieliem plūdiem u. c. </a:t>
              </a:r>
            </a:p>
          </p:txBody>
        </p:sp>
      </p:grpSp>
      <p:grpSp>
        <p:nvGrpSpPr>
          <p:cNvPr id="2" name="Group 1"/>
          <p:cNvGrpSpPr/>
          <p:nvPr/>
        </p:nvGrpSpPr>
        <p:grpSpPr>
          <a:xfrm>
            <a:off x="5555676" y="4264903"/>
            <a:ext cx="6345382" cy="2055378"/>
            <a:chOff x="4932219" y="4251048"/>
            <a:chExt cx="6345382" cy="2055378"/>
          </a:xfrm>
        </p:grpSpPr>
        <p:sp>
          <p:nvSpPr>
            <p:cNvPr id="6" name="Title 1"/>
            <p:cNvSpPr txBox="1">
              <a:spLocks/>
            </p:cNvSpPr>
            <p:nvPr/>
          </p:nvSpPr>
          <p:spPr>
            <a:xfrm>
              <a:off x="5883414" y="4251048"/>
              <a:ext cx="4442991" cy="110033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raksturo ievērojama </a:t>
              </a:r>
              <a:r>
                <a:rPr lang="lv-LV" sz="2400" b="1" dirty="0"/>
                <a:t>dabiskā </a:t>
              </a:r>
              <a:r>
                <a:rPr lang="lv-LV" sz="2400" b="1" dirty="0" smtClean="0"/>
                <a:t>mainība</a:t>
              </a:r>
              <a:r>
                <a:rPr lang="lv-LV" sz="2400" dirty="0"/>
                <a:t>:</a:t>
              </a:r>
              <a:r>
                <a:rPr lang="lv-LV" sz="2400" dirty="0" smtClean="0"/>
                <a:t> </a:t>
              </a:r>
              <a:endParaRPr lang="lv-LV" sz="2400" b="1" dirty="0"/>
            </a:p>
          </p:txBody>
        </p:sp>
        <p:sp>
          <p:nvSpPr>
            <p:cNvPr id="7" name="Rounded Rectangle 6"/>
            <p:cNvSpPr/>
            <p:nvPr/>
          </p:nvSpPr>
          <p:spPr>
            <a:xfrm>
              <a:off x="4932219" y="5163753"/>
              <a:ext cx="6345382"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Nosacīti </a:t>
              </a:r>
              <a:r>
                <a:rPr lang="lv-LV" b="1" dirty="0">
                  <a:solidFill>
                    <a:schemeClr val="tx1"/>
                  </a:solidFill>
                </a:rPr>
                <a:t>klimata optimuma periodi </a:t>
              </a:r>
            </a:p>
            <a:p>
              <a:pPr algn="ctr"/>
              <a:r>
                <a:rPr lang="lv-LV" b="1" dirty="0" smtClean="0">
                  <a:solidFill>
                    <a:schemeClr val="tx1"/>
                  </a:solidFill>
                </a:rPr>
                <a:t>(piemēram, Ziemeļeiropā ap 1000. gadu) mijas ar vēsākiem periodiem (piemēram, tā sauktais „mazais ledus laikmets” Ziemeļeiropā no 1400. līdz 1750. gadam)</a:t>
              </a:r>
              <a:endParaRPr lang="lv-LV" b="1" dirty="0">
                <a:solidFill>
                  <a:schemeClr val="tx1"/>
                </a:solidFill>
              </a:endParaRPr>
            </a:p>
          </p:txBody>
        </p:sp>
      </p:grpSp>
    </p:spTree>
    <p:extLst>
      <p:ext uri="{BB962C8B-B14F-4D97-AF65-F5344CB8AC3E}">
        <p14:creationId xmlns:p14="http://schemas.microsoft.com/office/powerpoint/2010/main" val="1749320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450440" y="4038613"/>
            <a:ext cx="6594763" cy="165561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Veicot </a:t>
            </a:r>
            <a:r>
              <a:rPr lang="lv-LV" sz="2400" dirty="0"/>
              <a:t>ledus gāzu sastāva analīzi, iespējams rekonstruēt atmosfēras ķīmisko sastāvu un arī klimatiskos apstākļus, kādi pastāvējuši ledāju veidošanās </a:t>
            </a:r>
            <a:r>
              <a:rPr lang="lv-LV" sz="2400" dirty="0" smtClean="0"/>
              <a:t>laikā</a:t>
            </a:r>
            <a:endParaRPr lang="lv-LV" sz="2400" dirty="0"/>
          </a:p>
        </p:txBody>
      </p:sp>
      <p:grpSp>
        <p:nvGrpSpPr>
          <p:cNvPr id="2" name="Group 1"/>
          <p:cNvGrpSpPr/>
          <p:nvPr/>
        </p:nvGrpSpPr>
        <p:grpSpPr>
          <a:xfrm>
            <a:off x="5680364" y="783420"/>
            <a:ext cx="6134917" cy="2411180"/>
            <a:chOff x="5527964" y="561740"/>
            <a:chExt cx="6134917" cy="2411180"/>
          </a:xfrm>
        </p:grpSpPr>
        <p:sp>
          <p:nvSpPr>
            <p:cNvPr id="5" name="Title 1"/>
            <p:cNvSpPr txBox="1">
              <a:spLocks/>
            </p:cNvSpPr>
            <p:nvPr/>
          </p:nvSpPr>
          <p:spPr>
            <a:xfrm>
              <a:off x="6035937" y="561740"/>
              <a:ext cx="5118970" cy="150282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Garākos laika posmos iespējams analizēt klimata mainību, izmantojot ledāju sastāva </a:t>
              </a:r>
              <a:r>
                <a:rPr lang="lv-LV" sz="2400" dirty="0" smtClean="0"/>
                <a:t>analīzi: </a:t>
              </a:r>
              <a:endParaRPr lang="lv-LV" sz="2400" dirty="0"/>
            </a:p>
          </p:txBody>
        </p:sp>
        <p:sp>
          <p:nvSpPr>
            <p:cNvPr id="8" name="Rounded Rectangle 7"/>
            <p:cNvSpPr/>
            <p:nvPr/>
          </p:nvSpPr>
          <p:spPr>
            <a:xfrm>
              <a:off x="5527964" y="1830247"/>
              <a:ext cx="6134917"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Ledāju </a:t>
              </a:r>
              <a:r>
                <a:rPr lang="lv-LV" b="1" dirty="0">
                  <a:solidFill>
                    <a:schemeClr val="tx1"/>
                  </a:solidFill>
                </a:rPr>
                <a:t>ledus (kalnos, Grenlandē, Antarktīdā) veidojas, sablīvējoties sniega masai, un tā vecums var sasniegt vairākus simtus tūkstošu vai pat pārsniegt miljonu gadu</a:t>
              </a:r>
            </a:p>
          </p:txBody>
        </p:sp>
      </p:grpSp>
      <p:grpSp>
        <p:nvGrpSpPr>
          <p:cNvPr id="10" name="Group 9"/>
          <p:cNvGrpSpPr/>
          <p:nvPr/>
        </p:nvGrpSpPr>
        <p:grpSpPr>
          <a:xfrm>
            <a:off x="316151" y="0"/>
            <a:ext cx="4952272" cy="6858000"/>
            <a:chOff x="316151" y="0"/>
            <a:chExt cx="4952272" cy="6858000"/>
          </a:xfrm>
        </p:grpSpPr>
        <p:grpSp>
          <p:nvGrpSpPr>
            <p:cNvPr id="6" name="Group 5"/>
            <p:cNvGrpSpPr/>
            <p:nvPr/>
          </p:nvGrpSpPr>
          <p:grpSpPr>
            <a:xfrm>
              <a:off x="331471" y="0"/>
              <a:ext cx="4936952" cy="6858000"/>
              <a:chOff x="731521" y="0"/>
              <a:chExt cx="4936952" cy="68580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1" y="0"/>
                <a:ext cx="4936952" cy="6858000"/>
              </a:xfrm>
              <a:prstGeom prst="rect">
                <a:avLst/>
              </a:prstGeom>
            </p:spPr>
          </p:pic>
          <p:sp>
            <p:nvSpPr>
              <p:cNvPr id="4" name="Rectangle 3"/>
              <p:cNvSpPr/>
              <p:nvPr/>
            </p:nvSpPr>
            <p:spPr>
              <a:xfrm>
                <a:off x="2926857" y="0"/>
                <a:ext cx="2733947" cy="830997"/>
              </a:xfrm>
              <a:prstGeom prst="rect">
                <a:avLst/>
              </a:prstGeom>
            </p:spPr>
            <p:txBody>
              <a:bodyPr wrap="square">
                <a:spAutoFit/>
              </a:bodyPr>
              <a:lstStyle/>
              <a:p>
                <a:pPr algn="r"/>
                <a:r>
                  <a:rPr lang="lv-LV" sz="1600" b="1" dirty="0"/>
                  <a:t>Zemes vidējās temperatūras mainības raksturs pēdējo </a:t>
                </a:r>
                <a:endParaRPr lang="lv-LV" sz="1600" b="1" dirty="0" smtClean="0"/>
              </a:p>
              <a:p>
                <a:pPr algn="r"/>
                <a:r>
                  <a:rPr lang="lv-LV" sz="1600" b="1" dirty="0" smtClean="0"/>
                  <a:t>1 </a:t>
                </a:r>
                <a:r>
                  <a:rPr lang="lv-LV" sz="1600" b="1" dirty="0"/>
                  <a:t>000 000 gadu laikā </a:t>
                </a:r>
              </a:p>
            </p:txBody>
          </p:sp>
        </p:grpSp>
        <p:sp>
          <p:nvSpPr>
            <p:cNvPr id="9" name="Rectangle 8"/>
            <p:cNvSpPr/>
            <p:nvPr/>
          </p:nvSpPr>
          <p:spPr>
            <a:xfrm>
              <a:off x="316151" y="5903893"/>
              <a:ext cx="2365404" cy="954107"/>
            </a:xfrm>
            <a:prstGeom prst="rect">
              <a:avLst/>
            </a:prstGeom>
          </p:spPr>
          <p:txBody>
            <a:bodyPr wrap="square">
              <a:spAutoFit/>
            </a:bodyPr>
            <a:lstStyle/>
            <a:p>
              <a:r>
                <a:rPr lang="lv-LV" sz="1400" b="1" dirty="0"/>
                <a:t>Klimata rekonstrukcija </a:t>
              </a:r>
              <a:r>
                <a:rPr lang="lv-LV" sz="1400" b="1" dirty="0" smtClean="0"/>
                <a:t>liecina </a:t>
              </a:r>
              <a:r>
                <a:rPr lang="lv-LV" sz="1400" b="1" dirty="0"/>
                <a:t>par ievērojamu klimata mainību dabā noritošo procesu ietekmē </a:t>
              </a:r>
            </a:p>
          </p:txBody>
        </p:sp>
      </p:grpSp>
    </p:spTree>
    <p:extLst>
      <p:ext uri="{BB962C8B-B14F-4D97-AF65-F5344CB8AC3E}">
        <p14:creationId xmlns:p14="http://schemas.microsoft.com/office/powerpoint/2010/main" val="376878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New folder\16458993963_bc9a7f161a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44557"/>
            <a:ext cx="9144287" cy="48134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93056" y="269220"/>
            <a:ext cx="6160235"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Salīdzinot klimatiskos </a:t>
            </a:r>
            <a:r>
              <a:rPr lang="lv-LV" sz="2400" dirty="0"/>
              <a:t>apstākļus, kādi ir dominējuši lielākajā daļā ģeoloģiskā laika, jāsecina, ka </a:t>
            </a:r>
            <a:r>
              <a:rPr lang="lv-LV" sz="2400" b="1" dirty="0"/>
              <a:t>vidējā temperatūra ir bijusi par 10 </a:t>
            </a:r>
            <a:r>
              <a:rPr lang="lv-LV" sz="2400" b="1" dirty="0" smtClean="0">
                <a:cs typeface="Arial"/>
              </a:rPr>
              <a:t>º</a:t>
            </a:r>
            <a:r>
              <a:rPr lang="lv-LV" sz="2400" b="1" dirty="0" smtClean="0"/>
              <a:t>C </a:t>
            </a:r>
            <a:r>
              <a:rPr lang="lv-LV" sz="2400" b="1" dirty="0"/>
              <a:t>augstāka</a:t>
            </a:r>
            <a:r>
              <a:rPr lang="lv-LV" sz="2400" dirty="0"/>
              <a:t> nekā pēdējos 2 miljonus </a:t>
            </a:r>
            <a:r>
              <a:rPr lang="lv-LV" sz="2400" dirty="0" smtClean="0"/>
              <a:t>gadu</a:t>
            </a:r>
            <a:endParaRPr lang="lv-LV" sz="2400" dirty="0"/>
          </a:p>
        </p:txBody>
      </p:sp>
      <p:sp>
        <p:nvSpPr>
          <p:cNvPr id="4" name="Title 1"/>
          <p:cNvSpPr txBox="1">
            <a:spLocks/>
          </p:cNvSpPr>
          <p:nvPr/>
        </p:nvSpPr>
        <p:spPr>
          <a:xfrm>
            <a:off x="7282564" y="288056"/>
            <a:ext cx="4394792"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Temperatūras </a:t>
            </a:r>
            <a:r>
              <a:rPr lang="lv-LV" sz="2400" dirty="0"/>
              <a:t>pazemināšanās tendences sākās pirms apmēram 40 miljoniem gadu un kulmināciju sasniedza pleistocēna ledus laikmetu </a:t>
            </a:r>
            <a:r>
              <a:rPr lang="lv-LV" sz="2400" dirty="0" smtClean="0"/>
              <a:t>laikā</a:t>
            </a:r>
            <a:endParaRPr lang="lv-LV" sz="2400" dirty="0"/>
          </a:p>
        </p:txBody>
      </p:sp>
      <p:sp>
        <p:nvSpPr>
          <p:cNvPr id="5" name="Title 1"/>
          <p:cNvSpPr txBox="1">
            <a:spLocks/>
          </p:cNvSpPr>
          <p:nvPr/>
        </p:nvSpPr>
        <p:spPr>
          <a:xfrm>
            <a:off x="8825335" y="3339482"/>
            <a:ext cx="3241964" cy="21958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Zemes </a:t>
            </a:r>
            <a:r>
              <a:rPr lang="lv-LV" sz="2400" dirty="0"/>
              <a:t>klimata mainības raksturs apliecina dabiski noritošo procesu lielo ietekmi uz Zemes klimatu</a:t>
            </a:r>
          </a:p>
        </p:txBody>
      </p:sp>
    </p:spTree>
    <p:extLst>
      <p:ext uri="{BB962C8B-B14F-4D97-AF65-F5344CB8AC3E}">
        <p14:creationId xmlns:p14="http://schemas.microsoft.com/office/powerpoint/2010/main" val="3828990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3949" y="446978"/>
            <a:ext cx="4965360"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Saules </a:t>
            </a:r>
            <a:r>
              <a:rPr lang="lv-LV" sz="3200" dirty="0"/>
              <a:t>starojuma un kosmiskā starojuma mainības ietekme uz Zemes klimatu</a:t>
            </a:r>
          </a:p>
        </p:txBody>
      </p:sp>
      <p:grpSp>
        <p:nvGrpSpPr>
          <p:cNvPr id="6" name="Group 5"/>
          <p:cNvGrpSpPr/>
          <p:nvPr/>
        </p:nvGrpSpPr>
        <p:grpSpPr>
          <a:xfrm>
            <a:off x="243949" y="3429000"/>
            <a:ext cx="5339433" cy="2379830"/>
            <a:chOff x="243949" y="3318160"/>
            <a:chExt cx="5339433" cy="2379830"/>
          </a:xfrm>
        </p:grpSpPr>
        <p:sp>
          <p:nvSpPr>
            <p:cNvPr id="9" name="Title 1"/>
            <p:cNvSpPr txBox="1">
              <a:spLocks/>
            </p:cNvSpPr>
            <p:nvPr/>
          </p:nvSpPr>
          <p:spPr>
            <a:xfrm>
              <a:off x="243949" y="3318160"/>
              <a:ext cx="5339433" cy="137852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Plašāk pazīstamais Saules aktivitātes mai­nī­bu raksturojošo procesu kopums ir </a:t>
              </a:r>
              <a:r>
                <a:rPr lang="lv-LV" sz="2400" b="1" dirty="0" smtClean="0"/>
                <a:t>«Saules plankumi»</a:t>
              </a:r>
              <a:r>
                <a:rPr lang="lv-LV" sz="2400" dirty="0"/>
                <a:t>:</a:t>
              </a:r>
              <a:r>
                <a:rPr lang="lv-LV" sz="2400" dirty="0" smtClean="0"/>
                <a:t> </a:t>
              </a:r>
              <a:endParaRPr lang="lv-LV" sz="2400" dirty="0"/>
            </a:p>
          </p:txBody>
        </p:sp>
        <p:sp>
          <p:nvSpPr>
            <p:cNvPr id="12" name="Rounded Rectangle 11"/>
            <p:cNvSpPr/>
            <p:nvPr/>
          </p:nvSpPr>
          <p:spPr>
            <a:xfrm>
              <a:off x="689455" y="4555317"/>
              <a:ext cx="4450583"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Tumšu </a:t>
              </a:r>
              <a:r>
                <a:rPr lang="lv-LV" b="1" dirty="0">
                  <a:solidFill>
                    <a:schemeClr val="tx1"/>
                  </a:solidFill>
                </a:rPr>
                <a:t>plankumu veido­ša­nās uz Saules, kurus raksturo 11, 36, 180 gadu atkārtošanās cikls</a:t>
              </a:r>
            </a:p>
          </p:txBody>
        </p:sp>
      </p:grpSp>
      <p:grpSp>
        <p:nvGrpSpPr>
          <p:cNvPr id="16" name="Group 15"/>
          <p:cNvGrpSpPr/>
          <p:nvPr/>
        </p:nvGrpSpPr>
        <p:grpSpPr>
          <a:xfrm>
            <a:off x="6205986" y="1691956"/>
            <a:ext cx="5166044" cy="5166044"/>
            <a:chOff x="6205986" y="1691956"/>
            <a:chExt cx="5166044" cy="5166044"/>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5986" y="1691956"/>
              <a:ext cx="5166044" cy="5166044"/>
            </a:xfrm>
            <a:prstGeom prst="rect">
              <a:avLst/>
            </a:prstGeom>
          </p:spPr>
        </p:pic>
        <p:sp>
          <p:nvSpPr>
            <p:cNvPr id="15" name="Rectangle 14"/>
            <p:cNvSpPr/>
            <p:nvPr/>
          </p:nvSpPr>
          <p:spPr>
            <a:xfrm>
              <a:off x="9392542" y="6488668"/>
              <a:ext cx="1979488" cy="369332"/>
            </a:xfrm>
            <a:prstGeom prst="rect">
              <a:avLst/>
            </a:prstGeom>
          </p:spPr>
          <p:txBody>
            <a:bodyPr wrap="square">
              <a:spAutoFit/>
            </a:bodyPr>
            <a:lstStyle/>
            <a:p>
              <a:pPr algn="r"/>
              <a:r>
                <a:rPr lang="en-US" sz="900" dirty="0">
                  <a:solidFill>
                    <a:schemeClr val="bg1"/>
                  </a:solidFill>
                </a:rPr>
                <a:t>Giant Sunspot </a:t>
              </a:r>
              <a:r>
                <a:rPr lang="en-US" sz="900" dirty="0" smtClean="0">
                  <a:solidFill>
                    <a:schemeClr val="bg1"/>
                  </a:solidFill>
                </a:rPr>
                <a:t>Erupts</a:t>
              </a:r>
              <a:r>
                <a:rPr lang="lv-LV" sz="900" dirty="0" smtClean="0">
                  <a:solidFill>
                    <a:schemeClr val="bg1"/>
                  </a:solidFill>
                </a:rPr>
                <a:t>, </a:t>
              </a:r>
            </a:p>
            <a:p>
              <a:pPr algn="r"/>
              <a:r>
                <a:rPr lang="en-US" sz="900" dirty="0" smtClean="0">
                  <a:solidFill>
                    <a:schemeClr val="bg1"/>
                  </a:solidFill>
                </a:rPr>
                <a:t>October </a:t>
              </a:r>
              <a:r>
                <a:rPr lang="en-US" sz="900" dirty="0">
                  <a:solidFill>
                    <a:schemeClr val="bg1"/>
                  </a:solidFill>
                </a:rPr>
                <a:t>24, 2014</a:t>
              </a:r>
              <a:endParaRPr lang="lv-LV" sz="900" dirty="0">
                <a:solidFill>
                  <a:schemeClr val="bg1"/>
                </a:solidFill>
              </a:endParaRPr>
            </a:p>
          </p:txBody>
        </p:sp>
      </p:grpSp>
      <p:sp>
        <p:nvSpPr>
          <p:cNvPr id="7" name="Title 1"/>
          <p:cNvSpPr txBox="1">
            <a:spLocks/>
          </p:cNvSpPr>
          <p:nvPr/>
        </p:nvSpPr>
        <p:spPr>
          <a:xfrm>
            <a:off x="5702159" y="716025"/>
            <a:ext cx="6173698" cy="13923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Klimats</a:t>
            </a:r>
            <a:r>
              <a:rPr lang="lv-LV" sz="2400" dirty="0"/>
              <a:t> ir laikapstākļu integrāls apzīmējums noteiktam laika periodam un tādēļ tas ir atkarīgs no Saules </a:t>
            </a:r>
            <a:r>
              <a:rPr lang="lv-LV" sz="2400" dirty="0" smtClean="0"/>
              <a:t>aktivitātes</a:t>
            </a:r>
            <a:endParaRPr lang="lv-LV" sz="2400" dirty="0"/>
          </a:p>
        </p:txBody>
      </p:sp>
    </p:spTree>
    <p:extLst>
      <p:ext uri="{BB962C8B-B14F-4D97-AF65-F5344CB8AC3E}">
        <p14:creationId xmlns:p14="http://schemas.microsoft.com/office/powerpoint/2010/main" val="4136465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1788</TotalTime>
  <Words>1689</Words>
  <Application>Microsoft Office PowerPoint</Application>
  <PresentationFormat>Widescreen</PresentationFormat>
  <Paragraphs>129</Paragraphs>
  <Slides>27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Adobe Arabic</vt:lpstr>
      <vt:lpstr>Arial</vt:lpstr>
      <vt:lpstr>Calibri</vt:lpstr>
      <vt:lpstr>Calibri Light</vt:lpstr>
      <vt:lpstr>Office Theme</vt:lpstr>
      <vt:lpstr>Klimata mainība un klimata pārmaiņas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User</cp:lastModifiedBy>
  <cp:revision>222</cp:revision>
  <dcterms:created xsi:type="dcterms:W3CDTF">2016-02-04T15:08:05Z</dcterms:created>
  <dcterms:modified xsi:type="dcterms:W3CDTF">2016-04-29T16:42:04Z</dcterms:modified>
</cp:coreProperties>
</file>