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9"/>
  </p:notesMasterIdLst>
  <p:sldIdLst>
    <p:sldId id="256" r:id="rId2"/>
    <p:sldId id="397" r:id="rId3"/>
    <p:sldId id="454" r:id="rId4"/>
    <p:sldId id="398" r:id="rId5"/>
    <p:sldId id="455" r:id="rId6"/>
    <p:sldId id="399" r:id="rId7"/>
    <p:sldId id="401" r:id="rId8"/>
    <p:sldId id="403" r:id="rId9"/>
    <p:sldId id="404" r:id="rId10"/>
    <p:sldId id="405" r:id="rId11"/>
    <p:sldId id="406" r:id="rId12"/>
    <p:sldId id="407" r:id="rId13"/>
    <p:sldId id="458" r:id="rId14"/>
    <p:sldId id="408" r:id="rId15"/>
    <p:sldId id="456" r:id="rId16"/>
    <p:sldId id="410" r:id="rId17"/>
    <p:sldId id="457" r:id="rId18"/>
    <p:sldId id="412" r:id="rId19"/>
    <p:sldId id="413" r:id="rId20"/>
    <p:sldId id="459" r:id="rId21"/>
    <p:sldId id="416" r:id="rId22"/>
    <p:sldId id="417" r:id="rId23"/>
    <p:sldId id="460" r:id="rId24"/>
    <p:sldId id="418" r:id="rId25"/>
    <p:sldId id="419" r:id="rId26"/>
    <p:sldId id="461" r:id="rId27"/>
    <p:sldId id="276" r:id="rId28"/>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FF99"/>
    <a:srgbClr val="006666"/>
    <a:srgbClr val="336699"/>
    <a:srgbClr val="00808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364" autoAdjust="0"/>
  </p:normalViewPr>
  <p:slideViewPr>
    <p:cSldViewPr snapToGrid="0">
      <p:cViewPr varScale="1">
        <p:scale>
          <a:sx n="69" d="100"/>
          <a:sy n="69" d="100"/>
        </p:scale>
        <p:origin x="69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t>29.04.2016</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t>‹#›</a:t>
            </a:fld>
            <a:endParaRPr lang="lv-LV"/>
          </a:p>
        </p:txBody>
      </p:sp>
    </p:spTree>
    <p:extLst>
      <p:ext uri="{BB962C8B-B14F-4D97-AF65-F5344CB8AC3E}">
        <p14:creationId xmlns:p14="http://schemas.microsoft.com/office/powerpoint/2010/main"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4</a:t>
            </a:fld>
            <a:endParaRPr lang="lv-LV"/>
          </a:p>
        </p:txBody>
      </p:sp>
    </p:spTree>
    <p:extLst>
      <p:ext uri="{BB962C8B-B14F-4D97-AF65-F5344CB8AC3E}">
        <p14:creationId xmlns:p14="http://schemas.microsoft.com/office/powerpoint/2010/main" val="2769069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9</a:t>
            </a:fld>
            <a:endParaRPr lang="lv-LV"/>
          </a:p>
        </p:txBody>
      </p:sp>
    </p:spTree>
    <p:extLst>
      <p:ext uri="{BB962C8B-B14F-4D97-AF65-F5344CB8AC3E}">
        <p14:creationId xmlns:p14="http://schemas.microsoft.com/office/powerpoint/2010/main" val="95405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http://www.rigapretpludiem.lv/lat/karsu-galerija/16-zinojuma-pielikums-kartografiskais-materials/</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13</a:t>
            </a:fld>
            <a:endParaRPr lang="lv-LV"/>
          </a:p>
        </p:txBody>
      </p:sp>
    </p:spTree>
    <p:extLst>
      <p:ext uri="{BB962C8B-B14F-4D97-AF65-F5344CB8AC3E}">
        <p14:creationId xmlns:p14="http://schemas.microsoft.com/office/powerpoint/2010/main" val="307904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https://www.google.lv/search?q=adaptation&amp;espv=2&amp;biw=1920&amp;bih=935&amp;source=lnms&amp;tbm=isch&amp;sa=X&amp;ved=0ahUKEwiKkqTs5KvMAhXEjiwKHQZmCvgQ_AUIBigB#tbs=isz:m&amp;tbm=isch&amp;q=adaptation+to+climate+change&amp;imgrc=nabGsocLfKihtM%3A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16</a:t>
            </a:fld>
            <a:endParaRPr lang="lv-LV"/>
          </a:p>
        </p:txBody>
      </p:sp>
    </p:spTree>
    <p:extLst>
      <p:ext uri="{BB962C8B-B14F-4D97-AF65-F5344CB8AC3E}">
        <p14:creationId xmlns:p14="http://schemas.microsoft.com/office/powerpoint/2010/main" val="3027908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https://www.google.lv/search?q=adaptation&amp;espv=2&amp;biw=1920&amp;bih=935&amp;source=lnms&amp;tbm=isch&amp;sa=X&amp;ved=0ahUKEwiKkqTs5KvMAhXEjiwKHQZmCvgQ_AUIBigB#tbs=isz:m&amp;tbm=isch&amp;q=adaptation+politics&amp;imgrc=wPMIMeidAHohJM%3A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19</a:t>
            </a:fld>
            <a:endParaRPr lang="lv-LV"/>
          </a:p>
        </p:txBody>
      </p:sp>
    </p:spTree>
    <p:extLst>
      <p:ext uri="{BB962C8B-B14F-4D97-AF65-F5344CB8AC3E}">
        <p14:creationId xmlns:p14="http://schemas.microsoft.com/office/powerpoint/2010/main" val="2704948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adaptation&amp;espv=2&amp;biw=1920&amp;bih=935&amp;source=lnms&amp;tbm=isch&amp;sa=X&amp;ved=0ahUKEwiKkqTs5KvMAhXEjiwKHQZmCvgQ_AUIBigB#tbs=isz:m&amp;tbm=isch&amp;q=kyoto+conference+1997&amp;imgdii=XoLLJ6EYEuwnUM%3A%3BXoLLJ6EYEuwnUM%3A%3B8L637sowq-0njM%3A&amp;imgrc=XoLLJ6EYEuwnU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20</a:t>
            </a:fld>
            <a:endParaRPr lang="lv-LV"/>
          </a:p>
        </p:txBody>
      </p:sp>
    </p:spTree>
    <p:extLst>
      <p:ext uri="{BB962C8B-B14F-4D97-AF65-F5344CB8AC3E}">
        <p14:creationId xmlns:p14="http://schemas.microsoft.com/office/powerpoint/2010/main" val="699592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t>29.04.2016</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t>29.04.2016</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t>29.04.2016</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81917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8080"/>
            </a:gs>
            <a:gs pos="20000">
              <a:schemeClr val="bg1"/>
            </a:gs>
            <a:gs pos="80000">
              <a:schemeClr val="bg1"/>
            </a:gs>
            <a:gs pos="100000">
              <a:srgbClr val="00808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t>29.04.2016</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t>‹#›</a:t>
            </a:fld>
            <a:endParaRPr lang="lv-LV"/>
          </a:p>
        </p:txBody>
      </p:sp>
    </p:spTree>
    <p:extLst>
      <p:ext uri="{BB962C8B-B14F-4D97-AF65-F5344CB8AC3E}">
        <p14:creationId xmlns:p14="http://schemas.microsoft.com/office/powerpoint/2010/main"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a:extLst>
              <a:ext uri="{28A0092B-C50C-407E-A947-70E740481C1C}">
                <a14:useLocalDpi xmlns:a14="http://schemas.microsoft.com/office/drawing/2010/main"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8" y="2006409"/>
            <a:ext cx="7200427" cy="2387600"/>
          </a:xfrm>
        </p:spPr>
        <p:txBody>
          <a:bodyPr>
            <a:noAutofit/>
          </a:bodyPr>
          <a:lstStyle/>
          <a:p>
            <a:pPr algn="l"/>
            <a:r>
              <a:rPr lang="lv-LV" sz="6600" dirty="0" smtClean="0"/>
              <a:t>Adaptācija – piemērošanās klimata </a:t>
            </a:r>
            <a:r>
              <a:rPr lang="lv-LV" sz="6600" dirty="0" smtClean="0"/>
              <a:t>pārmaiņām I</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a:extLst>
                <a:ext uri="{28A0092B-C50C-407E-A947-70E740481C1C}">
                  <a14:useLocalDpi xmlns:a14="http://schemas.microsoft.com/office/drawing/2010/main"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26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user\Desktop\13-Atteli\8048477175_cc950883ed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8193" y="0"/>
            <a:ext cx="4590941"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680755" y="496388"/>
            <a:ext cx="7575388" cy="143981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Adaptācijas uzdevumu sasniegšanai </a:t>
            </a:r>
            <a:r>
              <a:rPr lang="lv-LV" sz="2400" dirty="0"/>
              <a:t>var tikt izmantota dažādu instrumentu kombinācija, kuru mērķis ir samazināt jutīgumu, nodrošinātu klimata risku pārvaldību vai </a:t>
            </a:r>
            <a:endParaRPr lang="lv-LV" sz="2400" dirty="0" smtClean="0"/>
          </a:p>
          <a:p>
            <a:pPr algn="ctr"/>
            <a:r>
              <a:rPr lang="lv-LV" sz="2400" dirty="0" smtClean="0"/>
              <a:t>veiktu </a:t>
            </a:r>
            <a:r>
              <a:rPr lang="lv-LV" sz="2400" dirty="0" err="1" smtClean="0"/>
              <a:t>proaktīvu</a:t>
            </a:r>
            <a:r>
              <a:rPr lang="lv-LV" sz="2400" dirty="0" smtClean="0"/>
              <a:t> </a:t>
            </a:r>
            <a:r>
              <a:rPr lang="lv-LV" sz="2400" dirty="0"/>
              <a:t>risku mazināšanu:</a:t>
            </a:r>
          </a:p>
        </p:txBody>
      </p:sp>
      <p:sp>
        <p:nvSpPr>
          <p:cNvPr id="5" name="Rounded Rectangle 4"/>
          <p:cNvSpPr/>
          <p:nvPr/>
        </p:nvSpPr>
        <p:spPr>
          <a:xfrm>
            <a:off x="772831" y="2188199"/>
            <a:ext cx="5118991" cy="1756784"/>
          </a:xfrm>
          <a:prstGeom prst="roundRect">
            <a:avLst>
              <a:gd name="adj" fmla="val 11461"/>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eriod"/>
            </a:pPr>
            <a:r>
              <a:rPr lang="lv-LV" b="1" dirty="0">
                <a:solidFill>
                  <a:schemeClr val="tx1"/>
                </a:solidFill>
              </a:rPr>
              <a:t>Sociālās vides, vides aizsardzības pasākumi</a:t>
            </a:r>
          </a:p>
          <a:p>
            <a:pPr marL="342900" indent="-342900">
              <a:spcAft>
                <a:spcPts val="600"/>
              </a:spcAft>
              <a:buFont typeface="+mj-lt"/>
              <a:buAutoNum type="arabicPeriod"/>
            </a:pPr>
            <a:r>
              <a:rPr lang="lv-LV" b="1" dirty="0">
                <a:solidFill>
                  <a:schemeClr val="tx1"/>
                </a:solidFill>
              </a:rPr>
              <a:t>Infrastruktūras pilnveidošana</a:t>
            </a:r>
          </a:p>
          <a:p>
            <a:pPr marL="342900" indent="-342900">
              <a:spcAft>
                <a:spcPts val="600"/>
              </a:spcAft>
              <a:buFont typeface="+mj-lt"/>
              <a:buAutoNum type="arabicPeriod"/>
            </a:pPr>
            <a:r>
              <a:rPr lang="lv-LV" b="1" dirty="0">
                <a:solidFill>
                  <a:schemeClr val="tx1"/>
                </a:solidFill>
              </a:rPr>
              <a:t>Tehnoloģiskie risinājumi</a:t>
            </a:r>
          </a:p>
          <a:p>
            <a:pPr marL="342900" indent="-342900">
              <a:spcAft>
                <a:spcPts val="600"/>
              </a:spcAft>
              <a:buFont typeface="+mj-lt"/>
              <a:buAutoNum type="arabicPeriod"/>
            </a:pPr>
            <a:r>
              <a:rPr lang="lv-LV" b="1" dirty="0">
                <a:solidFill>
                  <a:schemeClr val="tx1"/>
                </a:solidFill>
              </a:rPr>
              <a:t>Integrēta dabas resursu </a:t>
            </a:r>
            <a:r>
              <a:rPr lang="lv-LV" b="1" dirty="0" smtClean="0">
                <a:solidFill>
                  <a:schemeClr val="tx1"/>
                </a:solidFill>
              </a:rPr>
              <a:t>pārvaldība</a:t>
            </a:r>
            <a:endParaRPr lang="lv-LV" b="1" dirty="0">
              <a:solidFill>
                <a:schemeClr val="tx1"/>
              </a:solidFill>
            </a:endParaRPr>
          </a:p>
        </p:txBody>
      </p:sp>
      <p:sp>
        <p:nvSpPr>
          <p:cNvPr id="8" name="Rounded Rectangle 7"/>
          <p:cNvSpPr/>
          <p:nvPr/>
        </p:nvSpPr>
        <p:spPr>
          <a:xfrm>
            <a:off x="772831" y="4196981"/>
            <a:ext cx="5118991" cy="1761138"/>
          </a:xfrm>
          <a:prstGeom prst="roundRect">
            <a:avLst>
              <a:gd name="adj" fmla="val 11461"/>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eriod" startAt="5"/>
            </a:pPr>
            <a:r>
              <a:rPr lang="lv-LV" b="1" dirty="0" smtClean="0">
                <a:solidFill>
                  <a:schemeClr val="tx1"/>
                </a:solidFill>
              </a:rPr>
              <a:t>Institucionālās </a:t>
            </a:r>
            <a:r>
              <a:rPr lang="lv-LV" b="1" dirty="0">
                <a:solidFill>
                  <a:schemeClr val="tx1"/>
                </a:solidFill>
              </a:rPr>
              <a:t>sistēmas, izglītošana vai izturēšanās veida izmaiņas</a:t>
            </a:r>
          </a:p>
          <a:p>
            <a:pPr marL="342900" indent="-342900">
              <a:spcAft>
                <a:spcPts val="600"/>
              </a:spcAft>
              <a:buFont typeface="+mj-lt"/>
              <a:buAutoNum type="arabicPeriod" startAt="5"/>
            </a:pPr>
            <a:r>
              <a:rPr lang="lv-LV" b="1" dirty="0">
                <a:solidFill>
                  <a:schemeClr val="tx1"/>
                </a:solidFill>
              </a:rPr>
              <a:t>Finansiālie pakalpojumi, ieskaitot risku pārnesi</a:t>
            </a:r>
          </a:p>
          <a:p>
            <a:pPr marL="342900" indent="-342900">
              <a:spcAft>
                <a:spcPts val="600"/>
              </a:spcAft>
              <a:buFont typeface="+mj-lt"/>
              <a:buAutoNum type="arabicPeriod" startAt="5"/>
            </a:pPr>
            <a:r>
              <a:rPr lang="lv-LV" b="1" dirty="0">
                <a:solidFill>
                  <a:schemeClr val="tx1"/>
                </a:solidFill>
              </a:rPr>
              <a:t>Informācijas sistēmu izveide, lai nodrošinātu agrīnu brīdināšanu</a:t>
            </a:r>
          </a:p>
        </p:txBody>
      </p:sp>
    </p:spTree>
    <p:extLst>
      <p:ext uri="{BB962C8B-B14F-4D97-AF65-F5344CB8AC3E}">
        <p14:creationId xmlns:p14="http://schemas.microsoft.com/office/powerpoint/2010/main" val="859841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6390" y="391886"/>
            <a:ext cx="6257110" cy="150222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Pieejas adaptācijai klimata pārmaiņu risku </a:t>
            </a:r>
            <a:r>
              <a:rPr lang="lv-LV" sz="2400" dirty="0" smtClean="0"/>
              <a:t>mazināšanai – </a:t>
            </a:r>
            <a:r>
              <a:rPr lang="lv-LV" sz="2400" b="1" dirty="0"/>
              <a:t>jutīguma un atkarības no laikapstākļiem </a:t>
            </a:r>
            <a:r>
              <a:rPr lang="lv-LV" sz="2400" b="1" dirty="0" smtClean="0"/>
              <a:t>ierobežošana </a:t>
            </a:r>
            <a:r>
              <a:rPr lang="lv-LV" sz="2400" dirty="0" smtClean="0"/>
              <a:t>(adaptācijas </a:t>
            </a:r>
          </a:p>
          <a:p>
            <a:pPr algn="ctr"/>
            <a:r>
              <a:rPr lang="lv-LV" sz="2400" dirty="0" smtClean="0"/>
              <a:t>aktivitātes un piemēri):</a:t>
            </a:r>
            <a:endParaRPr lang="lv-LV" sz="2400" dirty="0"/>
          </a:p>
        </p:txBody>
      </p:sp>
      <p:sp>
        <p:nvSpPr>
          <p:cNvPr id="5" name="Rounded Rectangle 4"/>
          <p:cNvSpPr/>
          <p:nvPr/>
        </p:nvSpPr>
        <p:spPr>
          <a:xfrm>
            <a:off x="1846799" y="2051881"/>
            <a:ext cx="4478913" cy="1677150"/>
          </a:xfrm>
          <a:prstGeom prst="roundRect">
            <a:avLst/>
          </a:prstGeom>
          <a:solidFill>
            <a:schemeClr val="accent4">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Cilvēkresursu </a:t>
            </a:r>
            <a:r>
              <a:rPr lang="lv-LV" b="1" dirty="0" smtClean="0">
                <a:solidFill>
                  <a:schemeClr val="tx1"/>
                </a:solidFill>
              </a:rPr>
              <a:t>attīstība:</a:t>
            </a:r>
          </a:p>
          <a:p>
            <a:pPr marL="742950" lvl="1" indent="-285750">
              <a:buFont typeface="Arial" panose="020B0604020202020204" pitchFamily="34" charset="0"/>
              <a:buChar char="•"/>
            </a:pPr>
            <a:r>
              <a:rPr lang="lv-LV" sz="1600" dirty="0" smtClean="0">
                <a:solidFill>
                  <a:schemeClr val="tx1"/>
                </a:solidFill>
              </a:rPr>
              <a:t>Uzlabotas </a:t>
            </a:r>
            <a:r>
              <a:rPr lang="lv-LV" sz="1600" dirty="0">
                <a:solidFill>
                  <a:schemeClr val="tx1"/>
                </a:solidFill>
              </a:rPr>
              <a:t>pieejas izglītībai, veselības aprūpei, drošai mītnei, sociālā atbalsta </a:t>
            </a:r>
            <a:r>
              <a:rPr lang="lv-LV" sz="1600" dirty="0" smtClean="0">
                <a:solidFill>
                  <a:schemeClr val="tx1"/>
                </a:solidFill>
              </a:rPr>
              <a:t>sistēmai</a:t>
            </a:r>
          </a:p>
          <a:p>
            <a:pPr marL="742950" lvl="1" indent="-285750">
              <a:buFont typeface="Arial" panose="020B0604020202020204" pitchFamily="34" charset="0"/>
              <a:buChar char="•"/>
            </a:pPr>
            <a:r>
              <a:rPr lang="lv-LV" sz="1600" dirty="0" smtClean="0">
                <a:solidFill>
                  <a:schemeClr val="tx1"/>
                </a:solidFill>
              </a:rPr>
              <a:t>Ienākumu </a:t>
            </a:r>
            <a:r>
              <a:rPr lang="lv-LV" sz="1600" dirty="0">
                <a:solidFill>
                  <a:schemeClr val="tx1"/>
                </a:solidFill>
              </a:rPr>
              <a:t>nevienlīdzības un marginalizācijas </a:t>
            </a:r>
            <a:r>
              <a:rPr lang="lv-LV" sz="1600" dirty="0" smtClean="0">
                <a:solidFill>
                  <a:schemeClr val="tx1"/>
                </a:solidFill>
              </a:rPr>
              <a:t>mazināšana</a:t>
            </a:r>
            <a:endParaRPr lang="lv-LV" sz="1600" dirty="0">
              <a:solidFill>
                <a:schemeClr val="tx1"/>
              </a:solidFill>
            </a:endParaRPr>
          </a:p>
        </p:txBody>
      </p:sp>
      <p:sp>
        <p:nvSpPr>
          <p:cNvPr id="6" name="Rounded Rectangle 5"/>
          <p:cNvSpPr/>
          <p:nvPr/>
        </p:nvSpPr>
        <p:spPr>
          <a:xfrm>
            <a:off x="1141401" y="3852578"/>
            <a:ext cx="4478914" cy="1198978"/>
          </a:xfrm>
          <a:prstGeom prst="roundRect">
            <a:avLst/>
          </a:prstGeom>
          <a:solidFill>
            <a:schemeClr val="accent6">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Nabadzības mazināšana:</a:t>
            </a:r>
          </a:p>
          <a:p>
            <a:pPr marL="742950" lvl="1" indent="-285750">
              <a:buFont typeface="Arial" panose="020B0604020202020204" pitchFamily="34" charset="0"/>
              <a:buChar char="•"/>
            </a:pPr>
            <a:r>
              <a:rPr lang="lv-LV" sz="1600" dirty="0" smtClean="0">
                <a:solidFill>
                  <a:schemeClr val="tx1"/>
                </a:solidFill>
              </a:rPr>
              <a:t>Uzlabota </a:t>
            </a:r>
            <a:r>
              <a:rPr lang="lv-LV" sz="1600" dirty="0">
                <a:solidFill>
                  <a:schemeClr val="tx1"/>
                </a:solidFill>
              </a:rPr>
              <a:t>pieejamība vietējiem </a:t>
            </a:r>
            <a:r>
              <a:rPr lang="lv-LV" sz="1600" dirty="0" smtClean="0">
                <a:solidFill>
                  <a:schemeClr val="tx1"/>
                </a:solidFill>
              </a:rPr>
              <a:t>resursiem</a:t>
            </a:r>
          </a:p>
          <a:p>
            <a:pPr marL="742950" lvl="1" indent="-285750">
              <a:buFont typeface="Arial" panose="020B0604020202020204" pitchFamily="34" charset="0"/>
              <a:buChar char="•"/>
            </a:pPr>
            <a:r>
              <a:rPr lang="lv-LV" sz="1600" dirty="0" smtClean="0">
                <a:solidFill>
                  <a:schemeClr val="tx1"/>
                </a:solidFill>
              </a:rPr>
              <a:t>Katastrofu </a:t>
            </a:r>
            <a:r>
              <a:rPr lang="lv-LV" sz="1600" dirty="0">
                <a:solidFill>
                  <a:schemeClr val="tx1"/>
                </a:solidFill>
              </a:rPr>
              <a:t>risku </a:t>
            </a:r>
            <a:r>
              <a:rPr lang="lv-LV" sz="1600" dirty="0" smtClean="0">
                <a:solidFill>
                  <a:schemeClr val="tx1"/>
                </a:solidFill>
              </a:rPr>
              <a:t>pārvaldība</a:t>
            </a:r>
          </a:p>
          <a:p>
            <a:pPr marL="742950" lvl="1" indent="-285750">
              <a:buFont typeface="Arial" panose="020B0604020202020204" pitchFamily="34" charset="0"/>
              <a:buChar char="•"/>
            </a:pPr>
            <a:r>
              <a:rPr lang="lv-LV" sz="1600" dirty="0" smtClean="0">
                <a:solidFill>
                  <a:schemeClr val="tx1"/>
                </a:solidFill>
              </a:rPr>
              <a:t>Sociālās </a:t>
            </a:r>
            <a:r>
              <a:rPr lang="lv-LV" sz="1600" dirty="0">
                <a:solidFill>
                  <a:schemeClr val="tx1"/>
                </a:solidFill>
              </a:rPr>
              <a:t>palīdzības </a:t>
            </a:r>
            <a:r>
              <a:rPr lang="lv-LV" sz="1600" dirty="0" smtClean="0">
                <a:solidFill>
                  <a:schemeClr val="tx1"/>
                </a:solidFill>
              </a:rPr>
              <a:t>tīkli</a:t>
            </a:r>
            <a:endParaRPr lang="lv-LV" sz="1600" dirty="0">
              <a:solidFill>
                <a:schemeClr val="tx1"/>
              </a:solidFill>
            </a:endParaRPr>
          </a:p>
        </p:txBody>
      </p:sp>
      <p:sp>
        <p:nvSpPr>
          <p:cNvPr id="7" name="Rounded Rectangle 6"/>
          <p:cNvSpPr/>
          <p:nvPr/>
        </p:nvSpPr>
        <p:spPr>
          <a:xfrm>
            <a:off x="1833737" y="5176675"/>
            <a:ext cx="4491975" cy="1418224"/>
          </a:xfrm>
          <a:prstGeom prst="roundRect">
            <a:avLst/>
          </a:prstGeom>
          <a:solidFill>
            <a:schemeClr val="accent4">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Dzīvesvides </a:t>
            </a:r>
            <a:r>
              <a:rPr lang="lv-LV" b="1" dirty="0" smtClean="0">
                <a:solidFill>
                  <a:schemeClr val="tx1"/>
                </a:solidFill>
              </a:rPr>
              <a:t>drošība:</a:t>
            </a:r>
          </a:p>
          <a:p>
            <a:pPr marL="742950" lvl="1" indent="-285750">
              <a:buFont typeface="Arial" panose="020B0604020202020204" pitchFamily="34" charset="0"/>
              <a:buChar char="•"/>
            </a:pPr>
            <a:r>
              <a:rPr lang="lv-LV" sz="1600" dirty="0">
                <a:solidFill>
                  <a:schemeClr val="tx1"/>
                </a:solidFill>
              </a:rPr>
              <a:t>Uzlabota </a:t>
            </a:r>
            <a:r>
              <a:rPr lang="lv-LV" sz="1600" dirty="0" smtClean="0">
                <a:solidFill>
                  <a:schemeClr val="tx1"/>
                </a:solidFill>
              </a:rPr>
              <a:t>infrastruktūra</a:t>
            </a:r>
          </a:p>
          <a:p>
            <a:pPr marL="742950" lvl="1" indent="-285750">
              <a:buFont typeface="Arial" panose="020B0604020202020204" pitchFamily="34" charset="0"/>
              <a:buChar char="•"/>
            </a:pPr>
            <a:r>
              <a:rPr lang="lv-LV" sz="1600" dirty="0" smtClean="0">
                <a:solidFill>
                  <a:schemeClr val="tx1"/>
                </a:solidFill>
              </a:rPr>
              <a:t>Līdzdalība </a:t>
            </a:r>
            <a:r>
              <a:rPr lang="lv-LV" sz="1600" dirty="0">
                <a:solidFill>
                  <a:schemeClr val="tx1"/>
                </a:solidFill>
              </a:rPr>
              <a:t>lēmumu </a:t>
            </a:r>
            <a:r>
              <a:rPr lang="lv-LV" sz="1600" dirty="0" smtClean="0">
                <a:solidFill>
                  <a:schemeClr val="tx1"/>
                </a:solidFill>
              </a:rPr>
              <a:t>pieņemšanā</a:t>
            </a:r>
          </a:p>
          <a:p>
            <a:pPr marL="742950" lvl="1" indent="-285750">
              <a:buFont typeface="Arial" panose="020B0604020202020204" pitchFamily="34" charset="0"/>
              <a:buChar char="•"/>
            </a:pPr>
            <a:r>
              <a:rPr lang="lv-LV" sz="1600" dirty="0" smtClean="0">
                <a:solidFill>
                  <a:schemeClr val="tx1"/>
                </a:solidFill>
              </a:rPr>
              <a:t>Pieeja </a:t>
            </a:r>
            <a:r>
              <a:rPr lang="lv-LV" sz="1600" dirty="0">
                <a:solidFill>
                  <a:schemeClr val="tx1"/>
                </a:solidFill>
              </a:rPr>
              <a:t>jaunākajiem tehnoloģiskajiem </a:t>
            </a:r>
            <a:r>
              <a:rPr lang="lv-LV" sz="1600" dirty="0" smtClean="0">
                <a:solidFill>
                  <a:schemeClr val="tx1"/>
                </a:solidFill>
              </a:rPr>
              <a:t>risinājumiem</a:t>
            </a:r>
            <a:endParaRPr lang="lv-LV" sz="1600" dirty="0">
              <a:solidFill>
                <a:schemeClr val="tx1"/>
              </a:solidFill>
            </a:endParaRPr>
          </a:p>
        </p:txBody>
      </p:sp>
      <p:sp>
        <p:nvSpPr>
          <p:cNvPr id="8" name="Rounded Rectangle 7"/>
          <p:cNvSpPr/>
          <p:nvPr/>
        </p:nvSpPr>
        <p:spPr>
          <a:xfrm>
            <a:off x="7279307" y="790050"/>
            <a:ext cx="4477264" cy="2338756"/>
          </a:xfrm>
          <a:prstGeom prst="roundRect">
            <a:avLst/>
          </a:prstGeom>
          <a:solidFill>
            <a:schemeClr val="accent6">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Katastrofu riska </a:t>
            </a:r>
            <a:r>
              <a:rPr lang="lv-LV" b="1" dirty="0" smtClean="0">
                <a:solidFill>
                  <a:schemeClr val="tx1"/>
                </a:solidFill>
              </a:rPr>
              <a:t>mazināšana:</a:t>
            </a:r>
          </a:p>
          <a:p>
            <a:pPr marL="742950" lvl="1" indent="-285750">
              <a:buFont typeface="Arial" panose="020B0604020202020204" pitchFamily="34" charset="0"/>
              <a:buChar char="•"/>
            </a:pPr>
            <a:r>
              <a:rPr lang="lv-LV" sz="1600" dirty="0">
                <a:solidFill>
                  <a:schemeClr val="tx1"/>
                </a:solidFill>
              </a:rPr>
              <a:t>Informācija par </a:t>
            </a:r>
            <a:r>
              <a:rPr lang="lv-LV" sz="1600" dirty="0" smtClean="0">
                <a:solidFill>
                  <a:schemeClr val="tx1"/>
                </a:solidFill>
              </a:rPr>
              <a:t>riskiem</a:t>
            </a:r>
          </a:p>
          <a:p>
            <a:pPr marL="742950" lvl="1" indent="-285750">
              <a:buFont typeface="Arial" panose="020B0604020202020204" pitchFamily="34" charset="0"/>
              <a:buChar char="•"/>
            </a:pPr>
            <a:r>
              <a:rPr lang="lv-LV" sz="1600" dirty="0" smtClean="0">
                <a:solidFill>
                  <a:schemeClr val="tx1"/>
                </a:solidFill>
              </a:rPr>
              <a:t>Agrīnās </a:t>
            </a:r>
            <a:r>
              <a:rPr lang="lv-LV" sz="1600" dirty="0">
                <a:solidFill>
                  <a:schemeClr val="tx1"/>
                </a:solidFill>
              </a:rPr>
              <a:t>brīdināšanas </a:t>
            </a:r>
            <a:r>
              <a:rPr lang="lv-LV" sz="1600" dirty="0" smtClean="0">
                <a:solidFill>
                  <a:schemeClr val="tx1"/>
                </a:solidFill>
              </a:rPr>
              <a:t>sistēmas</a:t>
            </a:r>
          </a:p>
          <a:p>
            <a:pPr marL="742950" lvl="1" indent="-285750">
              <a:buFont typeface="Arial" panose="020B0604020202020204" pitchFamily="34" charset="0"/>
              <a:buChar char="•"/>
            </a:pPr>
            <a:r>
              <a:rPr lang="lv-LV" sz="1600" dirty="0" smtClean="0">
                <a:solidFill>
                  <a:schemeClr val="tx1"/>
                </a:solidFill>
              </a:rPr>
              <a:t>Ūdens</a:t>
            </a:r>
            <a:r>
              <a:rPr lang="lv-LV" sz="1600" dirty="0">
                <a:solidFill>
                  <a:schemeClr val="tx1"/>
                </a:solidFill>
              </a:rPr>
              <a:t>, enerģijas resursu pieejamības </a:t>
            </a:r>
            <a:r>
              <a:rPr lang="lv-LV" sz="1600" dirty="0" smtClean="0">
                <a:solidFill>
                  <a:schemeClr val="tx1"/>
                </a:solidFill>
              </a:rPr>
              <a:t>nodrošinājums</a:t>
            </a:r>
          </a:p>
          <a:p>
            <a:pPr marL="742950" lvl="1" indent="-285750">
              <a:buFont typeface="Arial" panose="020B0604020202020204" pitchFamily="34" charset="0"/>
              <a:buChar char="•"/>
            </a:pPr>
            <a:r>
              <a:rPr lang="lv-LV" sz="1600" dirty="0" smtClean="0">
                <a:solidFill>
                  <a:schemeClr val="tx1"/>
                </a:solidFill>
              </a:rPr>
              <a:t>Celtniecības drošība</a:t>
            </a:r>
          </a:p>
          <a:p>
            <a:pPr marL="742950" lvl="1" indent="-285750">
              <a:buFont typeface="Arial" panose="020B0604020202020204" pitchFamily="34" charset="0"/>
              <a:buChar char="•"/>
            </a:pPr>
            <a:r>
              <a:rPr lang="lv-LV" sz="1600" dirty="0" smtClean="0">
                <a:solidFill>
                  <a:schemeClr val="tx1"/>
                </a:solidFill>
              </a:rPr>
              <a:t>Vētru </a:t>
            </a:r>
            <a:r>
              <a:rPr lang="lv-LV" sz="1600" dirty="0">
                <a:solidFill>
                  <a:schemeClr val="tx1"/>
                </a:solidFill>
              </a:rPr>
              <a:t>riska </a:t>
            </a:r>
            <a:r>
              <a:rPr lang="lv-LV" sz="1600" dirty="0" smtClean="0">
                <a:solidFill>
                  <a:schemeClr val="tx1"/>
                </a:solidFill>
              </a:rPr>
              <a:t>mazināšana</a:t>
            </a:r>
          </a:p>
          <a:p>
            <a:pPr marL="742950" lvl="1" indent="-285750">
              <a:buFont typeface="Arial" panose="020B0604020202020204" pitchFamily="34" charset="0"/>
              <a:buChar char="•"/>
            </a:pPr>
            <a:r>
              <a:rPr lang="lv-LV" sz="1600" dirty="0" smtClean="0">
                <a:solidFill>
                  <a:schemeClr val="tx1"/>
                </a:solidFill>
              </a:rPr>
              <a:t>Transporta </a:t>
            </a:r>
            <a:r>
              <a:rPr lang="lv-LV" sz="1600" dirty="0">
                <a:solidFill>
                  <a:schemeClr val="tx1"/>
                </a:solidFill>
              </a:rPr>
              <a:t>infrastruktūras </a:t>
            </a:r>
            <a:r>
              <a:rPr lang="lv-LV" sz="1600" dirty="0" smtClean="0">
                <a:solidFill>
                  <a:schemeClr val="tx1"/>
                </a:solidFill>
              </a:rPr>
              <a:t>pilnveidošana</a:t>
            </a:r>
            <a:endParaRPr lang="lv-LV" sz="1600" dirty="0">
              <a:solidFill>
                <a:schemeClr val="tx1"/>
              </a:solidFill>
            </a:endParaRPr>
          </a:p>
        </p:txBody>
      </p:sp>
      <p:sp>
        <p:nvSpPr>
          <p:cNvPr id="9" name="Rounded Rectangle 8"/>
          <p:cNvSpPr/>
          <p:nvPr/>
        </p:nvSpPr>
        <p:spPr>
          <a:xfrm>
            <a:off x="7279307" y="5176675"/>
            <a:ext cx="4477264" cy="1418225"/>
          </a:xfrm>
          <a:prstGeom prst="roundRect">
            <a:avLst/>
          </a:prstGeom>
          <a:solidFill>
            <a:schemeClr val="accent6">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Ekosistēmu </a:t>
            </a:r>
            <a:r>
              <a:rPr lang="lv-LV" b="1" dirty="0" smtClean="0">
                <a:solidFill>
                  <a:schemeClr val="tx1"/>
                </a:solidFill>
              </a:rPr>
              <a:t>pārvaldība:</a:t>
            </a:r>
          </a:p>
          <a:p>
            <a:pPr marL="742950" lvl="1" indent="-285750">
              <a:buFont typeface="Arial" panose="020B0604020202020204" pitchFamily="34" charset="0"/>
              <a:buChar char="•"/>
            </a:pPr>
            <a:r>
              <a:rPr lang="lv-LV" sz="1600" dirty="0">
                <a:solidFill>
                  <a:schemeClr val="tx1"/>
                </a:solidFill>
              </a:rPr>
              <a:t>Mitrzemju un pilsētu zaļo platību </a:t>
            </a:r>
            <a:r>
              <a:rPr lang="lv-LV" sz="1600" dirty="0" smtClean="0">
                <a:solidFill>
                  <a:schemeClr val="tx1"/>
                </a:solidFill>
              </a:rPr>
              <a:t>aizsardzība</a:t>
            </a:r>
          </a:p>
          <a:p>
            <a:pPr marL="742950" lvl="1" indent="-285750">
              <a:buFont typeface="Arial" panose="020B0604020202020204" pitchFamily="34" charset="0"/>
              <a:buChar char="•"/>
            </a:pPr>
            <a:r>
              <a:rPr lang="lv-LV" sz="1600" dirty="0" smtClean="0">
                <a:solidFill>
                  <a:schemeClr val="tx1"/>
                </a:solidFill>
              </a:rPr>
              <a:t>Piekrastes </a:t>
            </a:r>
            <a:r>
              <a:rPr lang="lv-LV" sz="1600" dirty="0">
                <a:solidFill>
                  <a:schemeClr val="tx1"/>
                </a:solidFill>
              </a:rPr>
              <a:t>teritoriju </a:t>
            </a:r>
            <a:r>
              <a:rPr lang="lv-LV" sz="1600" dirty="0" smtClean="0">
                <a:solidFill>
                  <a:schemeClr val="tx1"/>
                </a:solidFill>
              </a:rPr>
              <a:t>apmežošana</a:t>
            </a:r>
          </a:p>
          <a:p>
            <a:pPr marL="742950" lvl="1" indent="-285750">
              <a:buFont typeface="Arial" panose="020B0604020202020204" pitchFamily="34" charset="0"/>
              <a:buChar char="•"/>
            </a:pPr>
            <a:r>
              <a:rPr lang="lv-LV" sz="1600" dirty="0" smtClean="0">
                <a:solidFill>
                  <a:schemeClr val="tx1"/>
                </a:solidFill>
              </a:rPr>
              <a:t>Ūdens </a:t>
            </a:r>
            <a:r>
              <a:rPr lang="lv-LV" sz="1600" dirty="0">
                <a:solidFill>
                  <a:schemeClr val="tx1"/>
                </a:solidFill>
              </a:rPr>
              <a:t>resursu </a:t>
            </a:r>
            <a:r>
              <a:rPr lang="lv-LV" sz="1600" dirty="0" smtClean="0">
                <a:solidFill>
                  <a:schemeClr val="tx1"/>
                </a:solidFill>
              </a:rPr>
              <a:t>pārvaldība</a:t>
            </a:r>
            <a:endParaRPr lang="lv-LV" sz="1600" dirty="0">
              <a:solidFill>
                <a:schemeClr val="tx1"/>
              </a:solidFill>
            </a:endParaRPr>
          </a:p>
        </p:txBody>
      </p:sp>
      <p:sp>
        <p:nvSpPr>
          <p:cNvPr id="10" name="Rounded Rectangle 9"/>
          <p:cNvSpPr/>
          <p:nvPr/>
        </p:nvSpPr>
        <p:spPr>
          <a:xfrm>
            <a:off x="6573909" y="3269485"/>
            <a:ext cx="4477264" cy="1782071"/>
          </a:xfrm>
          <a:prstGeom prst="roundRect">
            <a:avLst/>
          </a:prstGeom>
          <a:solidFill>
            <a:schemeClr val="accent4">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Telpiskā un zemes izmantošanas </a:t>
            </a:r>
            <a:r>
              <a:rPr lang="lv-LV" b="1" dirty="0" smtClean="0">
                <a:solidFill>
                  <a:schemeClr val="tx1"/>
                </a:solidFill>
              </a:rPr>
              <a:t>plānošana:</a:t>
            </a:r>
          </a:p>
          <a:p>
            <a:pPr marL="742950" lvl="1" indent="-285750">
              <a:buFont typeface="Arial" panose="020B0604020202020204" pitchFamily="34" charset="0"/>
              <a:buChar char="•"/>
            </a:pPr>
            <a:r>
              <a:rPr lang="lv-LV" sz="1600" dirty="0">
                <a:solidFill>
                  <a:schemeClr val="tx1"/>
                </a:solidFill>
              </a:rPr>
              <a:t>Dzīves vietu kvalitātes </a:t>
            </a:r>
            <a:r>
              <a:rPr lang="lv-LV" sz="1600" dirty="0" smtClean="0">
                <a:solidFill>
                  <a:schemeClr val="tx1"/>
                </a:solidFill>
              </a:rPr>
              <a:t>nodrošināšana</a:t>
            </a:r>
          </a:p>
          <a:p>
            <a:pPr marL="742950" lvl="1" indent="-285750">
              <a:buFont typeface="Arial" panose="020B0604020202020204" pitchFamily="34" charset="0"/>
              <a:buChar char="•"/>
            </a:pPr>
            <a:r>
              <a:rPr lang="lv-LV" sz="1600" dirty="0" smtClean="0">
                <a:solidFill>
                  <a:schemeClr val="tx1"/>
                </a:solidFill>
              </a:rPr>
              <a:t>Plānošana </a:t>
            </a:r>
            <a:r>
              <a:rPr lang="lv-LV" sz="1600" dirty="0">
                <a:solidFill>
                  <a:schemeClr val="tx1"/>
                </a:solidFill>
              </a:rPr>
              <a:t>plūdu un citu risku </a:t>
            </a:r>
            <a:r>
              <a:rPr lang="lv-LV" sz="1600" dirty="0" smtClean="0">
                <a:solidFill>
                  <a:schemeClr val="tx1"/>
                </a:solidFill>
              </a:rPr>
              <a:t>teritorijās</a:t>
            </a:r>
          </a:p>
          <a:p>
            <a:pPr marL="742950" lvl="1" indent="-285750">
              <a:buFont typeface="Arial" panose="020B0604020202020204" pitchFamily="34" charset="0"/>
              <a:buChar char="•"/>
            </a:pPr>
            <a:r>
              <a:rPr lang="lv-LV" sz="1600" dirty="0" smtClean="0">
                <a:solidFill>
                  <a:schemeClr val="tx1"/>
                </a:solidFill>
              </a:rPr>
              <a:t>Attīstība </a:t>
            </a:r>
            <a:r>
              <a:rPr lang="lv-LV" sz="1600" dirty="0">
                <a:solidFill>
                  <a:schemeClr val="tx1"/>
                </a:solidFill>
              </a:rPr>
              <a:t>aizsargājamās </a:t>
            </a:r>
            <a:r>
              <a:rPr lang="lv-LV" sz="1600" dirty="0" smtClean="0">
                <a:solidFill>
                  <a:schemeClr val="tx1"/>
                </a:solidFill>
              </a:rPr>
              <a:t>teritorijās</a:t>
            </a:r>
          </a:p>
          <a:p>
            <a:pPr marL="742950" lvl="1" indent="-285750">
              <a:buFont typeface="Arial" panose="020B0604020202020204" pitchFamily="34" charset="0"/>
              <a:buChar char="•"/>
            </a:pPr>
            <a:r>
              <a:rPr lang="lv-LV" sz="1600" dirty="0" smtClean="0">
                <a:solidFill>
                  <a:schemeClr val="tx1"/>
                </a:solidFill>
              </a:rPr>
              <a:t>Pilsētas </a:t>
            </a:r>
            <a:r>
              <a:rPr lang="lv-LV" sz="1600" dirty="0">
                <a:solidFill>
                  <a:schemeClr val="tx1"/>
                </a:solidFill>
              </a:rPr>
              <a:t>plānošanas </a:t>
            </a:r>
            <a:r>
              <a:rPr lang="lv-LV" sz="1600" dirty="0" smtClean="0">
                <a:solidFill>
                  <a:schemeClr val="tx1"/>
                </a:solidFill>
              </a:rPr>
              <a:t>risinājumi</a:t>
            </a:r>
          </a:p>
          <a:p>
            <a:pPr marL="742950" lvl="1" indent="-285750">
              <a:buFont typeface="Arial" panose="020B0604020202020204" pitchFamily="34" charset="0"/>
              <a:buChar char="•"/>
            </a:pPr>
            <a:r>
              <a:rPr lang="lv-LV" sz="1600" dirty="0" smtClean="0">
                <a:solidFill>
                  <a:schemeClr val="tx1"/>
                </a:solidFill>
              </a:rPr>
              <a:t>Marginalizācijas ierobežošana</a:t>
            </a:r>
            <a:endParaRPr lang="lv-LV" sz="1600" dirty="0">
              <a:solidFill>
                <a:schemeClr val="tx1"/>
              </a:solidFill>
            </a:endParaRPr>
          </a:p>
        </p:txBody>
      </p:sp>
    </p:spTree>
    <p:extLst>
      <p:ext uri="{BB962C8B-B14F-4D97-AF65-F5344CB8AC3E}">
        <p14:creationId xmlns:p14="http://schemas.microsoft.com/office/powerpoint/2010/main" val="28311670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user\Desktop\13-Atteli\2053908418_31ca042fa7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6732" y="989126"/>
            <a:ext cx="6205268" cy="413886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575931" y="350393"/>
            <a:ext cx="9040137" cy="11625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Pieejas adaptācijai klimata pārmaiņu risku </a:t>
            </a:r>
            <a:r>
              <a:rPr lang="lv-LV" sz="2400" dirty="0" smtClean="0"/>
              <a:t>mazināšanai – </a:t>
            </a:r>
            <a:r>
              <a:rPr lang="lv-LV" sz="2400" b="1" dirty="0"/>
              <a:t>tehnoloģiskie </a:t>
            </a:r>
            <a:endParaRPr lang="lv-LV" sz="2400" b="1" dirty="0" smtClean="0"/>
          </a:p>
          <a:p>
            <a:pPr algn="ctr"/>
            <a:r>
              <a:rPr lang="lv-LV" sz="2400" b="1" dirty="0" smtClean="0"/>
              <a:t>risinājumi </a:t>
            </a:r>
            <a:r>
              <a:rPr lang="lv-LV" sz="2400" b="1" dirty="0"/>
              <a:t>un adaptācijas sistēmas </a:t>
            </a:r>
            <a:r>
              <a:rPr lang="lv-LV" sz="2400" b="1" dirty="0" smtClean="0"/>
              <a:t>izveidošana </a:t>
            </a:r>
          </a:p>
          <a:p>
            <a:pPr algn="ctr"/>
            <a:r>
              <a:rPr lang="lv-LV" sz="2400" dirty="0" smtClean="0"/>
              <a:t>(adaptācijas aktivitātes un piemēri):</a:t>
            </a:r>
            <a:endParaRPr lang="lv-LV" sz="2400" dirty="0"/>
          </a:p>
        </p:txBody>
      </p:sp>
      <p:sp>
        <p:nvSpPr>
          <p:cNvPr id="6" name="Rounded Rectangle 5"/>
          <p:cNvSpPr/>
          <p:nvPr/>
        </p:nvSpPr>
        <p:spPr>
          <a:xfrm>
            <a:off x="1447228" y="1829044"/>
            <a:ext cx="5055328" cy="2475875"/>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Nacionāla līmeņa politika un adaptācijas </a:t>
            </a:r>
            <a:r>
              <a:rPr lang="lv-LV" b="1" dirty="0" smtClean="0">
                <a:solidFill>
                  <a:schemeClr val="tx1"/>
                </a:solidFill>
              </a:rPr>
              <a:t>pārvaldība:</a:t>
            </a:r>
          </a:p>
          <a:p>
            <a:pPr marL="742950" lvl="1" indent="-285750">
              <a:buFont typeface="Arial" panose="020B0604020202020204" pitchFamily="34" charset="0"/>
              <a:buChar char="•"/>
            </a:pPr>
            <a:r>
              <a:rPr lang="lv-LV" sz="1600" dirty="0">
                <a:solidFill>
                  <a:schemeClr val="tx1"/>
                </a:solidFill>
              </a:rPr>
              <a:t>Nacionāla un vietēja līmeņa adaptācijas stratēģijas un rīcības </a:t>
            </a:r>
            <a:r>
              <a:rPr lang="lv-LV" sz="1600" dirty="0" smtClean="0">
                <a:solidFill>
                  <a:schemeClr val="tx1"/>
                </a:solidFill>
              </a:rPr>
              <a:t>programmas</a:t>
            </a:r>
            <a:endParaRPr lang="fa-IR" sz="1600" dirty="0" smtClean="0">
              <a:solidFill>
                <a:schemeClr val="tx1"/>
              </a:solidFill>
            </a:endParaRPr>
          </a:p>
          <a:p>
            <a:pPr marL="742950" lvl="1" indent="-285750">
              <a:buFont typeface="Arial" panose="020B0604020202020204" pitchFamily="34" charset="0"/>
              <a:buChar char="•"/>
            </a:pPr>
            <a:r>
              <a:rPr lang="lv-LV" sz="1600" dirty="0" smtClean="0">
                <a:solidFill>
                  <a:schemeClr val="tx1"/>
                </a:solidFill>
              </a:rPr>
              <a:t>Ekonomikas diversifikācija</a:t>
            </a:r>
          </a:p>
          <a:p>
            <a:pPr marL="742950" lvl="1" indent="-285750">
              <a:buFont typeface="Arial" panose="020B0604020202020204" pitchFamily="34" charset="0"/>
              <a:buChar char="•"/>
            </a:pPr>
            <a:r>
              <a:rPr lang="lv-LV" sz="1600" dirty="0" smtClean="0">
                <a:solidFill>
                  <a:schemeClr val="tx1"/>
                </a:solidFill>
              </a:rPr>
              <a:t>Pilsētvides pielāgošana</a:t>
            </a:r>
          </a:p>
          <a:p>
            <a:pPr marL="742950" lvl="1" indent="-285750">
              <a:buFont typeface="Arial" panose="020B0604020202020204" pitchFamily="34" charset="0"/>
              <a:buChar char="•"/>
            </a:pPr>
            <a:r>
              <a:rPr lang="lv-LV" sz="1600" dirty="0" smtClean="0">
                <a:solidFill>
                  <a:schemeClr val="tx1"/>
                </a:solidFill>
              </a:rPr>
              <a:t>Katastrofu </a:t>
            </a:r>
            <a:r>
              <a:rPr lang="lv-LV" sz="1600" dirty="0">
                <a:solidFill>
                  <a:schemeClr val="tx1"/>
                </a:solidFill>
              </a:rPr>
              <a:t>risku mazināšanas programmas un rīcību </a:t>
            </a:r>
            <a:r>
              <a:rPr lang="lv-LV" sz="1600" dirty="0" smtClean="0">
                <a:solidFill>
                  <a:schemeClr val="tx1"/>
                </a:solidFill>
              </a:rPr>
              <a:t>plānojums</a:t>
            </a:r>
          </a:p>
          <a:p>
            <a:pPr marL="742950" lvl="1" indent="-285750">
              <a:buFont typeface="Arial" panose="020B0604020202020204" pitchFamily="34" charset="0"/>
              <a:buChar char="•"/>
            </a:pPr>
            <a:r>
              <a:rPr lang="lv-LV" sz="1600" dirty="0" smtClean="0">
                <a:solidFill>
                  <a:schemeClr val="tx1"/>
                </a:solidFill>
              </a:rPr>
              <a:t>Ūdens </a:t>
            </a:r>
            <a:r>
              <a:rPr lang="lv-LV" sz="1600" dirty="0">
                <a:solidFill>
                  <a:schemeClr val="tx1"/>
                </a:solidFill>
              </a:rPr>
              <a:t>resursu un piekrastes pārvaldības plāni</a:t>
            </a:r>
          </a:p>
        </p:txBody>
      </p:sp>
      <p:sp>
        <p:nvSpPr>
          <p:cNvPr id="7" name="Rounded Rectangle 6"/>
          <p:cNvSpPr/>
          <p:nvPr/>
        </p:nvSpPr>
        <p:spPr>
          <a:xfrm>
            <a:off x="1447228" y="4518455"/>
            <a:ext cx="5055328" cy="1936133"/>
          </a:xfrm>
          <a:prstGeom prst="roundRect">
            <a:avLst/>
          </a:prstGeom>
          <a:solidFill>
            <a:schemeClr val="accent2">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Likumdošanas sistēmas </a:t>
            </a:r>
            <a:r>
              <a:rPr lang="lv-LV" b="1" dirty="0" smtClean="0">
                <a:solidFill>
                  <a:schemeClr val="tx1"/>
                </a:solidFill>
              </a:rPr>
              <a:t>pilnveidošana:</a:t>
            </a:r>
          </a:p>
          <a:p>
            <a:pPr marL="742950" lvl="1" indent="-285750">
              <a:buFont typeface="Arial" panose="020B0604020202020204" pitchFamily="34" charset="0"/>
              <a:buChar char="•"/>
            </a:pPr>
            <a:r>
              <a:rPr lang="lv-LV" sz="1600" dirty="0">
                <a:solidFill>
                  <a:schemeClr val="tx1"/>
                </a:solidFill>
              </a:rPr>
              <a:t>Zemes lietojuma </a:t>
            </a:r>
            <a:r>
              <a:rPr lang="lv-LV" sz="1600" dirty="0" smtClean="0">
                <a:solidFill>
                  <a:schemeClr val="tx1"/>
                </a:solidFill>
              </a:rPr>
              <a:t>zonēšana</a:t>
            </a:r>
          </a:p>
          <a:p>
            <a:pPr marL="742950" lvl="1" indent="-285750">
              <a:buFont typeface="Arial" panose="020B0604020202020204" pitchFamily="34" charset="0"/>
              <a:buChar char="•"/>
            </a:pPr>
            <a:r>
              <a:rPr lang="lv-LV" sz="1600" dirty="0" smtClean="0">
                <a:solidFill>
                  <a:schemeClr val="tx1"/>
                </a:solidFill>
              </a:rPr>
              <a:t>Celtniecības </a:t>
            </a:r>
            <a:r>
              <a:rPr lang="lv-LV" sz="1600" dirty="0">
                <a:solidFill>
                  <a:schemeClr val="tx1"/>
                </a:solidFill>
              </a:rPr>
              <a:t>kvalitātes </a:t>
            </a:r>
            <a:r>
              <a:rPr lang="lv-LV" sz="1600" dirty="0" smtClean="0">
                <a:solidFill>
                  <a:schemeClr val="tx1"/>
                </a:solidFill>
              </a:rPr>
              <a:t>kontrole</a:t>
            </a:r>
          </a:p>
          <a:p>
            <a:pPr marL="742950" lvl="1" indent="-285750">
              <a:buFont typeface="Arial" panose="020B0604020202020204" pitchFamily="34" charset="0"/>
              <a:buChar char="•"/>
            </a:pPr>
            <a:r>
              <a:rPr lang="lv-LV" sz="1600" dirty="0" smtClean="0">
                <a:solidFill>
                  <a:schemeClr val="tx1"/>
                </a:solidFill>
              </a:rPr>
              <a:t>Likumdošana</a:t>
            </a:r>
            <a:r>
              <a:rPr lang="lv-LV" sz="1600" dirty="0">
                <a:solidFill>
                  <a:schemeClr val="tx1"/>
                </a:solidFill>
              </a:rPr>
              <a:t>, lai sekmētu katastrofu risku </a:t>
            </a:r>
            <a:r>
              <a:rPr lang="lv-LV" sz="1600" dirty="0" smtClean="0">
                <a:solidFill>
                  <a:schemeClr val="tx1"/>
                </a:solidFill>
              </a:rPr>
              <a:t>mazināšanu</a:t>
            </a:r>
          </a:p>
          <a:p>
            <a:pPr marL="742950" lvl="1" indent="-285750">
              <a:buFont typeface="Arial" panose="020B0604020202020204" pitchFamily="34" charset="0"/>
              <a:buChar char="•"/>
            </a:pPr>
            <a:r>
              <a:rPr lang="lv-LV" sz="1600" dirty="0" smtClean="0">
                <a:solidFill>
                  <a:schemeClr val="tx1"/>
                </a:solidFill>
              </a:rPr>
              <a:t>Likumdošana</a:t>
            </a:r>
            <a:r>
              <a:rPr lang="lv-LV" sz="1600" dirty="0">
                <a:solidFill>
                  <a:schemeClr val="tx1"/>
                </a:solidFill>
              </a:rPr>
              <a:t>, kas sekmē risku </a:t>
            </a:r>
            <a:r>
              <a:rPr lang="lv-LV" sz="1600" dirty="0" smtClean="0">
                <a:solidFill>
                  <a:schemeClr val="tx1"/>
                </a:solidFill>
              </a:rPr>
              <a:t>apdrošināšanu</a:t>
            </a:r>
          </a:p>
          <a:p>
            <a:pPr marL="742950" lvl="1" indent="-285750">
              <a:buFont typeface="Arial" panose="020B0604020202020204" pitchFamily="34" charset="0"/>
              <a:buChar char="•"/>
            </a:pPr>
            <a:r>
              <a:rPr lang="lv-LV" sz="1600" dirty="0" smtClean="0">
                <a:solidFill>
                  <a:schemeClr val="tx1"/>
                </a:solidFill>
              </a:rPr>
              <a:t>Likumdošana</a:t>
            </a:r>
            <a:r>
              <a:rPr lang="lv-LV" sz="1600" dirty="0">
                <a:solidFill>
                  <a:schemeClr val="tx1"/>
                </a:solidFill>
              </a:rPr>
              <a:t>, kas sekmē tehnoloģisko progresu</a:t>
            </a:r>
          </a:p>
        </p:txBody>
      </p:sp>
      <p:sp>
        <p:nvSpPr>
          <p:cNvPr id="8" name="Rounded Rectangle 7"/>
          <p:cNvSpPr/>
          <p:nvPr/>
        </p:nvSpPr>
        <p:spPr>
          <a:xfrm>
            <a:off x="6790679" y="4518455"/>
            <a:ext cx="4034204" cy="1936133"/>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Ekonomikas sektora </a:t>
            </a:r>
            <a:r>
              <a:rPr lang="lv-LV" b="1" dirty="0" smtClean="0">
                <a:solidFill>
                  <a:schemeClr val="tx1"/>
                </a:solidFill>
              </a:rPr>
              <a:t>iniciatīvas:</a:t>
            </a:r>
          </a:p>
          <a:p>
            <a:pPr marL="742950" lvl="1" indent="-285750">
              <a:buFont typeface="Arial" panose="020B0604020202020204" pitchFamily="34" charset="0"/>
              <a:buChar char="•"/>
            </a:pPr>
            <a:r>
              <a:rPr lang="lv-LV" sz="1600" dirty="0">
                <a:solidFill>
                  <a:schemeClr val="tx1"/>
                </a:solidFill>
              </a:rPr>
              <a:t>Klimatisko risku apdrošināšanas sistēma (valsts </a:t>
            </a:r>
            <a:r>
              <a:rPr lang="lv-LV" sz="1600" dirty="0" smtClean="0">
                <a:solidFill>
                  <a:schemeClr val="tx1"/>
                </a:solidFill>
              </a:rPr>
              <a:t>garantijas)</a:t>
            </a:r>
          </a:p>
          <a:p>
            <a:pPr marL="742950" lvl="1" indent="-285750">
              <a:buFont typeface="Arial" panose="020B0604020202020204" pitchFamily="34" charset="0"/>
              <a:buChar char="•"/>
            </a:pPr>
            <a:r>
              <a:rPr lang="lv-LV" sz="1600" dirty="0" smtClean="0">
                <a:solidFill>
                  <a:schemeClr val="tx1"/>
                </a:solidFill>
              </a:rPr>
              <a:t>Ekosistēmu </a:t>
            </a:r>
            <a:r>
              <a:rPr lang="lv-LV" sz="1600" dirty="0">
                <a:solidFill>
                  <a:schemeClr val="tx1"/>
                </a:solidFill>
              </a:rPr>
              <a:t>pakalpojumu </a:t>
            </a:r>
            <a:r>
              <a:rPr lang="lv-LV" sz="1600" dirty="0" smtClean="0">
                <a:solidFill>
                  <a:schemeClr val="tx1"/>
                </a:solidFill>
              </a:rPr>
              <a:t>novērtējums</a:t>
            </a:r>
          </a:p>
          <a:p>
            <a:pPr marL="742950" lvl="1" indent="-285750">
              <a:buFont typeface="Arial" panose="020B0604020202020204" pitchFamily="34" charset="0"/>
              <a:buChar char="•"/>
            </a:pPr>
            <a:r>
              <a:rPr lang="lv-LV" sz="1600" dirty="0" smtClean="0">
                <a:solidFill>
                  <a:schemeClr val="tx1"/>
                </a:solidFill>
              </a:rPr>
              <a:t>Resursu </a:t>
            </a:r>
            <a:r>
              <a:rPr lang="lv-LV" sz="1600" dirty="0">
                <a:solidFill>
                  <a:schemeClr val="tx1"/>
                </a:solidFill>
              </a:rPr>
              <a:t>taupīšanas </a:t>
            </a:r>
            <a:r>
              <a:rPr lang="lv-LV" sz="1600" dirty="0" smtClean="0">
                <a:solidFill>
                  <a:schemeClr val="tx1"/>
                </a:solidFill>
              </a:rPr>
              <a:t>sekmēšana</a:t>
            </a:r>
            <a:endParaRPr lang="lv-LV" sz="1600" dirty="0">
              <a:solidFill>
                <a:schemeClr val="tx1"/>
              </a:solidFill>
            </a:endParaRPr>
          </a:p>
        </p:txBody>
      </p:sp>
    </p:spTree>
    <p:extLst>
      <p:ext uri="{BB962C8B-B14F-4D97-AF65-F5344CB8AC3E}">
        <p14:creationId xmlns:p14="http://schemas.microsoft.com/office/powerpoint/2010/main" val="26597678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115464" y="5417603"/>
            <a:ext cx="3088256" cy="577081"/>
          </a:xfrm>
          <a:prstGeom prst="rect">
            <a:avLst/>
          </a:prstGeom>
          <a:solidFill>
            <a:schemeClr val="bg1"/>
          </a:solidFill>
        </p:spPr>
        <p:txBody>
          <a:bodyPr wrap="square">
            <a:spAutoFit/>
          </a:bodyPr>
          <a:lstStyle/>
          <a:p>
            <a:pPr algn="ctr"/>
            <a:r>
              <a:rPr lang="lv-LV" sz="1050" b="1" dirty="0"/>
              <a:t>Ar klimata pārmaiņām saistīto hidroloģisko </a:t>
            </a:r>
            <a:endParaRPr lang="lv-LV" sz="1050" b="1" dirty="0" smtClean="0"/>
          </a:p>
          <a:p>
            <a:pPr algn="ctr"/>
            <a:r>
              <a:rPr lang="lv-LV" sz="1050" b="1" dirty="0" smtClean="0"/>
              <a:t>procesu </a:t>
            </a:r>
            <a:r>
              <a:rPr lang="lv-LV" sz="1050" b="1" dirty="0" err="1"/>
              <a:t>patreizējā</a:t>
            </a:r>
            <a:r>
              <a:rPr lang="lv-LV" sz="1050" b="1" dirty="0"/>
              <a:t> un potenciālā ietekme </a:t>
            </a:r>
            <a:endParaRPr lang="lv-LV" sz="1050" b="1" dirty="0" smtClean="0"/>
          </a:p>
          <a:p>
            <a:pPr algn="ctr"/>
            <a:r>
              <a:rPr lang="lv-LV" sz="1050" b="1" dirty="0" smtClean="0"/>
              <a:t>uz </a:t>
            </a:r>
            <a:r>
              <a:rPr lang="lv-LV" sz="1050" b="1" dirty="0"/>
              <a:t>Rīgas pilsētas teritoriju</a:t>
            </a:r>
          </a:p>
        </p:txBody>
      </p:sp>
      <p:pic>
        <p:nvPicPr>
          <p:cNvPr id="8196" name="Picture 4" descr="http://www.rigapretpludiem.lv/data/img/201103091430182179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862" y="2335212"/>
            <a:ext cx="2869338" cy="31084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61547" y="1976717"/>
            <a:ext cx="5035075" cy="2534898"/>
          </a:xfrm>
          <a:prstGeom prst="roundRect">
            <a:avLst>
              <a:gd name="adj" fmla="val 13193"/>
            </a:avLst>
          </a:prstGeom>
          <a:solidFill>
            <a:schemeClr val="accent2">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Adaptācijas tehnoloģisko risinājumu </a:t>
            </a:r>
            <a:r>
              <a:rPr lang="lv-LV" b="1" dirty="0" smtClean="0">
                <a:solidFill>
                  <a:schemeClr val="tx1"/>
                </a:solidFill>
              </a:rPr>
              <a:t>attīstība:</a:t>
            </a:r>
          </a:p>
          <a:p>
            <a:pPr marL="742950" lvl="1" indent="-285750">
              <a:buFont typeface="Arial" panose="020B0604020202020204" pitchFamily="34" charset="0"/>
              <a:buChar char="•"/>
            </a:pPr>
            <a:r>
              <a:rPr lang="lv-LV" sz="1600" dirty="0">
                <a:solidFill>
                  <a:schemeClr val="tx1"/>
                </a:solidFill>
              </a:rPr>
              <a:t>Bīstamības un risku </a:t>
            </a:r>
            <a:r>
              <a:rPr lang="lv-LV" sz="1600" dirty="0" smtClean="0">
                <a:solidFill>
                  <a:schemeClr val="tx1"/>
                </a:solidFill>
              </a:rPr>
              <a:t>kartēšana</a:t>
            </a:r>
          </a:p>
          <a:p>
            <a:pPr marL="742950" lvl="1" indent="-285750">
              <a:buFont typeface="Arial" panose="020B0604020202020204" pitchFamily="34" charset="0"/>
              <a:buChar char="•"/>
            </a:pPr>
            <a:r>
              <a:rPr lang="lv-LV" sz="1600" dirty="0" smtClean="0">
                <a:solidFill>
                  <a:schemeClr val="tx1"/>
                </a:solidFill>
              </a:rPr>
              <a:t>Agrīnas </a:t>
            </a:r>
            <a:r>
              <a:rPr lang="lv-LV" sz="1600" dirty="0">
                <a:solidFill>
                  <a:schemeClr val="tx1"/>
                </a:solidFill>
              </a:rPr>
              <a:t>brīdināšanas un prognozēšanas </a:t>
            </a:r>
            <a:r>
              <a:rPr lang="lv-LV" sz="1600" dirty="0" smtClean="0">
                <a:solidFill>
                  <a:schemeClr val="tx1"/>
                </a:solidFill>
              </a:rPr>
              <a:t>sistēmas</a:t>
            </a:r>
          </a:p>
          <a:p>
            <a:pPr marL="742950" lvl="1" indent="-285750">
              <a:buFont typeface="Arial" panose="020B0604020202020204" pitchFamily="34" charset="0"/>
              <a:buChar char="•"/>
            </a:pPr>
            <a:r>
              <a:rPr lang="lv-LV" sz="1600" dirty="0" smtClean="0">
                <a:solidFill>
                  <a:schemeClr val="tx1"/>
                </a:solidFill>
              </a:rPr>
              <a:t>Krasta </a:t>
            </a:r>
            <a:r>
              <a:rPr lang="lv-LV" sz="1600" dirty="0">
                <a:solidFill>
                  <a:schemeClr val="tx1"/>
                </a:solidFill>
              </a:rPr>
              <a:t>aizsardzības </a:t>
            </a:r>
            <a:r>
              <a:rPr lang="lv-LV" sz="1600" dirty="0" smtClean="0">
                <a:solidFill>
                  <a:schemeClr val="tx1"/>
                </a:solidFill>
              </a:rPr>
              <a:t>struktūras</a:t>
            </a:r>
          </a:p>
          <a:p>
            <a:pPr marL="742950" lvl="1" indent="-285750">
              <a:buFont typeface="Arial" panose="020B0604020202020204" pitchFamily="34" charset="0"/>
              <a:buChar char="•"/>
            </a:pPr>
            <a:r>
              <a:rPr lang="lv-LV" sz="1600" dirty="0" smtClean="0">
                <a:solidFill>
                  <a:schemeClr val="tx1"/>
                </a:solidFill>
              </a:rPr>
              <a:t>Pretplūdu risinājumi</a:t>
            </a:r>
          </a:p>
          <a:p>
            <a:pPr marL="742950" lvl="1" indent="-285750">
              <a:buFont typeface="Arial" panose="020B0604020202020204" pitchFamily="34" charset="0"/>
              <a:buChar char="•"/>
            </a:pPr>
            <a:r>
              <a:rPr lang="lv-LV" sz="1600" dirty="0" smtClean="0">
                <a:solidFill>
                  <a:schemeClr val="tx1"/>
                </a:solidFill>
              </a:rPr>
              <a:t>Celtniecības </a:t>
            </a:r>
            <a:r>
              <a:rPr lang="lv-LV" sz="1600" dirty="0">
                <a:solidFill>
                  <a:schemeClr val="tx1"/>
                </a:solidFill>
              </a:rPr>
              <a:t>prakses </a:t>
            </a:r>
            <a:r>
              <a:rPr lang="lv-LV" sz="1600" dirty="0" smtClean="0">
                <a:solidFill>
                  <a:schemeClr val="tx1"/>
                </a:solidFill>
              </a:rPr>
              <a:t>pilnveidošana</a:t>
            </a:r>
          </a:p>
          <a:p>
            <a:pPr marL="742950" lvl="1" indent="-285750">
              <a:buFont typeface="Arial" panose="020B0604020202020204" pitchFamily="34" charset="0"/>
              <a:buChar char="•"/>
            </a:pPr>
            <a:r>
              <a:rPr lang="lv-LV" sz="1600" dirty="0" smtClean="0">
                <a:solidFill>
                  <a:schemeClr val="tx1"/>
                </a:solidFill>
              </a:rPr>
              <a:t>Transporta </a:t>
            </a:r>
            <a:r>
              <a:rPr lang="lv-LV" sz="1600" dirty="0">
                <a:solidFill>
                  <a:schemeClr val="tx1"/>
                </a:solidFill>
              </a:rPr>
              <a:t>un ceļu infrastruktūras </a:t>
            </a:r>
            <a:r>
              <a:rPr lang="lv-LV" sz="1600" dirty="0" smtClean="0">
                <a:solidFill>
                  <a:schemeClr val="tx1"/>
                </a:solidFill>
              </a:rPr>
              <a:t>uzlabošana</a:t>
            </a:r>
          </a:p>
          <a:p>
            <a:pPr marL="742950" lvl="1" indent="-285750">
              <a:buFont typeface="Arial" panose="020B0604020202020204" pitchFamily="34" charset="0"/>
              <a:buChar char="•"/>
            </a:pPr>
            <a:r>
              <a:rPr lang="lv-LV" sz="1600" dirty="0" err="1" smtClean="0">
                <a:solidFill>
                  <a:schemeClr val="tx1"/>
                </a:solidFill>
              </a:rPr>
              <a:t>Energopārvades</a:t>
            </a:r>
            <a:r>
              <a:rPr lang="lv-LV" sz="1600" dirty="0" smtClean="0">
                <a:solidFill>
                  <a:schemeClr val="tx1"/>
                </a:solidFill>
              </a:rPr>
              <a:t> </a:t>
            </a:r>
            <a:r>
              <a:rPr lang="lv-LV" sz="1600" dirty="0">
                <a:solidFill>
                  <a:schemeClr val="tx1"/>
                </a:solidFill>
              </a:rPr>
              <a:t>un informāciju tehnoloģiju drošība</a:t>
            </a:r>
          </a:p>
        </p:txBody>
      </p:sp>
      <p:sp>
        <p:nvSpPr>
          <p:cNvPr id="5" name="Rounded Rectangle 4"/>
          <p:cNvSpPr/>
          <p:nvPr/>
        </p:nvSpPr>
        <p:spPr>
          <a:xfrm>
            <a:off x="261546" y="4776808"/>
            <a:ext cx="5035075" cy="1554970"/>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Adaptācija lauksaimniecībā, </a:t>
            </a:r>
            <a:r>
              <a:rPr lang="lv-LV" b="1" dirty="0" smtClean="0">
                <a:solidFill>
                  <a:schemeClr val="tx1"/>
                </a:solidFill>
              </a:rPr>
              <a:t>mežsaimniecībā:</a:t>
            </a:r>
          </a:p>
          <a:p>
            <a:pPr marL="742950" lvl="1" indent="-285750">
              <a:buFont typeface="Arial" panose="020B0604020202020204" pitchFamily="34" charset="0"/>
              <a:buChar char="•"/>
            </a:pPr>
            <a:r>
              <a:rPr lang="lv-LV" sz="1600" dirty="0">
                <a:solidFill>
                  <a:schemeClr val="tx1"/>
                </a:solidFill>
              </a:rPr>
              <a:t>Jaunas augu kultūras un to izmantošanas </a:t>
            </a:r>
            <a:r>
              <a:rPr lang="lv-LV" sz="1600" dirty="0" smtClean="0">
                <a:solidFill>
                  <a:schemeClr val="tx1"/>
                </a:solidFill>
              </a:rPr>
              <a:t>risinājumi</a:t>
            </a:r>
          </a:p>
          <a:p>
            <a:pPr marL="742950" lvl="1" indent="-285750">
              <a:buFont typeface="Arial" panose="020B0604020202020204" pitchFamily="34" charset="0"/>
              <a:buChar char="•"/>
            </a:pPr>
            <a:r>
              <a:rPr lang="lv-LV" sz="1600" dirty="0" smtClean="0">
                <a:solidFill>
                  <a:schemeClr val="tx1"/>
                </a:solidFill>
              </a:rPr>
              <a:t>Tradicionālu </a:t>
            </a:r>
            <a:r>
              <a:rPr lang="lv-LV" sz="1600" dirty="0">
                <a:solidFill>
                  <a:schemeClr val="tx1"/>
                </a:solidFill>
              </a:rPr>
              <a:t>zināšanu </a:t>
            </a:r>
            <a:r>
              <a:rPr lang="lv-LV" sz="1600" dirty="0" smtClean="0">
                <a:solidFill>
                  <a:schemeClr val="tx1"/>
                </a:solidFill>
              </a:rPr>
              <a:t>pielietošana</a:t>
            </a:r>
          </a:p>
          <a:p>
            <a:pPr marL="742950" lvl="1" indent="-285750">
              <a:buFont typeface="Arial" panose="020B0604020202020204" pitchFamily="34" charset="0"/>
              <a:buChar char="•"/>
            </a:pPr>
            <a:r>
              <a:rPr lang="lv-LV" sz="1600" dirty="0" smtClean="0">
                <a:solidFill>
                  <a:schemeClr val="tx1"/>
                </a:solidFill>
              </a:rPr>
              <a:t>Irigācija </a:t>
            </a:r>
            <a:r>
              <a:rPr lang="lv-LV" sz="1600" dirty="0">
                <a:solidFill>
                  <a:schemeClr val="tx1"/>
                </a:solidFill>
              </a:rPr>
              <a:t>un ūdens </a:t>
            </a:r>
            <a:r>
              <a:rPr lang="lv-LV" sz="1600" dirty="0" smtClean="0">
                <a:solidFill>
                  <a:schemeClr val="tx1"/>
                </a:solidFill>
              </a:rPr>
              <a:t>taupīšana</a:t>
            </a:r>
          </a:p>
          <a:p>
            <a:pPr marL="742950" lvl="1" indent="-285750">
              <a:buFont typeface="Arial" panose="020B0604020202020204" pitchFamily="34" charset="0"/>
              <a:buChar char="•"/>
            </a:pPr>
            <a:r>
              <a:rPr lang="lv-LV" sz="1600" dirty="0" smtClean="0">
                <a:solidFill>
                  <a:schemeClr val="tx1"/>
                </a:solidFill>
              </a:rPr>
              <a:t>Siltumizolācijas </a:t>
            </a:r>
            <a:r>
              <a:rPr lang="lv-LV" sz="1600" dirty="0">
                <a:solidFill>
                  <a:schemeClr val="tx1"/>
                </a:solidFill>
              </a:rPr>
              <a:t>un dzesēšanas risinājumi</a:t>
            </a:r>
          </a:p>
        </p:txBody>
      </p:sp>
      <p:sp>
        <p:nvSpPr>
          <p:cNvPr id="6" name="Rounded Rectangle 5"/>
          <p:cNvSpPr/>
          <p:nvPr/>
        </p:nvSpPr>
        <p:spPr>
          <a:xfrm>
            <a:off x="7996699" y="1976718"/>
            <a:ext cx="3897773" cy="1909482"/>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Ekosistēmu resursu </a:t>
            </a:r>
            <a:r>
              <a:rPr lang="lv-LV" b="1" dirty="0" smtClean="0">
                <a:solidFill>
                  <a:schemeClr val="tx1"/>
                </a:solidFill>
              </a:rPr>
              <a:t>izmantošana:</a:t>
            </a:r>
          </a:p>
          <a:p>
            <a:pPr marL="742950" lvl="1" indent="-285750">
              <a:buFont typeface="Arial" panose="020B0604020202020204" pitchFamily="34" charset="0"/>
              <a:buChar char="•"/>
            </a:pPr>
            <a:r>
              <a:rPr lang="lv-LV" sz="1600" dirty="0">
                <a:solidFill>
                  <a:schemeClr val="tx1"/>
                </a:solidFill>
              </a:rPr>
              <a:t>Vides </a:t>
            </a:r>
            <a:r>
              <a:rPr lang="lv-LV" sz="1600" dirty="0" smtClean="0">
                <a:solidFill>
                  <a:schemeClr val="tx1"/>
                </a:solidFill>
              </a:rPr>
              <a:t>rekultivācija</a:t>
            </a:r>
          </a:p>
          <a:p>
            <a:pPr marL="742950" lvl="1" indent="-285750">
              <a:buFont typeface="Arial" panose="020B0604020202020204" pitchFamily="34" charset="0"/>
              <a:buChar char="•"/>
            </a:pPr>
            <a:r>
              <a:rPr lang="lv-LV" sz="1600" dirty="0" smtClean="0">
                <a:solidFill>
                  <a:schemeClr val="tx1"/>
                </a:solidFill>
              </a:rPr>
              <a:t>Apmežošana</a:t>
            </a:r>
          </a:p>
          <a:p>
            <a:pPr marL="742950" lvl="1" indent="-285750">
              <a:buFont typeface="Arial" panose="020B0604020202020204" pitchFamily="34" charset="0"/>
              <a:buChar char="•"/>
            </a:pPr>
            <a:r>
              <a:rPr lang="lv-LV" sz="1600" dirty="0" smtClean="0">
                <a:solidFill>
                  <a:schemeClr val="tx1"/>
                </a:solidFill>
              </a:rPr>
              <a:t>Zaļās </a:t>
            </a:r>
            <a:r>
              <a:rPr lang="lv-LV" sz="1600" dirty="0">
                <a:solidFill>
                  <a:schemeClr val="tx1"/>
                </a:solidFill>
              </a:rPr>
              <a:t>infrastruktūras izveide (parki, zaļie jumti </a:t>
            </a:r>
            <a:r>
              <a:rPr lang="lv-LV" sz="1600" dirty="0" smtClean="0">
                <a:solidFill>
                  <a:schemeClr val="tx1"/>
                </a:solidFill>
              </a:rPr>
              <a:t>u.c.)</a:t>
            </a:r>
          </a:p>
          <a:p>
            <a:pPr marL="742950" lvl="1" indent="-285750">
              <a:buFont typeface="Arial" panose="020B0604020202020204" pitchFamily="34" charset="0"/>
              <a:buChar char="•"/>
            </a:pPr>
            <a:r>
              <a:rPr lang="lv-LV" sz="1600" dirty="0" smtClean="0">
                <a:solidFill>
                  <a:schemeClr val="tx1"/>
                </a:solidFill>
              </a:rPr>
              <a:t>Ekoloģiskie </a:t>
            </a:r>
            <a:r>
              <a:rPr lang="lv-LV" sz="1600" dirty="0">
                <a:solidFill>
                  <a:schemeClr val="tx1"/>
                </a:solidFill>
              </a:rPr>
              <a:t>koridori un tīklojums</a:t>
            </a:r>
          </a:p>
        </p:txBody>
      </p:sp>
      <p:sp>
        <p:nvSpPr>
          <p:cNvPr id="7" name="Rounded Rectangle 6"/>
          <p:cNvSpPr/>
          <p:nvPr/>
        </p:nvSpPr>
        <p:spPr>
          <a:xfrm>
            <a:off x="7998041" y="4185767"/>
            <a:ext cx="3897773" cy="1878600"/>
          </a:xfrm>
          <a:prstGeom prst="roundRect">
            <a:avLst/>
          </a:prstGeom>
          <a:solidFill>
            <a:schemeClr val="accent2">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Izglītība un </a:t>
            </a:r>
            <a:r>
              <a:rPr lang="lv-LV" b="1" dirty="0" smtClean="0">
                <a:solidFill>
                  <a:schemeClr val="tx1"/>
                </a:solidFill>
              </a:rPr>
              <a:t>pētniecība:</a:t>
            </a:r>
          </a:p>
          <a:p>
            <a:pPr marL="742950" lvl="1" indent="-285750">
              <a:buFont typeface="Arial" panose="020B0604020202020204" pitchFamily="34" charset="0"/>
              <a:buChar char="•"/>
            </a:pPr>
            <a:r>
              <a:rPr lang="lv-LV" sz="1600" dirty="0">
                <a:solidFill>
                  <a:schemeClr val="tx1"/>
                </a:solidFill>
              </a:rPr>
              <a:t>Risku </a:t>
            </a:r>
            <a:r>
              <a:rPr lang="lv-LV" sz="1600" dirty="0" smtClean="0">
                <a:solidFill>
                  <a:schemeClr val="tx1"/>
                </a:solidFill>
              </a:rPr>
              <a:t>kartējums</a:t>
            </a:r>
          </a:p>
          <a:p>
            <a:pPr marL="742950" lvl="1" indent="-285750">
              <a:buFont typeface="Arial" panose="020B0604020202020204" pitchFamily="34" charset="0"/>
              <a:buChar char="•"/>
            </a:pPr>
            <a:r>
              <a:rPr lang="lv-LV" sz="1600" dirty="0" smtClean="0">
                <a:solidFill>
                  <a:schemeClr val="tx1"/>
                </a:solidFill>
              </a:rPr>
              <a:t>Brīdināšanas </a:t>
            </a:r>
            <a:r>
              <a:rPr lang="lv-LV" sz="1600" dirty="0">
                <a:solidFill>
                  <a:schemeClr val="tx1"/>
                </a:solidFill>
              </a:rPr>
              <a:t>un prognozēšanas </a:t>
            </a:r>
            <a:r>
              <a:rPr lang="lv-LV" sz="1600" dirty="0" smtClean="0">
                <a:solidFill>
                  <a:schemeClr val="tx1"/>
                </a:solidFill>
              </a:rPr>
              <a:t>sistēma</a:t>
            </a:r>
          </a:p>
          <a:p>
            <a:pPr marL="742950" lvl="1" indent="-285750">
              <a:buFont typeface="Arial" panose="020B0604020202020204" pitchFamily="34" charset="0"/>
              <a:buChar char="•"/>
            </a:pPr>
            <a:r>
              <a:rPr lang="lv-LV" sz="1600" dirty="0" smtClean="0">
                <a:solidFill>
                  <a:schemeClr val="tx1"/>
                </a:solidFill>
              </a:rPr>
              <a:t>Klimata </a:t>
            </a:r>
            <a:r>
              <a:rPr lang="lv-LV" sz="1600" dirty="0">
                <a:solidFill>
                  <a:schemeClr val="tx1"/>
                </a:solidFill>
              </a:rPr>
              <a:t>izglītības sistēmas </a:t>
            </a:r>
            <a:r>
              <a:rPr lang="lv-LV" sz="1600" dirty="0" smtClean="0">
                <a:solidFill>
                  <a:schemeClr val="tx1"/>
                </a:solidFill>
              </a:rPr>
              <a:t>izveide</a:t>
            </a:r>
          </a:p>
          <a:p>
            <a:pPr marL="742950" lvl="1" indent="-285750">
              <a:buFont typeface="Arial" panose="020B0604020202020204" pitchFamily="34" charset="0"/>
              <a:buChar char="•"/>
            </a:pPr>
            <a:r>
              <a:rPr lang="lv-LV" sz="1600" dirty="0" smtClean="0">
                <a:solidFill>
                  <a:schemeClr val="tx1"/>
                </a:solidFill>
              </a:rPr>
              <a:t>Tālākizglītība</a:t>
            </a:r>
          </a:p>
          <a:p>
            <a:pPr marL="742950" lvl="1" indent="-285750">
              <a:buFont typeface="Arial" panose="020B0604020202020204" pitchFamily="34" charset="0"/>
              <a:buChar char="•"/>
            </a:pPr>
            <a:r>
              <a:rPr lang="lv-LV" sz="1600" dirty="0" smtClean="0">
                <a:solidFill>
                  <a:schemeClr val="tx1"/>
                </a:solidFill>
              </a:rPr>
              <a:t>Klimata </a:t>
            </a:r>
            <a:r>
              <a:rPr lang="lv-LV" sz="1600" dirty="0">
                <a:solidFill>
                  <a:schemeClr val="tx1"/>
                </a:solidFill>
              </a:rPr>
              <a:t>risku </a:t>
            </a:r>
            <a:r>
              <a:rPr lang="lv-LV" sz="1600" dirty="0" smtClean="0">
                <a:solidFill>
                  <a:schemeClr val="tx1"/>
                </a:solidFill>
              </a:rPr>
              <a:t>izpēte</a:t>
            </a:r>
            <a:endParaRPr lang="lv-LV" sz="1600" dirty="0">
              <a:solidFill>
                <a:schemeClr val="tx1"/>
              </a:solidFill>
            </a:endParaRPr>
          </a:p>
        </p:txBody>
      </p:sp>
      <p:sp>
        <p:nvSpPr>
          <p:cNvPr id="9" name="Title 1"/>
          <p:cNvSpPr txBox="1">
            <a:spLocks/>
          </p:cNvSpPr>
          <p:nvPr/>
        </p:nvSpPr>
        <p:spPr>
          <a:xfrm>
            <a:off x="1575931" y="350393"/>
            <a:ext cx="9040137" cy="11625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Pieejas adaptācijai klimata pārmaiņu risku </a:t>
            </a:r>
            <a:r>
              <a:rPr lang="lv-LV" sz="2400" dirty="0" smtClean="0"/>
              <a:t>mazināšanai – </a:t>
            </a:r>
            <a:r>
              <a:rPr lang="lv-LV" sz="2400" b="1" dirty="0"/>
              <a:t>tehnoloģiskie </a:t>
            </a:r>
            <a:endParaRPr lang="lv-LV" sz="2400" b="1" dirty="0" smtClean="0"/>
          </a:p>
          <a:p>
            <a:pPr algn="ctr"/>
            <a:r>
              <a:rPr lang="lv-LV" sz="2400" b="1" dirty="0" smtClean="0"/>
              <a:t>risinājumi </a:t>
            </a:r>
            <a:r>
              <a:rPr lang="lv-LV" sz="2400" b="1" dirty="0"/>
              <a:t>un adaptācijas sistēmas </a:t>
            </a:r>
            <a:r>
              <a:rPr lang="lv-LV" sz="2400" b="1" dirty="0" smtClean="0"/>
              <a:t>izveidošana </a:t>
            </a:r>
          </a:p>
          <a:p>
            <a:pPr algn="ctr"/>
            <a:r>
              <a:rPr lang="lv-LV" sz="2400" dirty="0" smtClean="0"/>
              <a:t>(adaptācijas aktivitātes un piemēri):</a:t>
            </a:r>
            <a:endParaRPr lang="lv-LV" sz="2400" dirty="0"/>
          </a:p>
        </p:txBody>
      </p:sp>
    </p:spTree>
    <p:extLst>
      <p:ext uri="{BB962C8B-B14F-4D97-AF65-F5344CB8AC3E}">
        <p14:creationId xmlns:p14="http://schemas.microsoft.com/office/powerpoint/2010/main" val="12074631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00267" y="417356"/>
            <a:ext cx="6591465" cy="1008032"/>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ADAPTĀCIJAS POLITIKA</a:t>
            </a:r>
            <a:endParaRPr lang="lv-LV" sz="4000" b="1" dirty="0"/>
          </a:p>
        </p:txBody>
      </p:sp>
      <p:sp>
        <p:nvSpPr>
          <p:cNvPr id="4" name="Title 1"/>
          <p:cNvSpPr txBox="1">
            <a:spLocks/>
          </p:cNvSpPr>
          <p:nvPr/>
        </p:nvSpPr>
        <p:spPr>
          <a:xfrm>
            <a:off x="1550894" y="1718976"/>
            <a:ext cx="9090211"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Adaptācijas politikā iniciatīva pieder </a:t>
            </a:r>
            <a:r>
              <a:rPr lang="lv-LV" sz="2400" b="1" dirty="0"/>
              <a:t>starptautiska līmeņa dalībniekiem </a:t>
            </a:r>
            <a:r>
              <a:rPr lang="lv-LV" sz="2400" dirty="0"/>
              <a:t>un to nosaka klimata pārmaiņu </a:t>
            </a:r>
            <a:r>
              <a:rPr lang="lv-LV" sz="2400" dirty="0" smtClean="0"/>
              <a:t>globālie draudi un arvien </a:t>
            </a:r>
            <a:r>
              <a:rPr lang="lv-LV" sz="2400" dirty="0"/>
              <a:t>pieaugošie dabas </a:t>
            </a:r>
            <a:r>
              <a:rPr lang="lv-LV" sz="2400" dirty="0" smtClean="0"/>
              <a:t>katastrofu </a:t>
            </a:r>
            <a:r>
              <a:rPr lang="lv-LV" sz="2400" dirty="0"/>
              <a:t>seku </a:t>
            </a:r>
            <a:r>
              <a:rPr lang="lv-LV" sz="2400" dirty="0" smtClean="0"/>
              <a:t>apmēri, piemēram:</a:t>
            </a:r>
          </a:p>
        </p:txBody>
      </p:sp>
      <p:sp>
        <p:nvSpPr>
          <p:cNvPr id="6" name="Rounded Rectangle 5"/>
          <p:cNvSpPr/>
          <p:nvPr/>
        </p:nvSpPr>
        <p:spPr>
          <a:xfrm>
            <a:off x="737394" y="3161647"/>
            <a:ext cx="5071735" cy="2149941"/>
          </a:xfrm>
          <a:prstGeom prst="roundRect">
            <a:avLst>
              <a:gd name="adj" fmla="val 14791"/>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Pasaules vidējās temperatūras pieaugums</a:t>
            </a:r>
          </a:p>
          <a:p>
            <a:pPr marL="285750" indent="-285750">
              <a:spcAft>
                <a:spcPts val="600"/>
              </a:spcAft>
              <a:buFont typeface="Arial" panose="020B0604020202020204" pitchFamily="34" charset="0"/>
              <a:buChar char="•"/>
            </a:pPr>
            <a:r>
              <a:rPr lang="lv-LV" b="1" dirty="0" smtClean="0">
                <a:solidFill>
                  <a:schemeClr val="tx1"/>
                </a:solidFill>
              </a:rPr>
              <a:t>Ietekmes uz ekosistēmām visos kontinentos</a:t>
            </a:r>
          </a:p>
          <a:p>
            <a:pPr marL="285750" indent="-285750">
              <a:spcAft>
                <a:spcPts val="600"/>
              </a:spcAft>
              <a:buFont typeface="Arial" panose="020B0604020202020204" pitchFamily="34" charset="0"/>
              <a:buChar char="•"/>
            </a:pPr>
            <a:r>
              <a:rPr lang="lv-LV" b="1" dirty="0" smtClean="0">
                <a:solidFill>
                  <a:schemeClr val="tx1"/>
                </a:solidFill>
              </a:rPr>
              <a:t>Pasaules okeāna ūdens līmeņa celšanās</a:t>
            </a:r>
          </a:p>
          <a:p>
            <a:pPr marL="285750" indent="-285750">
              <a:spcAft>
                <a:spcPts val="600"/>
              </a:spcAft>
              <a:buFont typeface="Arial" panose="020B0604020202020204" pitchFamily="34" charset="0"/>
              <a:buChar char="•"/>
            </a:pPr>
            <a:r>
              <a:rPr lang="lv-LV" b="1" dirty="0" smtClean="0">
                <a:solidFill>
                  <a:schemeClr val="tx1"/>
                </a:solidFill>
              </a:rPr>
              <a:t>Ekstrēmo dabas parādību biežuma pieaugums</a:t>
            </a:r>
          </a:p>
          <a:p>
            <a:pPr marL="285750" indent="-285750">
              <a:spcAft>
                <a:spcPts val="600"/>
              </a:spcAft>
              <a:buFont typeface="Arial" panose="020B0604020202020204" pitchFamily="34" charset="0"/>
              <a:buChar char="•"/>
            </a:pPr>
            <a:r>
              <a:rPr lang="lv-LV" b="1" dirty="0" smtClean="0">
                <a:solidFill>
                  <a:schemeClr val="tx1"/>
                </a:solidFill>
              </a:rPr>
              <a:t>Jūras līmeņa celšanās un piekrastes teritoriju apdraudējums</a:t>
            </a:r>
          </a:p>
        </p:txBody>
      </p:sp>
      <p:sp>
        <p:nvSpPr>
          <p:cNvPr id="7" name="Rounded Rectangle 6"/>
          <p:cNvSpPr/>
          <p:nvPr/>
        </p:nvSpPr>
        <p:spPr>
          <a:xfrm>
            <a:off x="6040016" y="3161647"/>
            <a:ext cx="5363090" cy="2741612"/>
          </a:xfrm>
          <a:prstGeom prst="roundRect">
            <a:avLst>
              <a:gd name="adj" fmla="val 13234"/>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Ietekmes uz cilvēku veselību un labklājību</a:t>
            </a:r>
          </a:p>
          <a:p>
            <a:pPr marL="285750" indent="-285750">
              <a:spcAft>
                <a:spcPts val="600"/>
              </a:spcAft>
              <a:buFont typeface="Arial" panose="020B0604020202020204" pitchFamily="34" charset="0"/>
              <a:buChar char="•"/>
            </a:pPr>
            <a:r>
              <a:rPr lang="lv-LV" b="1" dirty="0" smtClean="0">
                <a:solidFill>
                  <a:schemeClr val="tx1"/>
                </a:solidFill>
              </a:rPr>
              <a:t>Ietekmes uz lauksaimniecību un mežsaimniecību</a:t>
            </a:r>
          </a:p>
          <a:p>
            <a:pPr marL="285750" indent="-285750">
              <a:spcAft>
                <a:spcPts val="600"/>
              </a:spcAft>
              <a:buFont typeface="Arial" panose="020B0604020202020204" pitchFamily="34" charset="0"/>
              <a:buChar char="•"/>
            </a:pPr>
            <a:r>
              <a:rPr lang="lv-LV" b="1" dirty="0" smtClean="0">
                <a:solidFill>
                  <a:schemeClr val="tx1"/>
                </a:solidFill>
              </a:rPr>
              <a:t>Ietekmes uz bioloģisko daudzveidību un ekosistēmu pakalpojumiem</a:t>
            </a:r>
          </a:p>
          <a:p>
            <a:pPr marL="285750" indent="-285750">
              <a:spcAft>
                <a:spcPts val="600"/>
              </a:spcAft>
              <a:buFont typeface="Arial" panose="020B0604020202020204" pitchFamily="34" charset="0"/>
              <a:buChar char="•"/>
            </a:pPr>
            <a:r>
              <a:rPr lang="lv-LV" b="1" dirty="0" smtClean="0">
                <a:solidFill>
                  <a:schemeClr val="tx1"/>
                </a:solidFill>
              </a:rPr>
              <a:t>Ietekmes uz reģionālo attīstību</a:t>
            </a:r>
          </a:p>
          <a:p>
            <a:pPr marL="285750" indent="-285750">
              <a:spcAft>
                <a:spcPts val="600"/>
              </a:spcAft>
              <a:buFont typeface="Arial" panose="020B0604020202020204" pitchFamily="34" charset="0"/>
              <a:buChar char="•"/>
            </a:pPr>
            <a:r>
              <a:rPr lang="lv-LV" b="1" dirty="0" smtClean="0">
                <a:solidFill>
                  <a:schemeClr val="tx1"/>
                </a:solidFill>
              </a:rPr>
              <a:t>Ietekmes uz pilsētvides attīstību, plānošanu un būvniecību</a:t>
            </a:r>
          </a:p>
          <a:p>
            <a:pPr marL="285750" indent="-285750">
              <a:spcAft>
                <a:spcPts val="600"/>
              </a:spcAft>
              <a:buFont typeface="Arial" panose="020B0604020202020204" pitchFamily="34" charset="0"/>
              <a:buChar char="•"/>
            </a:pPr>
            <a:r>
              <a:rPr lang="lv-LV" b="1" dirty="0" smtClean="0">
                <a:solidFill>
                  <a:schemeClr val="tx1"/>
                </a:solidFill>
              </a:rPr>
              <a:t>Ietekmes uz iedzīvotāju migrāciju</a:t>
            </a:r>
            <a:endParaRPr lang="lv-LV" b="1" dirty="0">
              <a:solidFill>
                <a:schemeClr val="tx1"/>
              </a:solidFill>
            </a:endParaRPr>
          </a:p>
        </p:txBody>
      </p:sp>
    </p:spTree>
    <p:extLst>
      <p:ext uri="{BB962C8B-B14F-4D97-AF65-F5344CB8AC3E}">
        <p14:creationId xmlns:p14="http://schemas.microsoft.com/office/powerpoint/2010/main" val="9970480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er\Desktop\13-Atteli\2836125610_027ec05031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702" y="1934356"/>
            <a:ext cx="5627298" cy="420093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581336" y="481294"/>
            <a:ext cx="11029327" cy="99481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Globālās adaptācijas politikas nozīmīgs elements ir tādu procesu negatīvo ietekmju mazināšana, kas sniedzas pāri nacionālo valstu iespēju un interešu </a:t>
            </a:r>
            <a:r>
              <a:rPr lang="lv-LV" sz="2400" dirty="0" smtClean="0"/>
              <a:t>spējām</a:t>
            </a:r>
          </a:p>
        </p:txBody>
      </p:sp>
      <p:sp>
        <p:nvSpPr>
          <p:cNvPr id="4" name="Rounded Rectangle 3"/>
          <p:cNvSpPr/>
          <p:nvPr/>
        </p:nvSpPr>
        <p:spPr>
          <a:xfrm>
            <a:off x="378822" y="2855846"/>
            <a:ext cx="6549903" cy="65829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Cita globālās adaptācijas politikas aktivitāšu joma ir rīcības, lai mazinātu klimata pārmaiņu ietekmes uz iedzīvotāju migrāciju</a:t>
            </a:r>
          </a:p>
        </p:txBody>
      </p:sp>
      <p:sp>
        <p:nvSpPr>
          <p:cNvPr id="6" name="Rounded Rectangle 5"/>
          <p:cNvSpPr/>
          <p:nvPr/>
        </p:nvSpPr>
        <p:spPr>
          <a:xfrm>
            <a:off x="378822" y="3755756"/>
            <a:ext cx="654990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Vienlaikus gan </a:t>
            </a:r>
            <a:r>
              <a:rPr lang="lv-LV" b="1" dirty="0" smtClean="0">
                <a:solidFill>
                  <a:schemeClr val="tx1"/>
                </a:solidFill>
              </a:rPr>
              <a:t>jāpiebilst, </a:t>
            </a:r>
            <a:r>
              <a:rPr lang="lv-LV" b="1" dirty="0">
                <a:solidFill>
                  <a:schemeClr val="tx1"/>
                </a:solidFill>
              </a:rPr>
              <a:t>ka šis ietekmju veids parāda klimata pārmaiņu milzīgās ietekmes un nepieciešamību uzsākt </a:t>
            </a:r>
            <a:endParaRPr lang="lv-LV" b="1" dirty="0" smtClean="0">
              <a:solidFill>
                <a:schemeClr val="tx1"/>
              </a:solidFill>
            </a:endParaRPr>
          </a:p>
          <a:p>
            <a:pPr algn="ctr"/>
            <a:r>
              <a:rPr lang="lv-LV" b="1" dirty="0" smtClean="0">
                <a:solidFill>
                  <a:schemeClr val="tx1"/>
                </a:solidFill>
              </a:rPr>
              <a:t>rīcības</a:t>
            </a:r>
            <a:r>
              <a:rPr lang="lv-LV" b="1" dirty="0">
                <a:solidFill>
                  <a:schemeClr val="tx1"/>
                </a:solidFill>
              </a:rPr>
              <a:t>, lai mazinātu to negatīvās ietekmes</a:t>
            </a:r>
          </a:p>
        </p:txBody>
      </p:sp>
      <p:sp>
        <p:nvSpPr>
          <p:cNvPr id="7" name="Rounded Rectangle 6"/>
          <p:cNvSpPr/>
          <p:nvPr/>
        </p:nvSpPr>
        <p:spPr>
          <a:xfrm>
            <a:off x="378822" y="4911865"/>
            <a:ext cx="6549903" cy="14297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Visi klimata pārmaiņu rakstura novērojumi un modeļi uzrāda ievērojamu nokrišņu daudzuma samazināšanās risku, piemēram, Ziemeļāfrikā, </a:t>
            </a:r>
            <a:r>
              <a:rPr lang="lv-LV" b="1" dirty="0" smtClean="0">
                <a:solidFill>
                  <a:schemeClr val="tx1"/>
                </a:solidFill>
              </a:rPr>
              <a:t>kas, </a:t>
            </a:r>
            <a:r>
              <a:rPr lang="lv-LV" b="1" dirty="0">
                <a:solidFill>
                  <a:schemeClr val="tx1"/>
                </a:solidFill>
              </a:rPr>
              <a:t>apvienojoties ar iedzīvotāju skaita pieaugumu, politisko nestabilitāti ir nozīmīgs drauds ne tikai reģiona, </a:t>
            </a:r>
            <a:endParaRPr lang="lv-LV" b="1" dirty="0" smtClean="0">
              <a:solidFill>
                <a:schemeClr val="tx1"/>
              </a:solidFill>
            </a:endParaRPr>
          </a:p>
          <a:p>
            <a:pPr algn="ctr"/>
            <a:r>
              <a:rPr lang="lv-LV" b="1" dirty="0" smtClean="0">
                <a:solidFill>
                  <a:schemeClr val="tx1"/>
                </a:solidFill>
              </a:rPr>
              <a:t>Eiropas</a:t>
            </a:r>
            <a:r>
              <a:rPr lang="lv-LV" b="1" dirty="0">
                <a:solidFill>
                  <a:schemeClr val="tx1"/>
                </a:solidFill>
              </a:rPr>
              <a:t>, bet visas cilvēces attīstībai</a:t>
            </a:r>
          </a:p>
        </p:txBody>
      </p:sp>
      <p:sp>
        <p:nvSpPr>
          <p:cNvPr id="8" name="Rounded Rectangle 7"/>
          <p:cNvSpPr/>
          <p:nvPr/>
        </p:nvSpPr>
        <p:spPr>
          <a:xfrm>
            <a:off x="378823" y="1699737"/>
            <a:ext cx="654990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Izteikta problēma ir, piemēram, okeānu salu applūšanas draudi, jo šajā gadījumā </a:t>
            </a:r>
            <a:r>
              <a:rPr lang="lv-LV" b="1" dirty="0" smtClean="0">
                <a:solidFill>
                  <a:schemeClr val="tx1"/>
                </a:solidFill>
              </a:rPr>
              <a:t>kombinējas </a:t>
            </a:r>
            <a:r>
              <a:rPr lang="lv-LV" b="1" dirty="0">
                <a:solidFill>
                  <a:schemeClr val="tx1"/>
                </a:solidFill>
              </a:rPr>
              <a:t>gan jūras līmeņa celšanās draudu, </a:t>
            </a:r>
            <a:endParaRPr lang="lv-LV" b="1" dirty="0" smtClean="0">
              <a:solidFill>
                <a:schemeClr val="tx1"/>
              </a:solidFill>
            </a:endParaRPr>
          </a:p>
          <a:p>
            <a:pPr algn="ctr"/>
            <a:r>
              <a:rPr lang="lv-LV" b="1" dirty="0" smtClean="0">
                <a:solidFill>
                  <a:schemeClr val="tx1"/>
                </a:solidFill>
              </a:rPr>
              <a:t>gan </a:t>
            </a:r>
            <a:r>
              <a:rPr lang="lv-LV" b="1" dirty="0">
                <a:solidFill>
                  <a:schemeClr val="tx1"/>
                </a:solidFill>
              </a:rPr>
              <a:t>ekstremālo parādību ietekmju draudi</a:t>
            </a:r>
          </a:p>
        </p:txBody>
      </p:sp>
    </p:spTree>
    <p:extLst>
      <p:ext uri="{BB962C8B-B14F-4D97-AF65-F5344CB8AC3E}">
        <p14:creationId xmlns:p14="http://schemas.microsoft.com/office/powerpoint/2010/main" val="25636930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s://62e528761d0685343e1c-f3d1b99a743ffa4142d9d7f1978d9686.ssl.cf2.rackcdn.com/files/30662/width926/2bj5mn42-1378268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65290"/>
            <a:ext cx="6127559" cy="406298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593672" y="533546"/>
            <a:ext cx="9026434"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Gan klimata, gan adaptācijas politikas specifika ir tāda, ka tās pirmsākumi meklējami starptautiskā līmenī un tiek uzskatīts, ka ir svarīgi adaptācijas politiku risināt </a:t>
            </a:r>
            <a:r>
              <a:rPr lang="lv-LV" sz="2400" b="1" dirty="0"/>
              <a:t>valdības līmenī</a:t>
            </a:r>
            <a:r>
              <a:rPr lang="lv-LV" sz="2400" dirty="0"/>
              <a:t>:</a:t>
            </a:r>
          </a:p>
        </p:txBody>
      </p:sp>
      <p:sp>
        <p:nvSpPr>
          <p:cNvPr id="4" name="Rounded Rectangle 3"/>
          <p:cNvSpPr/>
          <p:nvPr/>
        </p:nvSpPr>
        <p:spPr>
          <a:xfrm>
            <a:off x="5984054" y="1907177"/>
            <a:ext cx="5863957" cy="4545874"/>
          </a:xfrm>
          <a:prstGeom prst="roundRect">
            <a:avLst>
              <a:gd name="adj" fmla="val 10345"/>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Piemērošanās (preventīvie) pasākumi ļauj samazināt izmaksas un dod tūlītējus rezultātus (jo īpaši tas attiecas uz lauksaimniecību)</a:t>
            </a:r>
          </a:p>
          <a:p>
            <a:pPr marL="285750" indent="-285750">
              <a:spcAft>
                <a:spcPts val="600"/>
              </a:spcAft>
              <a:buFont typeface="Arial" panose="020B0604020202020204" pitchFamily="34" charset="0"/>
              <a:buChar char="•"/>
            </a:pPr>
            <a:r>
              <a:rPr lang="lv-LV" b="1" dirty="0" smtClean="0">
                <a:solidFill>
                  <a:schemeClr val="tx1"/>
                </a:solidFill>
              </a:rPr>
              <a:t>Neskaidrības, riski un ieguvumi apgrūtina indivīda izpratni par ieguvumiem no pielāgošanās politikas, tāpēc tie risināmi valdības līmenī</a:t>
            </a:r>
          </a:p>
          <a:p>
            <a:pPr marL="285750" indent="-285750">
              <a:spcAft>
                <a:spcPts val="600"/>
              </a:spcAft>
              <a:buFont typeface="Arial" panose="020B0604020202020204" pitchFamily="34" charset="0"/>
              <a:buChar char="•"/>
            </a:pPr>
            <a:r>
              <a:rPr lang="lv-LV" b="1" dirty="0" smtClean="0">
                <a:solidFill>
                  <a:schemeClr val="tx1"/>
                </a:solidFill>
              </a:rPr>
              <a:t>Informēšana, zināšanas, apmācība vissekmīgāk nodrošināma, ja tā ir integrēta visas valsts politikā</a:t>
            </a:r>
          </a:p>
          <a:p>
            <a:pPr marL="285750" indent="-285750">
              <a:spcAft>
                <a:spcPts val="600"/>
              </a:spcAft>
              <a:buFont typeface="Arial" panose="020B0604020202020204" pitchFamily="34" charset="0"/>
              <a:buChar char="•"/>
            </a:pPr>
            <a:r>
              <a:rPr lang="lv-LV" b="1" dirty="0" smtClean="0">
                <a:solidFill>
                  <a:schemeClr val="tx1"/>
                </a:solidFill>
              </a:rPr>
              <a:t>Palīdzība nelaimē sniedzas pāri indivīda, vai reģiona spējām un risināma vismaz nacionālā līmenī</a:t>
            </a:r>
          </a:p>
          <a:p>
            <a:pPr marL="285750" indent="-285750">
              <a:spcAft>
                <a:spcPts val="600"/>
              </a:spcAft>
              <a:buFont typeface="Arial" panose="020B0604020202020204" pitchFamily="34" charset="0"/>
              <a:buChar char="•"/>
            </a:pPr>
            <a:r>
              <a:rPr lang="lv-LV" b="1" dirty="0" smtClean="0">
                <a:solidFill>
                  <a:schemeClr val="tx1"/>
                </a:solidFill>
              </a:rPr>
              <a:t>Risinājumu, vadlīniju izstrāde prasa kompetenci</a:t>
            </a:r>
          </a:p>
          <a:p>
            <a:pPr marL="285750" indent="-285750">
              <a:spcAft>
                <a:spcPts val="600"/>
              </a:spcAft>
              <a:buFont typeface="Arial" panose="020B0604020202020204" pitchFamily="34" charset="0"/>
              <a:buChar char="•"/>
            </a:pPr>
            <a:r>
              <a:rPr lang="lv-LV" b="1" dirty="0" smtClean="0">
                <a:solidFill>
                  <a:schemeClr val="tx1"/>
                </a:solidFill>
              </a:rPr>
              <a:t>Atbilstošas kapacitātes (finanšu un cilvēkresursu) nodrošināšana</a:t>
            </a:r>
          </a:p>
          <a:p>
            <a:pPr marL="285750" indent="-285750">
              <a:spcAft>
                <a:spcPts val="600"/>
              </a:spcAft>
              <a:buFont typeface="Arial" panose="020B0604020202020204" pitchFamily="34" charset="0"/>
              <a:buChar char="•"/>
            </a:pPr>
            <a:r>
              <a:rPr lang="lv-LV" b="1" dirty="0" smtClean="0">
                <a:solidFill>
                  <a:schemeClr val="tx1"/>
                </a:solidFill>
              </a:rPr>
              <a:t>Infrastruktūras plānošana un attīstība</a:t>
            </a:r>
            <a:endParaRPr lang="lv-LV" b="1" dirty="0">
              <a:solidFill>
                <a:schemeClr val="tx1"/>
              </a:solidFill>
            </a:endParaRPr>
          </a:p>
        </p:txBody>
      </p:sp>
    </p:spTree>
    <p:extLst>
      <p:ext uri="{BB962C8B-B14F-4D97-AF65-F5344CB8AC3E}">
        <p14:creationId xmlns:p14="http://schemas.microsoft.com/office/powerpoint/2010/main" val="40103979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user\Desktop\13-Atteli\9559701907_196534f9b5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8165" y="0"/>
            <a:ext cx="457423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935346" y="2324727"/>
            <a:ext cx="654990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Svarīga ir klimata </a:t>
            </a:r>
            <a:r>
              <a:rPr lang="lv-LV" b="1" dirty="0">
                <a:solidFill>
                  <a:schemeClr val="tx1"/>
                </a:solidFill>
              </a:rPr>
              <a:t>mainības risku ietveršana nacionālajā valsts drošības sistēmā, izstrādājot monitoringa sistēmu un sastādot </a:t>
            </a:r>
            <a:r>
              <a:rPr lang="lv-LV" b="1" dirty="0" smtClean="0">
                <a:solidFill>
                  <a:schemeClr val="tx1"/>
                </a:solidFill>
              </a:rPr>
              <a:t>un regulāri atjaunojot riska </a:t>
            </a:r>
            <a:r>
              <a:rPr lang="lv-LV" b="1" dirty="0">
                <a:solidFill>
                  <a:schemeClr val="tx1"/>
                </a:solidFill>
              </a:rPr>
              <a:t>objektu </a:t>
            </a:r>
            <a:r>
              <a:rPr lang="lv-LV" b="1" dirty="0" smtClean="0">
                <a:solidFill>
                  <a:schemeClr val="tx1"/>
                </a:solidFill>
              </a:rPr>
              <a:t>kartes</a:t>
            </a:r>
            <a:endParaRPr lang="lv-LV" b="1" dirty="0">
              <a:solidFill>
                <a:schemeClr val="tx1"/>
              </a:solidFill>
            </a:endParaRPr>
          </a:p>
        </p:txBody>
      </p:sp>
      <p:sp>
        <p:nvSpPr>
          <p:cNvPr id="4" name="Rounded Rectangle 3"/>
          <p:cNvSpPr/>
          <p:nvPr/>
        </p:nvSpPr>
        <p:spPr>
          <a:xfrm>
            <a:off x="301924" y="3542842"/>
            <a:ext cx="7737895" cy="158987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Tas atvieglotu </a:t>
            </a:r>
            <a:r>
              <a:rPr lang="lv-LV" b="1" dirty="0">
                <a:solidFill>
                  <a:schemeClr val="tx1"/>
                </a:solidFill>
              </a:rPr>
              <a:t>un novērstu risku identificēšanas un novērtēšanas (ieskaitot finansiālo) procesu, pilnveidotu dažādu prognožu un attīstības modeļu sistēmas veidošanu, ieskaitot tās sistēmas, kas saistītas ar klimata mainības ietekmju uz dažādām dabas ekosistēmām un bioloģisko daudzveidību, </a:t>
            </a:r>
            <a:endParaRPr lang="lv-LV" b="1" dirty="0" smtClean="0">
              <a:solidFill>
                <a:schemeClr val="tx1"/>
              </a:solidFill>
            </a:endParaRPr>
          </a:p>
          <a:p>
            <a:pPr algn="ctr"/>
            <a:r>
              <a:rPr lang="lv-LV" b="1" dirty="0" smtClean="0">
                <a:solidFill>
                  <a:schemeClr val="tx1"/>
                </a:solidFill>
              </a:rPr>
              <a:t>cilvēku </a:t>
            </a:r>
            <a:r>
              <a:rPr lang="lv-LV" b="1" dirty="0">
                <a:solidFill>
                  <a:schemeClr val="tx1"/>
                </a:solidFill>
              </a:rPr>
              <a:t>veselību un labklājību kopumā izvērtējumu</a:t>
            </a:r>
          </a:p>
        </p:txBody>
      </p:sp>
      <p:sp>
        <p:nvSpPr>
          <p:cNvPr id="5" name="Title 1"/>
          <p:cNvSpPr txBox="1">
            <a:spLocks/>
          </p:cNvSpPr>
          <p:nvPr/>
        </p:nvSpPr>
        <p:spPr>
          <a:xfrm>
            <a:off x="1740189" y="390740"/>
            <a:ext cx="7210697" cy="121687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Mūsdienās risku identifikācija vairāk vai mazāk ir notikusi atsevišķu nozaru politikas plānošanas dokumentos, visdetalizētāk – civilās aizsardzības sistēmā</a:t>
            </a:r>
            <a:endParaRPr lang="lv-LV" sz="2400" dirty="0" smtClean="0"/>
          </a:p>
        </p:txBody>
      </p:sp>
    </p:spTree>
    <p:extLst>
      <p:ext uri="{BB962C8B-B14F-4D97-AF65-F5344CB8AC3E}">
        <p14:creationId xmlns:p14="http://schemas.microsoft.com/office/powerpoint/2010/main" val="2008589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user\Desktop\13-Atteli\8662031247_697247203f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89417"/>
            <a:ext cx="5936550" cy="39576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04988" y="355712"/>
            <a:ext cx="11382024"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Kāpēc ir jāveido vienota stratēģija ar šiem klimata riskiem saistītas visaptverošas sistēmas izveidei (tāds būtu nacionālās piemērošanās klimata mainībai stratēģijas galvenais mērķis)? Vai nevar iztikt kā līdz šim, jo tik ļoti postošas kataklizmas Latviju vēl neapdraud? </a:t>
            </a:r>
            <a:endParaRPr lang="lv-LV" sz="2400" dirty="0" smtClean="0"/>
          </a:p>
        </p:txBody>
      </p:sp>
      <p:sp>
        <p:nvSpPr>
          <p:cNvPr id="4" name="Rounded Rectangle 3"/>
          <p:cNvSpPr/>
          <p:nvPr/>
        </p:nvSpPr>
        <p:spPr>
          <a:xfrm>
            <a:off x="5846895" y="1801838"/>
            <a:ext cx="5628825" cy="1557658"/>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Diemžēl tā ir tikai ilūzija, jo iespējamas negatīvas sekas, ja klimata mainības radītie riski netiks laikus identificēti un radītas alternatīvas šo risku novēršanai vai </a:t>
            </a:r>
            <a:endParaRPr lang="lv-LV" b="1" dirty="0" smtClean="0">
              <a:solidFill>
                <a:schemeClr val="tx1"/>
              </a:solidFill>
            </a:endParaRPr>
          </a:p>
          <a:p>
            <a:pPr algn="ctr"/>
            <a:r>
              <a:rPr lang="lv-LV" b="1" dirty="0" smtClean="0">
                <a:solidFill>
                  <a:schemeClr val="tx1"/>
                </a:solidFill>
              </a:rPr>
              <a:t>efektīva piemērošanās, piemēram:</a:t>
            </a:r>
          </a:p>
          <a:p>
            <a:pPr algn="ctr"/>
            <a:endParaRPr lang="lv-LV" b="1" dirty="0">
              <a:solidFill>
                <a:schemeClr val="tx1"/>
              </a:solidFill>
            </a:endParaRPr>
          </a:p>
        </p:txBody>
      </p:sp>
      <p:sp>
        <p:nvSpPr>
          <p:cNvPr id="5" name="Rounded Rectangle 4"/>
          <p:cNvSpPr/>
          <p:nvPr/>
        </p:nvSpPr>
        <p:spPr>
          <a:xfrm>
            <a:off x="5396226" y="3004456"/>
            <a:ext cx="6530164" cy="3473982"/>
          </a:xfrm>
          <a:prstGeom prst="roundRect">
            <a:avLst>
              <a:gd name="adj" fmla="val 931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Katru gadu valsts būs spiesta maksāt milzīgas kompensācijas gan atsevišķiem sektoriem (jo īpaši lauksaimniecībā un mežsaimniecībā), gan iedzīvotājiem par dabas nodarītajiem postījumiem viņu īpašumiem, veselībai vai pat dzīvībai</a:t>
            </a:r>
          </a:p>
          <a:p>
            <a:pPr marL="285750" indent="-285750">
              <a:spcAft>
                <a:spcPts val="1200"/>
              </a:spcAft>
              <a:buFont typeface="Arial" panose="020B0604020202020204" pitchFamily="34" charset="0"/>
              <a:buChar char="•"/>
            </a:pPr>
            <a:r>
              <a:rPr lang="lv-LV" b="1" dirty="0" smtClean="0">
                <a:solidFill>
                  <a:schemeClr val="tx1"/>
                </a:solidFill>
              </a:rPr>
              <a:t>Šie riski kropļos dabīgo konkurenci tirgus ekonomikā, iznīcinot pat atsevišķas apakšnozares</a:t>
            </a:r>
          </a:p>
          <a:p>
            <a:pPr marL="285750" indent="-285750">
              <a:spcAft>
                <a:spcPts val="1200"/>
              </a:spcAft>
              <a:buFont typeface="Arial" panose="020B0604020202020204" pitchFamily="34" charset="0"/>
              <a:buChar char="•"/>
            </a:pPr>
            <a:r>
              <a:rPr lang="lv-LV" b="1" dirty="0" smtClean="0">
                <a:solidFill>
                  <a:schemeClr val="tx1"/>
                </a:solidFill>
              </a:rPr>
              <a:t>Netiks pildītas </a:t>
            </a:r>
            <a:r>
              <a:rPr lang="lv-LV" b="1" dirty="0">
                <a:solidFill>
                  <a:schemeClr val="tx1"/>
                </a:solidFill>
              </a:rPr>
              <a:t>E</a:t>
            </a:r>
            <a:r>
              <a:rPr lang="lv-LV" b="1" dirty="0" smtClean="0">
                <a:solidFill>
                  <a:schemeClr val="tx1"/>
                </a:solidFill>
              </a:rPr>
              <a:t>iropas Savienības tiesību aktos un politikas plānošanas dokumentos, kā arī ANO vispārējās konvencijas par klimata mainību un tās </a:t>
            </a:r>
            <a:r>
              <a:rPr lang="lv-LV" b="1" dirty="0">
                <a:solidFill>
                  <a:schemeClr val="tx1"/>
                </a:solidFill>
              </a:rPr>
              <a:t>K</a:t>
            </a:r>
            <a:r>
              <a:rPr lang="lv-LV" b="1" dirty="0" smtClean="0">
                <a:solidFill>
                  <a:schemeClr val="tx1"/>
                </a:solidFill>
              </a:rPr>
              <a:t>ioto protokolā noteiktās saistības, tādējādi valstij var nākties maksāt milzīgas soda naudas</a:t>
            </a:r>
            <a:endParaRPr lang="lv-LV" b="1" dirty="0">
              <a:solidFill>
                <a:schemeClr val="tx1"/>
              </a:solidFill>
            </a:endParaRPr>
          </a:p>
        </p:txBody>
      </p:sp>
      <p:sp>
        <p:nvSpPr>
          <p:cNvPr id="6" name="Rectangle 5"/>
          <p:cNvSpPr/>
          <p:nvPr/>
        </p:nvSpPr>
        <p:spPr>
          <a:xfrm>
            <a:off x="0" y="5770117"/>
            <a:ext cx="4661140" cy="276999"/>
          </a:xfrm>
          <a:prstGeom prst="rect">
            <a:avLst/>
          </a:prstGeom>
          <a:noFill/>
        </p:spPr>
        <p:txBody>
          <a:bodyPr wrap="square">
            <a:spAutoFit/>
          </a:bodyPr>
          <a:lstStyle/>
          <a:p>
            <a:r>
              <a:rPr lang="lv-LV" sz="1200" b="1" dirty="0" smtClean="0">
                <a:solidFill>
                  <a:schemeClr val="bg1"/>
                </a:solidFill>
              </a:rPr>
              <a:t>Pali un plūdi Ogrē 2013.g. aprīlī </a:t>
            </a:r>
            <a:r>
              <a:rPr lang="lv-LV" sz="900" dirty="0" smtClean="0">
                <a:solidFill>
                  <a:schemeClr val="bg1"/>
                </a:solidFill>
              </a:rPr>
              <a:t>(</a:t>
            </a:r>
            <a:r>
              <a:rPr lang="lv-LV" sz="900" dirty="0" err="1" smtClean="0">
                <a:solidFill>
                  <a:schemeClr val="bg1"/>
                </a:solidFill>
              </a:rPr>
              <a:t>Flickr</a:t>
            </a:r>
            <a:r>
              <a:rPr lang="lv-LV" sz="900" dirty="0" smtClean="0">
                <a:solidFill>
                  <a:schemeClr val="bg1"/>
                </a:solidFill>
              </a:rPr>
              <a:t>: Latvijas armija)</a:t>
            </a:r>
            <a:endParaRPr lang="lv-LV" sz="900" dirty="0">
              <a:solidFill>
                <a:schemeClr val="bg1"/>
              </a:solidFill>
            </a:endParaRPr>
          </a:p>
        </p:txBody>
      </p:sp>
    </p:spTree>
    <p:extLst>
      <p:ext uri="{BB962C8B-B14F-4D97-AF65-F5344CB8AC3E}">
        <p14:creationId xmlns:p14="http://schemas.microsoft.com/office/powerpoint/2010/main" val="1297368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s3.amazonaws.com/blog.oxfamamerica.org/politicsofpoverty/2012/12/Doha-bl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932" y="2071840"/>
            <a:ext cx="5748068" cy="381528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41148" y="2003894"/>
            <a:ext cx="625584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Neskaidrības vēl rada Kioto protokola funkcijas adaptācijas pasākumu finansēšanas mehānismu (piemēram, </a:t>
            </a:r>
            <a:endParaRPr lang="lv-LV" b="1" dirty="0" smtClean="0">
              <a:solidFill>
                <a:schemeClr val="tx1"/>
              </a:solidFill>
            </a:endParaRPr>
          </a:p>
          <a:p>
            <a:pPr algn="ctr"/>
            <a:r>
              <a:rPr lang="lv-LV" b="1" dirty="0" smtClean="0">
                <a:solidFill>
                  <a:schemeClr val="tx1"/>
                </a:solidFill>
              </a:rPr>
              <a:t>Adaptācijas </a:t>
            </a:r>
            <a:r>
              <a:rPr lang="lv-LV" b="1" dirty="0">
                <a:solidFill>
                  <a:schemeClr val="tx1"/>
                </a:solidFill>
              </a:rPr>
              <a:t>fonda) radīšanā un pilnveidošanā</a:t>
            </a:r>
          </a:p>
        </p:txBody>
      </p:sp>
      <p:sp>
        <p:nvSpPr>
          <p:cNvPr id="3" name="Title 1"/>
          <p:cNvSpPr txBox="1">
            <a:spLocks/>
          </p:cNvSpPr>
          <p:nvPr/>
        </p:nvSpPr>
        <p:spPr>
          <a:xfrm>
            <a:off x="550817" y="368774"/>
            <a:ext cx="11090366"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Par galvenajiem </a:t>
            </a:r>
            <a:r>
              <a:rPr lang="lv-LV" sz="2400" b="1" dirty="0"/>
              <a:t>adaptācijas politikas instrumentiem </a:t>
            </a:r>
            <a:r>
              <a:rPr lang="lv-LV" sz="2400" dirty="0"/>
              <a:t>noteikta pārvaldība (ieskaitot riska pārvaldību kā galveno), būtiskāko virzienu noteikšana (ieskaitot valstu valdību lomu, pašvaldību, privātā sektora utt. lomas) un adekvātas apdrošināšanas sistēmas radīšana</a:t>
            </a:r>
            <a:endParaRPr lang="lv-LV" sz="2400" dirty="0" smtClean="0"/>
          </a:p>
        </p:txBody>
      </p:sp>
      <p:sp>
        <p:nvSpPr>
          <p:cNvPr id="5" name="Rounded Rectangle 4"/>
          <p:cNvSpPr/>
          <p:nvPr/>
        </p:nvSpPr>
        <p:spPr>
          <a:xfrm>
            <a:off x="341148" y="3208479"/>
            <a:ext cx="6255843" cy="9585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Piemērošanās politikai būtu jākļūst par ekonomiski pamatotu papildinājumu nepieciešamajiem klimata mainības mazināšanas </a:t>
            </a:r>
            <a:r>
              <a:rPr lang="lv-LV" b="1" dirty="0" smtClean="0">
                <a:solidFill>
                  <a:schemeClr val="tx1"/>
                </a:solidFill>
              </a:rPr>
              <a:t>pasākumiem</a:t>
            </a:r>
            <a:endParaRPr lang="lv-LV" b="1" dirty="0">
              <a:solidFill>
                <a:schemeClr val="tx1"/>
              </a:solidFill>
            </a:endParaRPr>
          </a:p>
        </p:txBody>
      </p:sp>
      <p:sp>
        <p:nvSpPr>
          <p:cNvPr id="8" name="Rounded Rectangle 7"/>
          <p:cNvSpPr/>
          <p:nvPr/>
        </p:nvSpPr>
        <p:spPr>
          <a:xfrm>
            <a:off x="341148" y="4457145"/>
            <a:ext cx="6255843" cy="153870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Turklāt </a:t>
            </a:r>
            <a:r>
              <a:rPr lang="lv-LV" b="1" dirty="0">
                <a:solidFill>
                  <a:schemeClr val="tx1"/>
                </a:solidFill>
              </a:rPr>
              <a:t>tā būtu jāuztver par ilgtspējīgas attīstības visvitālākās nepieciešamības sastāvdaļu, integrējot to sektoru politikās ar pētījumiem, tehnoloģiju pārnesi, sabiedrības informēšanu un informētības līmeņa paaugstināšanu, kā arī strauju un pamatotu kapacitātes celšanu</a:t>
            </a:r>
          </a:p>
        </p:txBody>
      </p:sp>
    </p:spTree>
    <p:extLst>
      <p:ext uri="{BB962C8B-B14F-4D97-AF65-F5344CB8AC3E}">
        <p14:creationId xmlns:p14="http://schemas.microsoft.com/office/powerpoint/2010/main" val="38128049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13-Atteli\14526768078_ae7fa1e43b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286" y="821237"/>
            <a:ext cx="7456714" cy="559498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813793" y="323227"/>
            <a:ext cx="6591465" cy="1061436"/>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ADAPTĀCIJAS KONCEPCIJA</a:t>
            </a:r>
            <a:endParaRPr lang="lv-LV" sz="4000" b="1" dirty="0"/>
          </a:p>
        </p:txBody>
      </p:sp>
      <p:sp>
        <p:nvSpPr>
          <p:cNvPr id="4" name="Title 1"/>
          <p:cNvSpPr txBox="1">
            <a:spLocks/>
          </p:cNvSpPr>
          <p:nvPr/>
        </p:nvSpPr>
        <p:spPr>
          <a:xfrm>
            <a:off x="1243147" y="1743560"/>
            <a:ext cx="9729652" cy="75429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Klimata pārmaiņas uzskatāmas par notiekošām! </a:t>
            </a:r>
            <a:endParaRPr lang="lv-LV" sz="2400" b="1" dirty="0" smtClean="0"/>
          </a:p>
          <a:p>
            <a:pPr algn="ctr"/>
            <a:r>
              <a:rPr lang="lv-LV" sz="2400" dirty="0" smtClean="0"/>
              <a:t>Laika </a:t>
            </a:r>
            <a:r>
              <a:rPr lang="lv-LV" sz="2400" dirty="0"/>
              <a:t>apstākļi i</a:t>
            </a:r>
            <a:r>
              <a:rPr lang="lv-LV" sz="2400" dirty="0" smtClean="0"/>
              <a:t>r </a:t>
            </a:r>
            <a:r>
              <a:rPr lang="lv-LV" sz="2400" dirty="0"/>
              <a:t>būtisku risku cēlonis, kurus nosaka klimata dabiskā mainība</a:t>
            </a:r>
            <a:endParaRPr lang="lv-LV" sz="2400" dirty="0" smtClean="0"/>
          </a:p>
        </p:txBody>
      </p:sp>
      <p:sp>
        <p:nvSpPr>
          <p:cNvPr id="5" name="Rounded Rectangle 4"/>
          <p:cNvSpPr/>
          <p:nvPr/>
        </p:nvSpPr>
        <p:spPr>
          <a:xfrm>
            <a:off x="306992" y="2967183"/>
            <a:ext cx="6412215"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Mūs apdraud ne tikai klimata pārmaiņas, bet arī tas, kas būtu nosaucams par dabisku, cilvēka neietekmētu </a:t>
            </a:r>
            <a:r>
              <a:rPr lang="lv-LV" b="1" dirty="0" smtClean="0">
                <a:solidFill>
                  <a:schemeClr val="tx1"/>
                </a:solidFill>
              </a:rPr>
              <a:t>klimatu jeb dabisko </a:t>
            </a:r>
            <a:r>
              <a:rPr lang="lv-LV" b="1" dirty="0">
                <a:solidFill>
                  <a:schemeClr val="tx1"/>
                </a:solidFill>
              </a:rPr>
              <a:t>procesu radītas ekstremālas klimatiskas parādības</a:t>
            </a:r>
            <a:endParaRPr lang="lv-LV" b="1" dirty="0" smtClean="0">
              <a:solidFill>
                <a:schemeClr val="tx1"/>
              </a:solidFill>
            </a:endParaRPr>
          </a:p>
        </p:txBody>
      </p:sp>
      <p:sp>
        <p:nvSpPr>
          <p:cNvPr id="6" name="Rounded Rectangle 5"/>
          <p:cNvSpPr/>
          <p:nvPr/>
        </p:nvSpPr>
        <p:spPr>
          <a:xfrm>
            <a:off x="306993" y="4129536"/>
            <a:ext cx="5342694"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Sausums/intensīvi nokrišņi, karstuma viļņi/neparasts aukstums, vētras, plūdi, virpuļviesuļi, krusa un </a:t>
            </a:r>
            <a:r>
              <a:rPr lang="lv-LV" b="1" dirty="0" smtClean="0">
                <a:solidFill>
                  <a:schemeClr val="tx1"/>
                </a:solidFill>
              </a:rPr>
              <a:t>citas kataklizmas joprojām </a:t>
            </a:r>
            <a:r>
              <a:rPr lang="lv-LV" b="1" dirty="0">
                <a:solidFill>
                  <a:schemeClr val="tx1"/>
                </a:solidFill>
              </a:rPr>
              <a:t>ir klimatiskas </a:t>
            </a:r>
            <a:r>
              <a:rPr lang="lv-LV" b="1" dirty="0" smtClean="0">
                <a:solidFill>
                  <a:schemeClr val="tx1"/>
                </a:solidFill>
              </a:rPr>
              <a:t>parādības</a:t>
            </a:r>
          </a:p>
        </p:txBody>
      </p:sp>
      <p:sp>
        <p:nvSpPr>
          <p:cNvPr id="7" name="Rounded Rectangle 6"/>
          <p:cNvSpPr/>
          <p:nvPr/>
        </p:nvSpPr>
        <p:spPr>
          <a:xfrm>
            <a:off x="306994" y="5291889"/>
            <a:ext cx="5342694"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Šo klimatisko parādību cēlonis </a:t>
            </a:r>
            <a:r>
              <a:rPr lang="lv-LV" b="1" dirty="0">
                <a:solidFill>
                  <a:schemeClr val="tx1"/>
                </a:solidFill>
              </a:rPr>
              <a:t>var būt dabiski noritoši klimatiski procesi un protams šādas parādības ir </a:t>
            </a:r>
            <a:r>
              <a:rPr lang="lv-LV" b="1" dirty="0" smtClean="0">
                <a:solidFill>
                  <a:schemeClr val="tx1"/>
                </a:solidFill>
              </a:rPr>
              <a:t>pastāvējušas </a:t>
            </a:r>
            <a:r>
              <a:rPr lang="lv-LV" b="1" dirty="0">
                <a:solidFill>
                  <a:schemeClr val="tx1"/>
                </a:solidFill>
              </a:rPr>
              <a:t>un būs arī nākotnē</a:t>
            </a:r>
            <a:endParaRPr lang="lv-LV" b="1" dirty="0" smtClean="0">
              <a:solidFill>
                <a:schemeClr val="tx1"/>
              </a:solidFill>
            </a:endParaRPr>
          </a:p>
        </p:txBody>
      </p:sp>
    </p:spTree>
    <p:extLst>
      <p:ext uri="{BB962C8B-B14F-4D97-AF65-F5344CB8AC3E}">
        <p14:creationId xmlns:p14="http://schemas.microsoft.com/office/powerpoint/2010/main" val="37132859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http://graphics8.nytimes.com/images/2005/12/04/weekinreview/04revkin.jpg"/>
          <p:cNvPicPr>
            <a:picLocks noChangeAspect="1" noChangeArrowheads="1"/>
          </p:cNvPicPr>
          <p:nvPr/>
        </p:nvPicPr>
        <p:blipFill rotWithShape="1">
          <a:blip r:embed="rId3">
            <a:extLst>
              <a:ext uri="{28A0092B-C50C-407E-A947-70E740481C1C}">
                <a14:useLocalDpi xmlns:a14="http://schemas.microsoft.com/office/drawing/2010/main" val="0"/>
              </a:ext>
            </a:extLst>
          </a:blip>
          <a:srcRect l="1088" t="1068" r="734" b="1400"/>
          <a:stretch/>
        </p:blipFill>
        <p:spPr bwMode="auto">
          <a:xfrm>
            <a:off x="0" y="2121594"/>
            <a:ext cx="5408762" cy="2516102"/>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7005" y="3679039"/>
            <a:ext cx="6721784" cy="94383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 varētu veikt, pateicoties oglekļa tirgus attīstībai, dažādiem fondiem, daudzpusējām finansiālām institūcijām, starptautisko emisiju tirdzniecības veiksmīgas funkcionēšanas gadījumā </a:t>
            </a:r>
            <a:r>
              <a:rPr lang="lv-LV" b="1" dirty="0" smtClean="0">
                <a:solidFill>
                  <a:schemeClr val="tx1"/>
                </a:solidFill>
              </a:rPr>
              <a:t>u.c</a:t>
            </a:r>
            <a:r>
              <a:rPr lang="lv-LV" b="1" dirty="0">
                <a:solidFill>
                  <a:schemeClr val="tx1"/>
                </a:solidFill>
              </a:rPr>
              <a:t>.</a:t>
            </a:r>
          </a:p>
        </p:txBody>
      </p:sp>
      <p:sp>
        <p:nvSpPr>
          <p:cNvPr id="3" name="Rounded Rectangle 2"/>
          <p:cNvSpPr/>
          <p:nvPr/>
        </p:nvSpPr>
        <p:spPr>
          <a:xfrm>
            <a:off x="5357005" y="2100918"/>
            <a:ext cx="6721784" cy="118918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Tajā pausts, ka līdztekus jau aprobētiem adaptācijas pasākumiem (piemēram, aizsargdambji pret plūdiem, hidromezglu ierīkošana, upju gultņu tīrīšana, stāvkrastu nostiprināšana </a:t>
            </a:r>
            <a:r>
              <a:rPr lang="lv-LV" b="1" dirty="0" smtClean="0">
                <a:solidFill>
                  <a:schemeClr val="tx1"/>
                </a:solidFill>
              </a:rPr>
              <a:t>u.c</a:t>
            </a:r>
            <a:r>
              <a:rPr lang="lv-LV" b="1" dirty="0">
                <a:solidFill>
                  <a:schemeClr val="tx1"/>
                </a:solidFill>
              </a:rPr>
              <a:t>.) jāstimulē inovatīvi pasākumi un tehnoloģiju </a:t>
            </a:r>
            <a:r>
              <a:rPr lang="lv-LV" b="1" dirty="0" smtClean="0">
                <a:solidFill>
                  <a:schemeClr val="tx1"/>
                </a:solidFill>
              </a:rPr>
              <a:t>attīstība</a:t>
            </a:r>
            <a:endParaRPr lang="lv-LV" b="1" dirty="0">
              <a:solidFill>
                <a:schemeClr val="tx1"/>
              </a:solidFill>
            </a:endParaRPr>
          </a:p>
        </p:txBody>
      </p:sp>
      <p:sp>
        <p:nvSpPr>
          <p:cNvPr id="4" name="Title 1"/>
          <p:cNvSpPr txBox="1">
            <a:spLocks/>
          </p:cNvSpPr>
          <p:nvPr/>
        </p:nvSpPr>
        <p:spPr>
          <a:xfrm>
            <a:off x="550817" y="562900"/>
            <a:ext cx="11090366"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Pirmais nozīmīgais starptautiskais dokuments, kas attiecas tieši uz klimata pārmaiņu radītajiem riskiem un ar tiem saistītajiem jautājumiem, bija </a:t>
            </a:r>
            <a:r>
              <a:rPr lang="lv-LV" sz="2400" b="1" dirty="0"/>
              <a:t>ANO Lēmums 1/CP.10 </a:t>
            </a:r>
            <a:r>
              <a:rPr lang="lv-LV" sz="2400" dirty="0"/>
              <a:t>par Buenosairesas darba programmu pielāgošanos un atbildes pasākumiem</a:t>
            </a:r>
          </a:p>
        </p:txBody>
      </p:sp>
      <p:sp>
        <p:nvSpPr>
          <p:cNvPr id="5" name="Title 1"/>
          <p:cNvSpPr txBox="1">
            <a:spLocks/>
          </p:cNvSpPr>
          <p:nvPr/>
        </p:nvSpPr>
        <p:spPr>
          <a:xfrm>
            <a:off x="862657" y="5011810"/>
            <a:ext cx="10459364" cy="142588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ANO Vispārējās </a:t>
            </a:r>
            <a:r>
              <a:rPr lang="lv-LV" sz="2400" dirty="0"/>
              <a:t>konvencijas par klimata pārmaiņām dalībvalstu  </a:t>
            </a:r>
            <a:r>
              <a:rPr lang="lv-LV" sz="2400" dirty="0" smtClean="0"/>
              <a:t>12.sesijā </a:t>
            </a:r>
            <a:r>
              <a:rPr lang="lv-LV" sz="2400" dirty="0"/>
              <a:t>un Kioto protokola dalībvalstu otrajā </a:t>
            </a:r>
            <a:r>
              <a:rPr lang="lv-LV" sz="2400" dirty="0" smtClean="0"/>
              <a:t>sesijā, </a:t>
            </a:r>
            <a:r>
              <a:rPr lang="lv-LV" sz="2400" dirty="0"/>
              <a:t>kas </a:t>
            </a:r>
            <a:r>
              <a:rPr lang="lv-LV" sz="2400" dirty="0" smtClean="0"/>
              <a:t>2006.g. </a:t>
            </a:r>
            <a:r>
              <a:rPr lang="lv-LV" sz="2400" dirty="0"/>
              <a:t>novembrī notika Nairobi (Kenijā), </a:t>
            </a:r>
            <a:endParaRPr lang="lv-LV" sz="2400" dirty="0" smtClean="0"/>
          </a:p>
          <a:p>
            <a:pPr algn="ctr"/>
            <a:r>
              <a:rPr lang="lv-LV" sz="2400" dirty="0" smtClean="0"/>
              <a:t>tika </a:t>
            </a:r>
            <a:r>
              <a:rPr lang="lv-LV" sz="2400" dirty="0"/>
              <a:t>pieņemta </a:t>
            </a:r>
            <a:r>
              <a:rPr lang="lv-LV" sz="2400" b="1" dirty="0"/>
              <a:t>Nairobi piecu gadu darba programma </a:t>
            </a:r>
            <a:r>
              <a:rPr lang="lv-LV" sz="2400" dirty="0"/>
              <a:t>par klimata pārmaiņu </a:t>
            </a:r>
            <a:endParaRPr lang="lv-LV" sz="2400" dirty="0" smtClean="0"/>
          </a:p>
          <a:p>
            <a:pPr algn="ctr"/>
            <a:r>
              <a:rPr lang="lv-LV" sz="2400" dirty="0" smtClean="0"/>
              <a:t>ietekmi</a:t>
            </a:r>
            <a:r>
              <a:rPr lang="lv-LV" sz="2400" dirty="0"/>
              <a:t>, to radītajiem apdraudējumiem un pielāgošanos tām</a:t>
            </a:r>
            <a:endParaRPr lang="lv-LV" sz="2400" dirty="0" smtClean="0"/>
          </a:p>
        </p:txBody>
      </p:sp>
    </p:spTree>
    <p:extLst>
      <p:ext uri="{BB962C8B-B14F-4D97-AF65-F5344CB8AC3E}">
        <p14:creationId xmlns:p14="http://schemas.microsoft.com/office/powerpoint/2010/main" val="2338699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10343" y="368774"/>
            <a:ext cx="9993086"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2013.g. </a:t>
            </a:r>
            <a:r>
              <a:rPr lang="lv-LV" sz="2400" dirty="0"/>
              <a:t>tika izveidots </a:t>
            </a:r>
            <a:r>
              <a:rPr lang="lv-LV" sz="2400" b="1" dirty="0"/>
              <a:t>Varšavas Starptautiskais mehānisms</a:t>
            </a:r>
            <a:r>
              <a:rPr lang="lv-LV" sz="2400" dirty="0"/>
              <a:t>, lai sekmētu iniciatīvas klimata pārmaiņu radīto zaudējumu mazināšanai, bet </a:t>
            </a:r>
            <a:r>
              <a:rPr lang="lv-LV" sz="2400" dirty="0" smtClean="0"/>
              <a:t>2015.g. </a:t>
            </a:r>
            <a:r>
              <a:rPr lang="lv-LV" sz="2400" dirty="0"/>
              <a:t>notika ANO konference par Klimata katastrofu risku mazināšanu</a:t>
            </a:r>
            <a:endParaRPr lang="lv-LV" sz="2400" dirty="0" smtClean="0"/>
          </a:p>
        </p:txBody>
      </p:sp>
      <p:sp>
        <p:nvSpPr>
          <p:cNvPr id="4" name="Rounded Rectangle 3"/>
          <p:cNvSpPr/>
          <p:nvPr/>
        </p:nvSpPr>
        <p:spPr>
          <a:xfrm>
            <a:off x="340899" y="2117553"/>
            <a:ext cx="6212301" cy="6305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Nozīmīgs </a:t>
            </a:r>
            <a:r>
              <a:rPr lang="lv-LV" b="1" dirty="0" smtClean="0">
                <a:solidFill>
                  <a:schemeClr val="tx1"/>
                </a:solidFill>
              </a:rPr>
              <a:t>pagrieziena </a:t>
            </a:r>
            <a:r>
              <a:rPr lang="lv-LV" b="1" dirty="0">
                <a:solidFill>
                  <a:schemeClr val="tx1"/>
                </a:solidFill>
              </a:rPr>
              <a:t>punkts ir </a:t>
            </a:r>
            <a:r>
              <a:rPr lang="lv-LV" b="1" dirty="0" smtClean="0">
                <a:solidFill>
                  <a:schemeClr val="tx1"/>
                </a:solidFill>
              </a:rPr>
              <a:t>2015.g. </a:t>
            </a:r>
            <a:r>
              <a:rPr lang="lv-LV" b="1" dirty="0">
                <a:solidFill>
                  <a:schemeClr val="tx1"/>
                </a:solidFill>
              </a:rPr>
              <a:t>Parīzes ANO konference par klimata politiku (COP 2015</a:t>
            </a:r>
            <a:r>
              <a:rPr lang="lv-LV" b="1" dirty="0" smtClean="0">
                <a:solidFill>
                  <a:schemeClr val="tx1"/>
                </a:solidFill>
              </a:rPr>
              <a:t>)</a:t>
            </a:r>
            <a:endParaRPr lang="lv-LV" b="1" dirty="0">
              <a:solidFill>
                <a:schemeClr val="tx1"/>
              </a:solidFill>
            </a:endParaRPr>
          </a:p>
        </p:txBody>
      </p:sp>
      <p:sp>
        <p:nvSpPr>
          <p:cNvPr id="5" name="Rounded Rectangle 4"/>
          <p:cNvSpPr/>
          <p:nvPr/>
        </p:nvSpPr>
        <p:spPr>
          <a:xfrm>
            <a:off x="340899" y="3068943"/>
            <a:ext cx="6212301" cy="111692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Eiropas Kopienas ietvaros izstrādāti pamatdokumenti, lai nodrošinātu ES dalībvalstu, visas ES un reģionu (piemēram, Vidusjūras reģiona </a:t>
            </a:r>
            <a:r>
              <a:rPr lang="lv-LV" b="1" dirty="0" smtClean="0">
                <a:solidFill>
                  <a:schemeClr val="tx1"/>
                </a:solidFill>
              </a:rPr>
              <a:t>utt.) </a:t>
            </a:r>
            <a:r>
              <a:rPr lang="lv-LV" b="1" dirty="0">
                <a:solidFill>
                  <a:schemeClr val="tx1"/>
                </a:solidFill>
              </a:rPr>
              <a:t>politikas izveidi klimata </a:t>
            </a:r>
            <a:endParaRPr lang="lv-LV" b="1" dirty="0" smtClean="0">
              <a:solidFill>
                <a:schemeClr val="tx1"/>
              </a:solidFill>
            </a:endParaRPr>
          </a:p>
          <a:p>
            <a:pPr algn="ctr"/>
            <a:r>
              <a:rPr lang="lv-LV" b="1" dirty="0" smtClean="0">
                <a:solidFill>
                  <a:schemeClr val="tx1"/>
                </a:solidFill>
              </a:rPr>
              <a:t>pārmaiņu </a:t>
            </a:r>
            <a:r>
              <a:rPr lang="lv-LV" b="1" dirty="0">
                <a:solidFill>
                  <a:schemeClr val="tx1"/>
                </a:solidFill>
              </a:rPr>
              <a:t>adaptācijai</a:t>
            </a:r>
          </a:p>
        </p:txBody>
      </p:sp>
      <p:sp>
        <p:nvSpPr>
          <p:cNvPr id="6" name="Rounded Rectangle 5"/>
          <p:cNvSpPr/>
          <p:nvPr/>
        </p:nvSpPr>
        <p:spPr>
          <a:xfrm>
            <a:off x="340899" y="4558937"/>
            <a:ext cx="7013490" cy="155448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Eiropas Komisijas Zaļajā grāmatā par adaptāciju klimata mainībai pausts viedoklis, ka nepieciešams izstrādāt adaptācijas politiku visos līmeņos (nacionālajā, reģionālajā, lokālajā), integrējot politikas un to realizācijas instrumentus galvenajos tautsaimniecības </a:t>
            </a:r>
            <a:endParaRPr lang="lv-LV" b="1" dirty="0" smtClean="0">
              <a:solidFill>
                <a:schemeClr val="tx1"/>
              </a:solidFill>
            </a:endParaRPr>
          </a:p>
          <a:p>
            <a:pPr algn="ctr"/>
            <a:r>
              <a:rPr lang="lv-LV" b="1" dirty="0" smtClean="0">
                <a:solidFill>
                  <a:schemeClr val="tx1"/>
                </a:solidFill>
              </a:rPr>
              <a:t>sektoros</a:t>
            </a:r>
            <a:r>
              <a:rPr lang="lv-LV" b="1" dirty="0">
                <a:solidFill>
                  <a:schemeClr val="tx1"/>
                </a:solidFill>
              </a:rPr>
              <a:t>, īpašu uzmanību </a:t>
            </a:r>
            <a:r>
              <a:rPr lang="lv-LV" b="1" dirty="0" smtClean="0">
                <a:solidFill>
                  <a:schemeClr val="tx1"/>
                </a:solidFill>
              </a:rPr>
              <a:t>veltot:</a:t>
            </a:r>
            <a:endParaRPr lang="lv-LV" b="1" dirty="0">
              <a:solidFill>
                <a:schemeClr val="tx1"/>
              </a:solidFill>
            </a:endParaRPr>
          </a:p>
        </p:txBody>
      </p:sp>
      <p:sp>
        <p:nvSpPr>
          <p:cNvPr id="7" name="Rounded Rectangle 6"/>
          <p:cNvSpPr/>
          <p:nvPr/>
        </p:nvSpPr>
        <p:spPr>
          <a:xfrm>
            <a:off x="7172775" y="2432837"/>
            <a:ext cx="4649111" cy="4005024"/>
          </a:xfrm>
          <a:prstGeom prst="roundRect">
            <a:avLst>
              <a:gd name="adj" fmla="val 6708"/>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Ūdenssaimniecībai un ūdensapgādei</a:t>
            </a:r>
          </a:p>
          <a:p>
            <a:pPr marL="285750" indent="-285750">
              <a:spcAft>
                <a:spcPts val="600"/>
              </a:spcAft>
              <a:buFont typeface="Arial" panose="020B0604020202020204" pitchFamily="34" charset="0"/>
              <a:buChar char="•"/>
            </a:pPr>
            <a:r>
              <a:rPr lang="lv-LV" b="1" dirty="0" smtClean="0">
                <a:solidFill>
                  <a:schemeClr val="tx1"/>
                </a:solidFill>
              </a:rPr>
              <a:t>Veselībai</a:t>
            </a:r>
          </a:p>
          <a:p>
            <a:pPr marL="285750" indent="-285750">
              <a:spcAft>
                <a:spcPts val="600"/>
              </a:spcAft>
              <a:buFont typeface="Arial" panose="020B0604020202020204" pitchFamily="34" charset="0"/>
              <a:buChar char="•"/>
            </a:pPr>
            <a:r>
              <a:rPr lang="lv-LV" b="1" dirty="0" smtClean="0">
                <a:solidFill>
                  <a:schemeClr val="tx1"/>
                </a:solidFill>
              </a:rPr>
              <a:t>Lauksaimniecībai</a:t>
            </a:r>
          </a:p>
          <a:p>
            <a:pPr marL="285750" indent="-285750">
              <a:spcAft>
                <a:spcPts val="600"/>
              </a:spcAft>
              <a:buFont typeface="Arial" panose="020B0604020202020204" pitchFamily="34" charset="0"/>
              <a:buChar char="•"/>
            </a:pPr>
            <a:r>
              <a:rPr lang="lv-LV" b="1" dirty="0" smtClean="0">
                <a:solidFill>
                  <a:schemeClr val="tx1"/>
                </a:solidFill>
              </a:rPr>
              <a:t>Reģionālajai plānošanai</a:t>
            </a:r>
          </a:p>
          <a:p>
            <a:pPr marL="285750" indent="-285750">
              <a:spcAft>
                <a:spcPts val="600"/>
              </a:spcAft>
              <a:buFont typeface="Arial" panose="020B0604020202020204" pitchFamily="34" charset="0"/>
              <a:buChar char="•"/>
            </a:pPr>
            <a:r>
              <a:rPr lang="lv-LV" b="1" dirty="0" smtClean="0">
                <a:solidFill>
                  <a:schemeClr val="tx1"/>
                </a:solidFill>
              </a:rPr>
              <a:t>Enerģētikai</a:t>
            </a:r>
          </a:p>
          <a:p>
            <a:pPr marL="285750" indent="-285750">
              <a:spcAft>
                <a:spcPts val="600"/>
              </a:spcAft>
              <a:buFont typeface="Arial" panose="020B0604020202020204" pitchFamily="34" charset="0"/>
              <a:buChar char="•"/>
            </a:pPr>
            <a:r>
              <a:rPr lang="lv-LV" b="1" dirty="0" smtClean="0">
                <a:solidFill>
                  <a:schemeClr val="tx1"/>
                </a:solidFill>
              </a:rPr>
              <a:t>Transportam</a:t>
            </a:r>
          </a:p>
          <a:p>
            <a:pPr marL="285750" indent="-285750">
              <a:spcAft>
                <a:spcPts val="600"/>
              </a:spcAft>
              <a:buFont typeface="Arial" panose="020B0604020202020204" pitchFamily="34" charset="0"/>
              <a:buChar char="•"/>
            </a:pPr>
            <a:r>
              <a:rPr lang="lv-LV" b="1" dirty="0" smtClean="0">
                <a:solidFill>
                  <a:schemeClr val="tx1"/>
                </a:solidFill>
              </a:rPr>
              <a:t>Ekosistēmām</a:t>
            </a:r>
          </a:p>
          <a:p>
            <a:pPr marL="285750" indent="-285750">
              <a:spcAft>
                <a:spcPts val="600"/>
              </a:spcAft>
              <a:buFont typeface="Arial" panose="020B0604020202020204" pitchFamily="34" charset="0"/>
              <a:buChar char="•"/>
            </a:pPr>
            <a:r>
              <a:rPr lang="lv-LV" b="1" dirty="0" smtClean="0">
                <a:solidFill>
                  <a:schemeClr val="tx1"/>
                </a:solidFill>
              </a:rPr>
              <a:t>Vides ietekmes izvērtējuma un stratēģiskā vides izvērtējuma nozīmībai</a:t>
            </a:r>
          </a:p>
          <a:p>
            <a:pPr marL="285750" indent="-285750">
              <a:spcAft>
                <a:spcPts val="600"/>
              </a:spcAft>
              <a:buFont typeface="Arial" panose="020B0604020202020204" pitchFamily="34" charset="0"/>
              <a:buChar char="•"/>
            </a:pPr>
            <a:r>
              <a:rPr lang="lv-LV" b="1" dirty="0" smtClean="0">
                <a:solidFill>
                  <a:schemeClr val="tx1"/>
                </a:solidFill>
              </a:rPr>
              <a:t>Civilās sistēmas un agrās brīdināšanas sistēmas pastiprināšanai preventīvu pasākumu nodrošināšanā</a:t>
            </a:r>
            <a:endParaRPr lang="lv-LV" b="1" dirty="0">
              <a:solidFill>
                <a:schemeClr val="tx1"/>
              </a:solidFill>
            </a:endParaRPr>
          </a:p>
        </p:txBody>
      </p:sp>
    </p:spTree>
    <p:extLst>
      <p:ext uri="{BB962C8B-B14F-4D97-AF65-F5344CB8AC3E}">
        <p14:creationId xmlns:p14="http://schemas.microsoft.com/office/powerpoint/2010/main" val="42785757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user\Desktop\13-Atteli\4694122800_5e383a2e2f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1286" y="1817967"/>
            <a:ext cx="5880714" cy="44103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733697" y="613915"/>
            <a:ext cx="10724606" cy="144994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Zaļajā grāmatā </a:t>
            </a:r>
            <a:r>
              <a:rPr lang="lv-LV" sz="2400" dirty="0"/>
              <a:t>uzsvērts, ka piemērošanās klimata mainībai politikas mērķis ir izmaksu ziņā efektīvi samazināt riskus un zaudējumus, ko rada dabas katastrofas un citas klimata mainības, kā arī izpētīt potenciālos ieguvumus, kādus iegūtu </a:t>
            </a:r>
            <a:endParaRPr lang="lv-LV" sz="2400" dirty="0" smtClean="0"/>
          </a:p>
          <a:p>
            <a:pPr algn="ctr"/>
            <a:r>
              <a:rPr lang="lv-LV" sz="2400" dirty="0" smtClean="0"/>
              <a:t>sabiedrība </a:t>
            </a:r>
            <a:r>
              <a:rPr lang="lv-LV" sz="2400" dirty="0"/>
              <a:t>un ekosistēma, laikus novēršot riskus</a:t>
            </a:r>
            <a:endParaRPr lang="lv-LV" sz="2400" dirty="0" smtClean="0"/>
          </a:p>
        </p:txBody>
      </p:sp>
      <p:sp>
        <p:nvSpPr>
          <p:cNvPr id="5" name="Rounded Rectangle 4"/>
          <p:cNvSpPr/>
          <p:nvPr/>
        </p:nvSpPr>
        <p:spPr>
          <a:xfrm>
            <a:off x="1862528" y="2354430"/>
            <a:ext cx="3277513" cy="914492"/>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Zaļajā grāmatā izvirzītas šādas prioritātes</a:t>
            </a:r>
            <a:r>
              <a:rPr lang="lv-LV" b="1" dirty="0" smtClean="0">
                <a:solidFill>
                  <a:schemeClr val="tx1"/>
                </a:solidFill>
              </a:rPr>
              <a:t>:</a:t>
            </a:r>
          </a:p>
          <a:p>
            <a:pPr algn="ctr"/>
            <a:endParaRPr lang="lv-LV" b="1" dirty="0">
              <a:solidFill>
                <a:schemeClr val="tx1"/>
              </a:solidFill>
            </a:endParaRPr>
          </a:p>
        </p:txBody>
      </p:sp>
      <p:sp>
        <p:nvSpPr>
          <p:cNvPr id="6" name="Rounded Rectangle 5"/>
          <p:cNvSpPr/>
          <p:nvPr/>
        </p:nvSpPr>
        <p:spPr>
          <a:xfrm>
            <a:off x="366641" y="2991395"/>
            <a:ext cx="6206688" cy="2873828"/>
          </a:xfrm>
          <a:prstGeom prst="roundRect">
            <a:avLst>
              <a:gd name="adj" fmla="val 12821"/>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Savlaicīga rīcība, lai izstrādātu piemērošanās stratēģijas nozarēs un jomās, kur pašreizējās zināšanas ir visvājākās</a:t>
            </a:r>
          </a:p>
          <a:p>
            <a:pPr marL="285750" indent="-285750">
              <a:spcAft>
                <a:spcPts val="600"/>
              </a:spcAft>
              <a:buFont typeface="Arial" panose="020B0604020202020204" pitchFamily="34" charset="0"/>
              <a:buChar char="•"/>
            </a:pPr>
            <a:r>
              <a:rPr lang="lv-LV" b="1" dirty="0" smtClean="0">
                <a:solidFill>
                  <a:schemeClr val="tx1"/>
                </a:solidFill>
              </a:rPr>
              <a:t>Globālo piemērošanos vajadzību integrēšana ES ārējās attiecībās un jaunas starptautiskas partnerības dibināšana</a:t>
            </a:r>
          </a:p>
          <a:p>
            <a:pPr marL="285750" indent="-285750">
              <a:spcAft>
                <a:spcPts val="600"/>
              </a:spcAft>
              <a:buFont typeface="Arial" panose="020B0604020202020204" pitchFamily="34" charset="0"/>
              <a:buChar char="•"/>
            </a:pPr>
            <a:r>
              <a:rPr lang="lv-LV" b="1" dirty="0" smtClean="0">
                <a:solidFill>
                  <a:schemeClr val="tx1"/>
                </a:solidFill>
              </a:rPr>
              <a:t>Zināšanu trūkumu vai nepilnību par piemērošanās jautājumiem novēršana, pateicoties pētījumiem un informācijas apmaiņai ES līmenī</a:t>
            </a:r>
          </a:p>
          <a:p>
            <a:pPr marL="285750" indent="-285750">
              <a:spcAft>
                <a:spcPts val="600"/>
              </a:spcAft>
              <a:buFont typeface="Arial" panose="020B0604020202020204" pitchFamily="34" charset="0"/>
              <a:buChar char="•"/>
            </a:pPr>
            <a:r>
              <a:rPr lang="lv-LV" b="1" dirty="0" smtClean="0">
                <a:solidFill>
                  <a:schemeClr val="tx1"/>
                </a:solidFill>
              </a:rPr>
              <a:t>Eiropas pārraudzības grupas izveide, lai analizētu koordinētās stratēģijas un rīcības</a:t>
            </a:r>
            <a:endParaRPr lang="lv-LV" b="1" dirty="0">
              <a:solidFill>
                <a:schemeClr val="tx1"/>
              </a:solidFill>
            </a:endParaRPr>
          </a:p>
        </p:txBody>
      </p:sp>
    </p:spTree>
    <p:extLst>
      <p:ext uri="{BB962C8B-B14F-4D97-AF65-F5344CB8AC3E}">
        <p14:creationId xmlns:p14="http://schemas.microsoft.com/office/powerpoint/2010/main" val="5332022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C:\Users\user\Desktop\13-Atteli\845344411_35abaaf3cc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219" y="-11409"/>
            <a:ext cx="4596779" cy="68694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3168831" y="496349"/>
            <a:ext cx="5854337" cy="94056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Kā nākošais ES politiskais dokuments tika izstrādāta </a:t>
            </a:r>
            <a:r>
              <a:rPr lang="lv-LV" sz="2400" b="1" dirty="0"/>
              <a:t>Baltā grāmata</a:t>
            </a:r>
            <a:endParaRPr lang="lv-LV" sz="2400" b="1" dirty="0" smtClean="0"/>
          </a:p>
        </p:txBody>
      </p:sp>
      <p:sp>
        <p:nvSpPr>
          <p:cNvPr id="3" name="Rounded Rectangle 2"/>
          <p:cNvSpPr/>
          <p:nvPr/>
        </p:nvSpPr>
        <p:spPr>
          <a:xfrm>
            <a:off x="5710043" y="2201092"/>
            <a:ext cx="5721157" cy="122790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ES </a:t>
            </a:r>
            <a:r>
              <a:rPr lang="lv-LV" b="1" dirty="0">
                <a:solidFill>
                  <a:schemeClr val="tx1"/>
                </a:solidFill>
              </a:rPr>
              <a:t>Baltajā grāmatā sniegts izvērtējums adaptācijai klimata pārmaiņām, uzsvērta nepieciešamība adaptācijas stratēģijas un rīcības programmu izstrādi pamatot izmantojot plānoto rīcību ekonomisko </a:t>
            </a:r>
            <a:r>
              <a:rPr lang="lv-LV" b="1" dirty="0" smtClean="0">
                <a:solidFill>
                  <a:schemeClr val="tx1"/>
                </a:solidFill>
              </a:rPr>
              <a:t>analīzi</a:t>
            </a:r>
            <a:endParaRPr lang="lv-LV" b="1" dirty="0">
              <a:solidFill>
                <a:schemeClr val="tx1"/>
              </a:solidFill>
            </a:endParaRPr>
          </a:p>
        </p:txBody>
      </p:sp>
      <p:sp>
        <p:nvSpPr>
          <p:cNvPr id="4" name="Rounded Rectangle 3"/>
          <p:cNvSpPr/>
          <p:nvPr/>
        </p:nvSpPr>
        <p:spPr>
          <a:xfrm>
            <a:off x="5708468" y="3773226"/>
            <a:ext cx="5721157" cy="106003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Tomēr </a:t>
            </a:r>
            <a:r>
              <a:rPr lang="lv-LV" b="1" dirty="0">
                <a:solidFill>
                  <a:schemeClr val="tx1"/>
                </a:solidFill>
              </a:rPr>
              <a:t>par galveno sasniegumu ir noformulētas prasības izstrādāt dalībvalstu līmenī adaptācijas stratēģijas un izstrādāt ES stratēģiju adaptācijai klimata pārmaiņām</a:t>
            </a:r>
          </a:p>
        </p:txBody>
      </p:sp>
    </p:spTree>
    <p:extLst>
      <p:ext uri="{BB962C8B-B14F-4D97-AF65-F5344CB8AC3E}">
        <p14:creationId xmlns:p14="http://schemas.microsoft.com/office/powerpoint/2010/main" val="15603931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user\Desktop\13-Atteli\13371729153_9b33a020ce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3971"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525400" y="295155"/>
            <a:ext cx="11133830"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ES adaptācijas stratēģijas mērķis </a:t>
            </a:r>
            <a:r>
              <a:rPr lang="lv-LV" sz="2400" dirty="0"/>
              <a:t>ir nodrošināt dalībvalstu noturību pret klimata pārmaiņām, uzlabot gatavību un spēju reaģēt uz klimata pārmaiņu ietekmi pašvaldību, reģionālā, valsts un ES līmenī, izstrādājot saskaņotu pieeju un koordinējot pasākumus</a:t>
            </a:r>
            <a:endParaRPr lang="lv-LV" sz="2400" dirty="0" smtClean="0"/>
          </a:p>
        </p:txBody>
      </p:sp>
      <p:sp>
        <p:nvSpPr>
          <p:cNvPr id="4" name="Rounded Rectangle 3"/>
          <p:cNvSpPr/>
          <p:nvPr/>
        </p:nvSpPr>
        <p:spPr>
          <a:xfrm>
            <a:off x="888518" y="1750044"/>
            <a:ext cx="10403457" cy="9241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Galvenais instruments adaptācijas mērķu sasniegšanai ir valstu līmeņa pielāgošanās stratēģijas, kas var </a:t>
            </a:r>
            <a:r>
              <a:rPr lang="lv-LV" b="1" dirty="0" smtClean="0">
                <a:solidFill>
                  <a:schemeClr val="tx1"/>
                </a:solidFill>
              </a:rPr>
              <a:t>nodrošināt </a:t>
            </a:r>
            <a:r>
              <a:rPr lang="lv-LV" b="1" dirty="0">
                <a:solidFill>
                  <a:schemeClr val="tx1"/>
                </a:solidFill>
              </a:rPr>
              <a:t>piemērošanos un prioritāšu noteikšana attiecībā uz darbībām un </a:t>
            </a:r>
            <a:r>
              <a:rPr lang="lv-LV" b="1" dirty="0" smtClean="0">
                <a:solidFill>
                  <a:schemeClr val="tx1"/>
                </a:solidFill>
              </a:rPr>
              <a:t>ieguldījumiem, </a:t>
            </a:r>
            <a:r>
              <a:rPr lang="lv-LV" b="1" dirty="0">
                <a:solidFill>
                  <a:schemeClr val="tx1"/>
                </a:solidFill>
              </a:rPr>
              <a:t>kā arī kopīgu pieeju izstrādi un saskaņošanu starp valstu pielāgošanās stratēģijām un valstu riska pārvaldības plāniem</a:t>
            </a:r>
          </a:p>
        </p:txBody>
      </p:sp>
      <p:sp>
        <p:nvSpPr>
          <p:cNvPr id="5" name="Rounded Rectangle 4"/>
          <p:cNvSpPr/>
          <p:nvPr/>
        </p:nvSpPr>
        <p:spPr>
          <a:xfrm>
            <a:off x="352878" y="3099303"/>
            <a:ext cx="6549903" cy="6099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ES atbalsta labas prakses apmaiņu starp dalībvalstīm, reģioniem, pilsētām un citām ieinteresētajām personām</a:t>
            </a:r>
          </a:p>
        </p:txBody>
      </p:sp>
      <p:sp>
        <p:nvSpPr>
          <p:cNvPr id="6" name="Rounded Rectangle 5"/>
          <p:cNvSpPr/>
          <p:nvPr/>
        </p:nvSpPr>
        <p:spPr>
          <a:xfrm>
            <a:off x="352878" y="4134387"/>
            <a:ext cx="6549903" cy="112676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Adaptācijas stratēģijā īpašu vērību paredzēts pievērst darbībām pilsētās kā arī pielāgošanās pasākumu integrēšanai ES rīcībpolitikās un programmās, lai nodrošinātu </a:t>
            </a:r>
            <a:endParaRPr lang="lv-LV" b="1" dirty="0" smtClean="0">
              <a:solidFill>
                <a:schemeClr val="tx1"/>
              </a:solidFill>
            </a:endParaRPr>
          </a:p>
          <a:p>
            <a:pPr algn="ctr"/>
            <a:r>
              <a:rPr lang="lv-LV" b="1" dirty="0" smtClean="0">
                <a:solidFill>
                  <a:schemeClr val="tx1"/>
                </a:solidFill>
              </a:rPr>
              <a:t>ES </a:t>
            </a:r>
            <a:r>
              <a:rPr lang="lv-LV" b="1" dirty="0">
                <a:solidFill>
                  <a:schemeClr val="tx1"/>
                </a:solidFill>
              </a:rPr>
              <a:t>darbības </a:t>
            </a:r>
            <a:r>
              <a:rPr lang="lv-LV" b="1" dirty="0" smtClean="0">
                <a:solidFill>
                  <a:schemeClr val="tx1"/>
                </a:solidFill>
              </a:rPr>
              <a:t>«</a:t>
            </a:r>
            <a:r>
              <a:rPr lang="lv-LV" b="1" dirty="0" err="1" smtClean="0">
                <a:solidFill>
                  <a:schemeClr val="tx1"/>
                </a:solidFill>
              </a:rPr>
              <a:t>klimatgatavību</a:t>
            </a:r>
            <a:r>
              <a:rPr lang="lv-LV" b="1" dirty="0" smtClean="0">
                <a:solidFill>
                  <a:schemeClr val="tx1"/>
                </a:solidFill>
              </a:rPr>
              <a:t>»</a:t>
            </a:r>
            <a:endParaRPr lang="lv-LV" b="1" dirty="0">
              <a:solidFill>
                <a:schemeClr val="tx1"/>
              </a:solidFill>
            </a:endParaRPr>
          </a:p>
        </p:txBody>
      </p:sp>
      <p:sp>
        <p:nvSpPr>
          <p:cNvPr id="7" name="Rounded Rectangle 6"/>
          <p:cNvSpPr/>
          <p:nvPr/>
        </p:nvSpPr>
        <p:spPr>
          <a:xfrm>
            <a:off x="3287988" y="5475853"/>
            <a:ext cx="3993060" cy="751014"/>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t>
            </a:r>
            <a:r>
              <a:rPr lang="lv-LV" b="1" dirty="0" smtClean="0">
                <a:solidFill>
                  <a:schemeClr val="tx1"/>
                </a:solidFill>
              </a:rPr>
              <a:t>omas </a:t>
            </a:r>
            <a:r>
              <a:rPr lang="lv-LV" b="1" dirty="0">
                <a:solidFill>
                  <a:schemeClr val="tx1"/>
                </a:solidFill>
              </a:rPr>
              <a:t>kurās pielāgošanās plānojuma integrācija ir kritiski nozīmīga </a:t>
            </a:r>
            <a:r>
              <a:rPr lang="lv-LV" b="1" dirty="0" smtClean="0">
                <a:solidFill>
                  <a:schemeClr val="tx1"/>
                </a:solidFill>
              </a:rPr>
              <a:t>ir:</a:t>
            </a:r>
            <a:endParaRPr lang="lv-LV" b="1" dirty="0">
              <a:solidFill>
                <a:schemeClr val="tx1"/>
              </a:solidFill>
            </a:endParaRPr>
          </a:p>
        </p:txBody>
      </p:sp>
      <p:sp>
        <p:nvSpPr>
          <p:cNvPr id="9" name="Rounded Rectangle 8"/>
          <p:cNvSpPr/>
          <p:nvPr/>
        </p:nvSpPr>
        <p:spPr>
          <a:xfrm>
            <a:off x="7098166" y="4993363"/>
            <a:ext cx="3047820" cy="171599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Jūras ūdeņi</a:t>
            </a:r>
          </a:p>
          <a:p>
            <a:pPr marL="285750" indent="-285750">
              <a:buFont typeface="Arial" panose="020B0604020202020204" pitchFamily="34" charset="0"/>
              <a:buChar char="•"/>
            </a:pPr>
            <a:r>
              <a:rPr lang="lv-LV" b="1" dirty="0" smtClean="0">
                <a:solidFill>
                  <a:schemeClr val="tx1"/>
                </a:solidFill>
              </a:rPr>
              <a:t>Mežsaimniecība</a:t>
            </a:r>
          </a:p>
          <a:p>
            <a:pPr marL="285750" indent="-285750">
              <a:buFont typeface="Arial" panose="020B0604020202020204" pitchFamily="34" charset="0"/>
              <a:buChar char="•"/>
            </a:pPr>
            <a:r>
              <a:rPr lang="lv-LV" b="1" dirty="0" smtClean="0">
                <a:solidFill>
                  <a:schemeClr val="tx1"/>
                </a:solidFill>
              </a:rPr>
              <a:t>Transports</a:t>
            </a:r>
          </a:p>
          <a:p>
            <a:pPr marL="285750" indent="-285750">
              <a:buFont typeface="Arial" panose="020B0604020202020204" pitchFamily="34" charset="0"/>
              <a:buChar char="•"/>
            </a:pPr>
            <a:r>
              <a:rPr lang="lv-LV" b="1" dirty="0" smtClean="0">
                <a:solidFill>
                  <a:schemeClr val="tx1"/>
                </a:solidFill>
              </a:rPr>
              <a:t>Iekšzemes ūdeņi</a:t>
            </a:r>
          </a:p>
          <a:p>
            <a:pPr marL="285750" indent="-285750">
              <a:buFont typeface="Arial" panose="020B0604020202020204" pitchFamily="34" charset="0"/>
              <a:buChar char="•"/>
            </a:pPr>
            <a:r>
              <a:rPr lang="lv-LV" b="1" dirty="0" smtClean="0">
                <a:solidFill>
                  <a:schemeClr val="tx1"/>
                </a:solidFill>
              </a:rPr>
              <a:t>Bioloģiskā daudzveidība</a:t>
            </a:r>
          </a:p>
          <a:p>
            <a:pPr marL="285750" indent="-285750">
              <a:buFont typeface="Arial" panose="020B0604020202020204" pitchFamily="34" charset="0"/>
              <a:buChar char="•"/>
            </a:pPr>
            <a:r>
              <a:rPr lang="lv-LV" b="1" dirty="0" smtClean="0">
                <a:solidFill>
                  <a:schemeClr val="tx1"/>
                </a:solidFill>
              </a:rPr>
              <a:t>Migrācija un mobilitāte</a:t>
            </a:r>
            <a:endParaRPr lang="lv-LV" b="1" dirty="0">
              <a:solidFill>
                <a:schemeClr val="tx1"/>
              </a:solidFill>
            </a:endParaRPr>
          </a:p>
        </p:txBody>
      </p:sp>
    </p:spTree>
    <p:extLst>
      <p:ext uri="{BB962C8B-B14F-4D97-AF65-F5344CB8AC3E}">
        <p14:creationId xmlns:p14="http://schemas.microsoft.com/office/powerpoint/2010/main" val="17489344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user\Desktop\13-Atteli\4791866053_9c4470477f_o.jpg"/>
          <p:cNvPicPr>
            <a:picLocks noChangeAspect="1" noChangeArrowheads="1"/>
          </p:cNvPicPr>
          <p:nvPr/>
        </p:nvPicPr>
        <p:blipFill rotWithShape="1">
          <a:blip r:embed="rId2">
            <a:extLst>
              <a:ext uri="{28A0092B-C50C-407E-A947-70E740481C1C}">
                <a14:useLocalDpi xmlns:a14="http://schemas.microsoft.com/office/drawing/2010/main" val="0"/>
              </a:ext>
            </a:extLst>
          </a:blip>
          <a:srcRect b="8181"/>
          <a:stretch/>
        </p:blipFill>
        <p:spPr bwMode="auto">
          <a:xfrm>
            <a:off x="-1" y="2469310"/>
            <a:ext cx="5483527" cy="377621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164272" y="468232"/>
            <a:ext cx="7863456"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Adaptācijas stratēģijas uzmanības centrā ir zināšanas par pielāgošanos un pētniecības programmas valstu un </a:t>
            </a:r>
            <a:endParaRPr lang="lv-LV" sz="2400" dirty="0" smtClean="0"/>
          </a:p>
          <a:p>
            <a:pPr algn="ctr"/>
            <a:r>
              <a:rPr lang="lv-LV" sz="2400" dirty="0" smtClean="0"/>
              <a:t>reģionālo </a:t>
            </a:r>
            <a:r>
              <a:rPr lang="lv-LV" sz="2400" dirty="0"/>
              <a:t>pielāgošanās stratēģiju izstrādei</a:t>
            </a:r>
          </a:p>
        </p:txBody>
      </p:sp>
      <p:sp>
        <p:nvSpPr>
          <p:cNvPr id="5" name="Rounded Rectangle 4"/>
          <p:cNvSpPr/>
          <p:nvPr/>
        </p:nvSpPr>
        <p:spPr>
          <a:xfrm>
            <a:off x="340898" y="1926726"/>
            <a:ext cx="654990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 stimulētu inovāciju un atbalstītu tādu inovatīvu tehnoloģiju ieviešanu tirgū, kuras palīdz pielāgoties klimata </a:t>
            </a:r>
            <a:endParaRPr lang="lv-LV" b="1" dirty="0" smtClean="0">
              <a:solidFill>
                <a:schemeClr val="tx1"/>
              </a:solidFill>
            </a:endParaRPr>
          </a:p>
          <a:p>
            <a:pPr algn="ctr"/>
            <a:r>
              <a:rPr lang="lv-LV" b="1" dirty="0" smtClean="0">
                <a:solidFill>
                  <a:schemeClr val="tx1"/>
                </a:solidFill>
              </a:rPr>
              <a:t>pārmaiņām</a:t>
            </a:r>
            <a:r>
              <a:rPr lang="lv-LV" b="1" dirty="0">
                <a:solidFill>
                  <a:schemeClr val="tx1"/>
                </a:solidFill>
              </a:rPr>
              <a:t>, ir vajadzīgas zināšanas</a:t>
            </a:r>
          </a:p>
        </p:txBody>
      </p:sp>
      <p:sp>
        <p:nvSpPr>
          <p:cNvPr id="7" name="Title 1"/>
          <p:cNvSpPr txBox="1">
            <a:spLocks/>
          </p:cNvSpPr>
          <p:nvPr/>
        </p:nvSpPr>
        <p:spPr>
          <a:xfrm>
            <a:off x="7293621" y="2364377"/>
            <a:ext cx="3822871" cy="112993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Plānotās darbības ir sekojošas</a:t>
            </a:r>
            <a:r>
              <a:rPr lang="lv-LV" sz="2400" dirty="0" smtClean="0"/>
              <a:t>:</a:t>
            </a:r>
          </a:p>
          <a:p>
            <a:pPr algn="ctr"/>
            <a:r>
              <a:rPr lang="lv-LV" sz="2400" dirty="0" smtClean="0"/>
              <a:t> </a:t>
            </a:r>
            <a:endParaRPr lang="lv-LV" sz="2400" dirty="0"/>
          </a:p>
        </p:txBody>
      </p:sp>
      <p:sp>
        <p:nvSpPr>
          <p:cNvPr id="9" name="Rounded Rectangle 8"/>
          <p:cNvSpPr/>
          <p:nvPr/>
        </p:nvSpPr>
        <p:spPr>
          <a:xfrm>
            <a:off x="5358276" y="3150630"/>
            <a:ext cx="6476672" cy="862149"/>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1.darbība</a:t>
            </a:r>
            <a:r>
              <a:rPr lang="lv-LV" b="1" dirty="0" smtClean="0">
                <a:solidFill>
                  <a:schemeClr val="tx1"/>
                </a:solidFill>
              </a:rPr>
              <a:t>: </a:t>
            </a:r>
            <a:r>
              <a:rPr lang="lv-LV" b="1" dirty="0">
                <a:solidFill>
                  <a:schemeClr val="tx1"/>
                </a:solidFill>
              </a:rPr>
              <a:t>Mudināt dalībvalstis pieņemt visaptverošas pielāgošanās stratēģijas</a:t>
            </a:r>
          </a:p>
        </p:txBody>
      </p:sp>
      <p:sp>
        <p:nvSpPr>
          <p:cNvPr id="10" name="Rounded Rectangle 9"/>
          <p:cNvSpPr/>
          <p:nvPr/>
        </p:nvSpPr>
        <p:spPr>
          <a:xfrm>
            <a:off x="4701395" y="4214254"/>
            <a:ext cx="7133551" cy="1023952"/>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2.darbība</a:t>
            </a:r>
            <a:r>
              <a:rPr lang="lv-LV" b="1" dirty="0" smtClean="0">
                <a:solidFill>
                  <a:schemeClr val="tx1"/>
                </a:solidFill>
              </a:rPr>
              <a:t>: </a:t>
            </a:r>
            <a:r>
              <a:rPr lang="lv-LV" b="1" dirty="0">
                <a:solidFill>
                  <a:schemeClr val="tx1"/>
                </a:solidFill>
              </a:rPr>
              <a:t>Ar instrumenta LIFE finansējumu atbalstīt spēju veidošanu un palielināt Eiropā veikto pielāgošanās darbību intensitāti (</a:t>
            </a:r>
            <a:r>
              <a:rPr lang="lv-LV" b="1" dirty="0" smtClean="0">
                <a:solidFill>
                  <a:schemeClr val="tx1"/>
                </a:solidFill>
              </a:rPr>
              <a:t>2013-2020), īpaši atbalstot piekrastes un plūdu pārvaldību u.c.</a:t>
            </a:r>
            <a:endParaRPr lang="lv-LV" b="1" dirty="0">
              <a:solidFill>
                <a:schemeClr val="tx1"/>
              </a:solidFill>
            </a:endParaRPr>
          </a:p>
        </p:txBody>
      </p:sp>
      <p:sp>
        <p:nvSpPr>
          <p:cNvPr id="11" name="Rounded Rectangle 10"/>
          <p:cNvSpPr/>
          <p:nvPr/>
        </p:nvSpPr>
        <p:spPr>
          <a:xfrm>
            <a:off x="5358276" y="5439681"/>
            <a:ext cx="6476671" cy="1032271"/>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3.darbība</a:t>
            </a:r>
            <a:r>
              <a:rPr lang="lv-LV" b="1" dirty="0" smtClean="0">
                <a:solidFill>
                  <a:schemeClr val="tx1"/>
                </a:solidFill>
              </a:rPr>
              <a:t>: </a:t>
            </a:r>
            <a:r>
              <a:rPr lang="lv-LV" b="1" dirty="0">
                <a:solidFill>
                  <a:schemeClr val="tx1"/>
                </a:solidFill>
              </a:rPr>
              <a:t>Atbalstīt pielāgošanos pilsētās, galvenokārt — aicinot brīvprātīgi apņemties pieņemt pašvaldību pielāgošanās stratēģijas un veikt informētības veicināšanas darbības</a:t>
            </a:r>
          </a:p>
        </p:txBody>
      </p:sp>
    </p:spTree>
    <p:extLst>
      <p:ext uri="{BB962C8B-B14F-4D97-AF65-F5344CB8AC3E}">
        <p14:creationId xmlns:p14="http://schemas.microsoft.com/office/powerpoint/2010/main" val="29899179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user\Desktop\13-Atteli\10555203533_284902b819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5861332" y="1150815"/>
            <a:ext cx="6857999" cy="455637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26568" y="658698"/>
            <a:ext cx="6884129" cy="879566"/>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4.darbība</a:t>
            </a:r>
            <a:r>
              <a:rPr lang="lv-LV" b="1" dirty="0" smtClean="0">
                <a:solidFill>
                  <a:schemeClr val="tx1"/>
                </a:solidFill>
              </a:rPr>
              <a:t>: </a:t>
            </a:r>
            <a:r>
              <a:rPr lang="lv-LV" b="1" dirty="0">
                <a:solidFill>
                  <a:schemeClr val="tx1"/>
                </a:solidFill>
              </a:rPr>
              <a:t>Nodrošināt zinātniski pamatotu informāciju par klimata pārmaiņām un to </a:t>
            </a:r>
            <a:r>
              <a:rPr lang="lv-LV" b="1" dirty="0" smtClean="0">
                <a:solidFill>
                  <a:schemeClr val="tx1"/>
                </a:solidFill>
              </a:rPr>
              <a:t>ietekmēm</a:t>
            </a:r>
            <a:endParaRPr lang="lv-LV" b="1" dirty="0">
              <a:solidFill>
                <a:schemeClr val="tx1"/>
              </a:solidFill>
            </a:endParaRPr>
          </a:p>
        </p:txBody>
      </p:sp>
      <p:sp>
        <p:nvSpPr>
          <p:cNvPr id="4" name="Rounded Rectangle 3"/>
          <p:cNvSpPr/>
          <p:nvPr/>
        </p:nvSpPr>
        <p:spPr>
          <a:xfrm>
            <a:off x="879564" y="1780688"/>
            <a:ext cx="6331133" cy="950758"/>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5.darbība</a:t>
            </a:r>
            <a:r>
              <a:rPr lang="lv-LV" b="1" dirty="0" smtClean="0">
                <a:solidFill>
                  <a:schemeClr val="tx1"/>
                </a:solidFill>
              </a:rPr>
              <a:t>: </a:t>
            </a:r>
            <a:r>
              <a:rPr lang="lv-LV" b="1" dirty="0">
                <a:solidFill>
                  <a:schemeClr val="tx1"/>
                </a:solidFill>
              </a:rPr>
              <a:t>Turpināt Interneta vietnes </a:t>
            </a:r>
            <a:r>
              <a:rPr lang="lv-LV" b="1" dirty="0" err="1">
                <a:solidFill>
                  <a:schemeClr val="tx1"/>
                </a:solidFill>
              </a:rPr>
              <a:t>Climate-ADAPT</a:t>
            </a:r>
            <a:r>
              <a:rPr lang="lv-LV" b="1" dirty="0">
                <a:solidFill>
                  <a:schemeClr val="tx1"/>
                </a:solidFill>
              </a:rPr>
              <a:t> pilnveidošanu, lai tā Eiropas mērogā kļūtu par </a:t>
            </a:r>
            <a:r>
              <a:rPr lang="lv-LV" b="1" dirty="0" smtClean="0">
                <a:solidFill>
                  <a:schemeClr val="tx1"/>
                </a:solidFill>
              </a:rPr>
              <a:t>«vienas </a:t>
            </a:r>
            <a:r>
              <a:rPr lang="lv-LV" b="1" dirty="0">
                <a:solidFill>
                  <a:schemeClr val="tx1"/>
                </a:solidFill>
              </a:rPr>
              <a:t>pieturas </a:t>
            </a:r>
            <a:r>
              <a:rPr lang="lv-LV" b="1" dirty="0" smtClean="0">
                <a:solidFill>
                  <a:schemeClr val="tx1"/>
                </a:solidFill>
              </a:rPr>
              <a:t>aģentūru» </a:t>
            </a:r>
            <a:r>
              <a:rPr lang="lv-LV" b="1" dirty="0">
                <a:solidFill>
                  <a:schemeClr val="tx1"/>
                </a:solidFill>
              </a:rPr>
              <a:t>attiecībā uz informāciju par pielāgošanos </a:t>
            </a:r>
          </a:p>
        </p:txBody>
      </p:sp>
      <p:sp>
        <p:nvSpPr>
          <p:cNvPr id="5" name="Rounded Rectangle 4"/>
          <p:cNvSpPr/>
          <p:nvPr/>
        </p:nvSpPr>
        <p:spPr>
          <a:xfrm>
            <a:off x="326568" y="2973870"/>
            <a:ext cx="6884129" cy="1005840"/>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6.darbība</a:t>
            </a:r>
            <a:r>
              <a:rPr lang="lv-LV" b="1" dirty="0" smtClean="0">
                <a:solidFill>
                  <a:schemeClr val="tx1"/>
                </a:solidFill>
              </a:rPr>
              <a:t>: </a:t>
            </a:r>
            <a:r>
              <a:rPr lang="lv-LV" b="1" dirty="0">
                <a:solidFill>
                  <a:schemeClr val="tx1"/>
                </a:solidFill>
              </a:rPr>
              <a:t>Sekmēt kopējās lauksaimniecības politikas, kohēzijas politikas un kopējās zivsaimniecības politikas gatavību klimata pārmaiņu izaicinājumiem</a:t>
            </a:r>
          </a:p>
        </p:txBody>
      </p:sp>
      <p:sp>
        <p:nvSpPr>
          <p:cNvPr id="6" name="Rounded Rectangle 5"/>
          <p:cNvSpPr/>
          <p:nvPr/>
        </p:nvSpPr>
        <p:spPr>
          <a:xfrm>
            <a:off x="879564" y="4222134"/>
            <a:ext cx="6331133" cy="637249"/>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7.darbība</a:t>
            </a:r>
            <a:r>
              <a:rPr lang="lv-LV" b="1" dirty="0" smtClean="0">
                <a:solidFill>
                  <a:schemeClr val="tx1"/>
                </a:solidFill>
              </a:rPr>
              <a:t>: </a:t>
            </a:r>
            <a:r>
              <a:rPr lang="lv-LV" b="1" dirty="0">
                <a:solidFill>
                  <a:schemeClr val="tx1"/>
                </a:solidFill>
              </a:rPr>
              <a:t>Noturīgākas infrastruktūras nodrošināšana</a:t>
            </a:r>
          </a:p>
        </p:txBody>
      </p:sp>
      <p:sp>
        <p:nvSpPr>
          <p:cNvPr id="7" name="Rounded Rectangle 6"/>
          <p:cNvSpPr/>
          <p:nvPr/>
        </p:nvSpPr>
        <p:spPr>
          <a:xfrm>
            <a:off x="326567" y="5101807"/>
            <a:ext cx="6884130" cy="976883"/>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u="sng" dirty="0" smtClean="0">
                <a:solidFill>
                  <a:schemeClr val="tx1"/>
                </a:solidFill>
              </a:rPr>
              <a:t>8.darbība</a:t>
            </a:r>
            <a:r>
              <a:rPr lang="lv-LV" b="1" dirty="0" smtClean="0">
                <a:solidFill>
                  <a:schemeClr val="tx1"/>
                </a:solidFill>
              </a:rPr>
              <a:t>: </a:t>
            </a:r>
            <a:r>
              <a:rPr lang="lv-LV" b="1" dirty="0">
                <a:solidFill>
                  <a:schemeClr val="tx1"/>
                </a:solidFill>
              </a:rPr>
              <a:t>Atbalstīt apdrošināšanu un citus tādus finanšu produktus, kas uzlabo ieguldījumu un uzņēmējdarbības lēmumu noturību pret klimata pārmaiņām</a:t>
            </a:r>
          </a:p>
        </p:txBody>
      </p:sp>
    </p:spTree>
    <p:extLst>
      <p:ext uri="{BB962C8B-B14F-4D97-AF65-F5344CB8AC3E}">
        <p14:creationId xmlns:p14="http://schemas.microsoft.com/office/powerpoint/2010/main" val="4973406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a:extLst>
              <a:ext uri="{28A0092B-C50C-407E-A947-70E740481C1C}">
                <a14:useLocalDpi xmlns:a14="http://schemas.microsoft.com/office/drawing/2010/main" val="0"/>
              </a:ext>
            </a:extLst>
          </a:blip>
          <a:srcRect b="35515"/>
          <a:stretch/>
        </p:blipFill>
        <p:spPr>
          <a:xfrm flipH="1">
            <a:off x="2437860"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
        <p:nvSpPr>
          <p:cNvPr id="7" name="TextBox 6"/>
          <p:cNvSpPr txBox="1"/>
          <p:nvPr/>
        </p:nvSpPr>
        <p:spPr>
          <a:xfrm rot="19460909">
            <a:off x="10817297" y="2749051"/>
            <a:ext cx="1317597" cy="276999"/>
          </a:xfrm>
          <a:prstGeom prst="rect">
            <a:avLst/>
          </a:prstGeom>
          <a:noFill/>
        </p:spPr>
        <p:txBody>
          <a:bodyPr wrap="square" rtlCol="0">
            <a:spAutoFit/>
          </a:bodyPr>
          <a:lstStyle/>
          <a:p>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زانه گایله</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 </a:t>
            </a:r>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\۲۰۱۶</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a:t>
            </a:r>
            <a:endParaRPr lang="lv-LV" sz="1200" dirty="0" smtClean="0">
              <a:solidFill>
                <a:schemeClr val="accent2">
                  <a:lumMod val="60000"/>
                  <a:lumOff val="4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3692796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user\Desktop\13-Atteli\23675037835_863b649a2b_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06"/>
          <a:stretch/>
        </p:blipFill>
        <p:spPr bwMode="auto">
          <a:xfrm>
            <a:off x="0" y="1240971"/>
            <a:ext cx="6453008" cy="492306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162599" y="603782"/>
            <a:ext cx="5879932"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Piemēram, </a:t>
            </a:r>
            <a:r>
              <a:rPr lang="lv-LV" sz="2400" b="1" dirty="0" smtClean="0"/>
              <a:t>2012.g. </a:t>
            </a:r>
            <a:r>
              <a:rPr lang="lv-LV" sz="2400" b="1" dirty="0"/>
              <a:t>novērotas 905 dabas katastrofas</a:t>
            </a:r>
            <a:r>
              <a:rPr lang="lv-LV" sz="2400" dirty="0"/>
              <a:t>, no kurām 93% saistāmas </a:t>
            </a:r>
            <a:endParaRPr lang="lv-LV" sz="2400" dirty="0" smtClean="0"/>
          </a:p>
          <a:p>
            <a:pPr algn="ctr"/>
            <a:r>
              <a:rPr lang="lv-LV" sz="2400" dirty="0" smtClean="0"/>
              <a:t>ar </a:t>
            </a:r>
            <a:r>
              <a:rPr lang="lv-LV" sz="2400" dirty="0"/>
              <a:t>klimatiskām </a:t>
            </a:r>
            <a:r>
              <a:rPr lang="lv-LV" sz="2400" dirty="0" smtClean="0"/>
              <a:t>parādībām:</a:t>
            </a:r>
          </a:p>
        </p:txBody>
      </p:sp>
      <p:sp>
        <p:nvSpPr>
          <p:cNvPr id="4" name="Rounded Rectangle 3"/>
          <p:cNvSpPr/>
          <p:nvPr/>
        </p:nvSpPr>
        <p:spPr>
          <a:xfrm>
            <a:off x="6990275" y="3561762"/>
            <a:ext cx="4296033" cy="95864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Laikā </a:t>
            </a:r>
            <a:r>
              <a:rPr lang="lv-LV" b="1" dirty="0" smtClean="0">
                <a:solidFill>
                  <a:schemeClr val="tx1"/>
                </a:solidFill>
              </a:rPr>
              <a:t>1980.-2011.g. </a:t>
            </a:r>
            <a:r>
              <a:rPr lang="lv-LV" b="1" dirty="0">
                <a:solidFill>
                  <a:schemeClr val="tx1"/>
                </a:solidFill>
              </a:rPr>
              <a:t>ģeofizikālas izcelsmes dabas katastrofas </a:t>
            </a:r>
            <a:r>
              <a:rPr lang="lv-LV" b="1" dirty="0" smtClean="0">
                <a:solidFill>
                  <a:schemeClr val="tx1"/>
                </a:solidFill>
              </a:rPr>
              <a:t>bijušas </a:t>
            </a:r>
            <a:r>
              <a:rPr lang="lv-LV" b="1" dirty="0">
                <a:solidFill>
                  <a:schemeClr val="tx1"/>
                </a:solidFill>
              </a:rPr>
              <a:t>14% no visām dabas katastrofām</a:t>
            </a:r>
            <a:endParaRPr lang="lv-LV" b="1" dirty="0" smtClean="0">
              <a:solidFill>
                <a:schemeClr val="tx1"/>
              </a:solidFill>
            </a:endParaRPr>
          </a:p>
        </p:txBody>
      </p:sp>
      <p:sp>
        <p:nvSpPr>
          <p:cNvPr id="5" name="Rounded Rectangle 4"/>
          <p:cNvSpPr/>
          <p:nvPr/>
        </p:nvSpPr>
        <p:spPr>
          <a:xfrm>
            <a:off x="6689830" y="985602"/>
            <a:ext cx="4896924" cy="208361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45</a:t>
            </a:r>
            <a:r>
              <a:rPr lang="lv-LV" b="1" dirty="0">
                <a:solidFill>
                  <a:schemeClr val="tx1"/>
                </a:solidFill>
              </a:rPr>
              <a:t>% meteoroloģiskas (</a:t>
            </a:r>
            <a:r>
              <a:rPr lang="lv-LV" b="1" dirty="0" smtClean="0">
                <a:solidFill>
                  <a:schemeClr val="tx1"/>
                </a:solidFill>
              </a:rPr>
              <a:t>vētras)</a:t>
            </a:r>
          </a:p>
          <a:p>
            <a:pPr marL="285750" indent="-285750">
              <a:spcAft>
                <a:spcPts val="600"/>
              </a:spcAft>
              <a:buFont typeface="Arial" panose="020B0604020202020204" pitchFamily="34" charset="0"/>
              <a:buChar char="•"/>
            </a:pPr>
            <a:r>
              <a:rPr lang="lv-LV" b="1" dirty="0" smtClean="0">
                <a:solidFill>
                  <a:schemeClr val="tx1"/>
                </a:solidFill>
              </a:rPr>
              <a:t>36</a:t>
            </a:r>
            <a:r>
              <a:rPr lang="lv-LV" b="1" dirty="0">
                <a:solidFill>
                  <a:schemeClr val="tx1"/>
                </a:solidFill>
              </a:rPr>
              <a:t>% hidroloģiskas (</a:t>
            </a:r>
            <a:r>
              <a:rPr lang="lv-LV" b="1" dirty="0" smtClean="0">
                <a:solidFill>
                  <a:schemeClr val="tx1"/>
                </a:solidFill>
              </a:rPr>
              <a:t>plūdi)</a:t>
            </a:r>
          </a:p>
          <a:p>
            <a:pPr marL="285750" indent="-285750">
              <a:spcAft>
                <a:spcPts val="600"/>
              </a:spcAft>
              <a:buFont typeface="Arial" panose="020B0604020202020204" pitchFamily="34" charset="0"/>
              <a:buChar char="•"/>
            </a:pPr>
            <a:r>
              <a:rPr lang="lv-LV" b="1" dirty="0" smtClean="0">
                <a:solidFill>
                  <a:schemeClr val="tx1"/>
                </a:solidFill>
              </a:rPr>
              <a:t>12</a:t>
            </a:r>
            <a:r>
              <a:rPr lang="lv-LV" b="1" dirty="0">
                <a:solidFill>
                  <a:schemeClr val="tx1"/>
                </a:solidFill>
              </a:rPr>
              <a:t>% </a:t>
            </a:r>
            <a:r>
              <a:rPr lang="lv-LV" b="1" dirty="0" err="1">
                <a:solidFill>
                  <a:schemeClr val="tx1"/>
                </a:solidFill>
              </a:rPr>
              <a:t>klimatoloģiskas</a:t>
            </a:r>
            <a:r>
              <a:rPr lang="lv-LV" b="1" dirty="0">
                <a:solidFill>
                  <a:schemeClr val="tx1"/>
                </a:solidFill>
              </a:rPr>
              <a:t> (karstuma viļņi, mežu ugunsgrēki </a:t>
            </a:r>
            <a:r>
              <a:rPr lang="lv-LV" b="1" dirty="0" smtClean="0">
                <a:solidFill>
                  <a:schemeClr val="tx1"/>
                </a:solidFill>
              </a:rPr>
              <a:t>u.c.)</a:t>
            </a:r>
          </a:p>
          <a:p>
            <a:pPr marL="285750" indent="-285750">
              <a:spcAft>
                <a:spcPts val="600"/>
              </a:spcAft>
              <a:buFont typeface="Arial" panose="020B0604020202020204" pitchFamily="34" charset="0"/>
              <a:buChar char="•"/>
            </a:pPr>
            <a:r>
              <a:rPr lang="lv-LV" b="1" dirty="0" smtClean="0">
                <a:solidFill>
                  <a:schemeClr val="tx1"/>
                </a:solidFill>
              </a:rPr>
              <a:t>7</a:t>
            </a:r>
            <a:r>
              <a:rPr lang="lv-LV" b="1" dirty="0">
                <a:solidFill>
                  <a:schemeClr val="tx1"/>
                </a:solidFill>
              </a:rPr>
              <a:t>% bija ģeofizikālas izcelsmes dabas katastrofas (zemestrīces, vulkānu izvirdumi</a:t>
            </a:r>
            <a:r>
              <a:rPr lang="lv-LV" b="1" dirty="0" smtClean="0">
                <a:solidFill>
                  <a:schemeClr val="tx1"/>
                </a:solidFill>
              </a:rPr>
              <a:t>)</a:t>
            </a:r>
            <a:endParaRPr lang="lv-LV" b="1" dirty="0">
              <a:solidFill>
                <a:schemeClr val="tx1"/>
              </a:solidFill>
            </a:endParaRPr>
          </a:p>
        </p:txBody>
      </p:sp>
      <p:sp>
        <p:nvSpPr>
          <p:cNvPr id="7" name="Title 1"/>
          <p:cNvSpPr txBox="1">
            <a:spLocks/>
          </p:cNvSpPr>
          <p:nvPr/>
        </p:nvSpPr>
        <p:spPr>
          <a:xfrm>
            <a:off x="5167994" y="5012953"/>
            <a:ext cx="6750774" cy="140417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Tātad, lai nodrošinātu kvalitatīvu dzīves vidi un mazinātu bīstamu klimatisko parādību radītās ietekmes svarīgi tām piemēroties: </a:t>
            </a:r>
            <a:r>
              <a:rPr lang="lv-LV" sz="2400" b="1" dirty="0"/>
              <a:t>adaptēties klimata </a:t>
            </a:r>
            <a:r>
              <a:rPr lang="lv-LV" sz="2400" b="1" dirty="0" smtClean="0"/>
              <a:t>pārmaiņām jeb klimata </a:t>
            </a:r>
            <a:r>
              <a:rPr lang="lv-LV" sz="2400" b="1" dirty="0"/>
              <a:t>dabiskajai </a:t>
            </a:r>
            <a:r>
              <a:rPr lang="lv-LV" sz="2400" b="1" dirty="0" smtClean="0"/>
              <a:t>mainībai</a:t>
            </a:r>
            <a:endParaRPr lang="lv-LV" sz="2400" b="1" dirty="0"/>
          </a:p>
        </p:txBody>
      </p:sp>
    </p:spTree>
    <p:extLst>
      <p:ext uri="{BB962C8B-B14F-4D97-AF65-F5344CB8AC3E}">
        <p14:creationId xmlns:p14="http://schemas.microsoft.com/office/powerpoint/2010/main" val="34756844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461566" y="1544128"/>
            <a:ext cx="7730434" cy="433392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71912" y="2129245"/>
            <a:ext cx="5746008" cy="9666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Adaptācijas pirmais solis ir </a:t>
            </a:r>
            <a:r>
              <a:rPr lang="lv-LV" b="1" u="sng" dirty="0">
                <a:solidFill>
                  <a:schemeClr val="tx1"/>
                </a:solidFill>
              </a:rPr>
              <a:t>politisku lēmumu pieņemšana</a:t>
            </a:r>
            <a:r>
              <a:rPr lang="lv-LV" b="1" dirty="0">
                <a:solidFill>
                  <a:schemeClr val="tx1"/>
                </a:solidFill>
              </a:rPr>
              <a:t> (</a:t>
            </a:r>
            <a:r>
              <a:rPr lang="lv-LV" b="1" dirty="0" smtClean="0">
                <a:solidFill>
                  <a:schemeClr val="tx1"/>
                </a:solidFill>
              </a:rPr>
              <a:t>Latvijas – </a:t>
            </a:r>
            <a:r>
              <a:rPr lang="lv-LV" b="1" dirty="0">
                <a:solidFill>
                  <a:schemeClr val="tx1"/>
                </a:solidFill>
              </a:rPr>
              <a:t>Eiropas </a:t>
            </a:r>
            <a:r>
              <a:rPr lang="lv-LV" b="1" dirty="0" smtClean="0">
                <a:solidFill>
                  <a:schemeClr val="tx1"/>
                </a:solidFill>
              </a:rPr>
              <a:t>Savienības – </a:t>
            </a:r>
            <a:r>
              <a:rPr lang="lv-LV" b="1" dirty="0">
                <a:solidFill>
                  <a:schemeClr val="tx1"/>
                </a:solidFill>
              </a:rPr>
              <a:t>starptautiska), tomēr tā ir jauna politika, kas atrodas izstrādes stadijā</a:t>
            </a:r>
            <a:endParaRPr lang="lv-LV" b="1" dirty="0" smtClean="0">
              <a:solidFill>
                <a:schemeClr val="tx1"/>
              </a:solidFill>
            </a:endParaRPr>
          </a:p>
        </p:txBody>
      </p:sp>
      <p:sp>
        <p:nvSpPr>
          <p:cNvPr id="5" name="Rounded Rectangle 4"/>
          <p:cNvSpPr/>
          <p:nvPr/>
        </p:nvSpPr>
        <p:spPr>
          <a:xfrm>
            <a:off x="471912" y="3341629"/>
            <a:ext cx="5746008"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 otras puses, adaptācijas mērķis ir </a:t>
            </a:r>
            <a:r>
              <a:rPr lang="lv-LV" b="1" u="sng" dirty="0">
                <a:solidFill>
                  <a:schemeClr val="tx1"/>
                </a:solidFill>
              </a:rPr>
              <a:t>konkrētas darbības</a:t>
            </a:r>
            <a:r>
              <a:rPr lang="lv-LV" b="1" dirty="0">
                <a:solidFill>
                  <a:schemeClr val="tx1"/>
                </a:solidFill>
              </a:rPr>
              <a:t>, rīcības, lai nodrošinātu cilvēku, tautsaimniecības un dabas vides aizsardzību no klimata riskiem</a:t>
            </a:r>
            <a:endParaRPr lang="lv-LV" b="1" dirty="0" smtClean="0">
              <a:solidFill>
                <a:schemeClr val="tx1"/>
              </a:solidFill>
            </a:endParaRPr>
          </a:p>
        </p:txBody>
      </p:sp>
      <p:sp>
        <p:nvSpPr>
          <p:cNvPr id="6" name="Rounded Rectangle 5"/>
          <p:cNvSpPr/>
          <p:nvPr/>
        </p:nvSpPr>
        <p:spPr>
          <a:xfrm>
            <a:off x="471912" y="4523776"/>
            <a:ext cx="5746008" cy="6621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Adaptācijas politika un rīcības programmas ir viens no ilgtspējīgas attīstības politikas elementiem</a:t>
            </a:r>
            <a:endParaRPr lang="lv-LV" b="1" dirty="0" smtClean="0">
              <a:solidFill>
                <a:schemeClr val="tx1"/>
              </a:solidFill>
            </a:endParaRPr>
          </a:p>
        </p:txBody>
      </p:sp>
      <p:sp>
        <p:nvSpPr>
          <p:cNvPr id="7" name="Title 1"/>
          <p:cNvSpPr txBox="1">
            <a:spLocks/>
          </p:cNvSpPr>
          <p:nvPr/>
        </p:nvSpPr>
        <p:spPr>
          <a:xfrm>
            <a:off x="940527" y="529937"/>
            <a:ext cx="10332720"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Adaptāciju </a:t>
            </a:r>
            <a:r>
              <a:rPr lang="lv-LV" sz="2400" dirty="0"/>
              <a:t>var definēt kā dabas vai cilvēka radītu sistēmu pielāgošanu tā, lai mazinātu potenciālu kaitējumu vai izmantotu iespējamus ieguvumus, kurus rada klimata pārmaiņas vai klimata dabiska </a:t>
            </a:r>
            <a:r>
              <a:rPr lang="lv-LV" sz="2400" dirty="0" err="1"/>
              <a:t>variabilitāte</a:t>
            </a:r>
            <a:endParaRPr lang="lv-LV" sz="2400" dirty="0"/>
          </a:p>
        </p:txBody>
      </p:sp>
      <p:sp>
        <p:nvSpPr>
          <p:cNvPr id="8" name="Rounded Rectangle 7"/>
          <p:cNvSpPr/>
          <p:nvPr/>
        </p:nvSpPr>
        <p:spPr>
          <a:xfrm>
            <a:off x="471912" y="5453610"/>
            <a:ext cx="5746008"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Var apgalvot, ka mūsdienu klimata adaptācijas koncepcijas viens no būtiskiem avotiem ir </a:t>
            </a:r>
            <a:r>
              <a:rPr lang="lv-LV" b="1" dirty="0" smtClean="0">
                <a:solidFill>
                  <a:schemeClr val="tx1"/>
                </a:solidFill>
              </a:rPr>
              <a:t>zināšanas </a:t>
            </a:r>
            <a:r>
              <a:rPr lang="lv-LV" b="1" dirty="0">
                <a:solidFill>
                  <a:schemeClr val="tx1"/>
                </a:solidFill>
              </a:rPr>
              <a:t>un mutvārdu tradīcijas, kuras ir pastāvējušas gadsimtiem ilgi</a:t>
            </a:r>
            <a:endParaRPr lang="lv-LV" b="1" dirty="0" smtClean="0">
              <a:solidFill>
                <a:schemeClr val="tx1"/>
              </a:solidFill>
            </a:endParaRPr>
          </a:p>
        </p:txBody>
      </p:sp>
    </p:spTree>
    <p:extLst>
      <p:ext uri="{BB962C8B-B14F-4D97-AF65-F5344CB8AC3E}">
        <p14:creationId xmlns:p14="http://schemas.microsoft.com/office/powerpoint/2010/main" val="28202360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13-Atteli\2750407510_b72bb52842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382004"/>
            <a:ext cx="6288657" cy="47168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863201" y="473610"/>
            <a:ext cx="10491718"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Kaut arī adaptācijas koncepcija ir jauna, aizsardzības un piemērošanās klimata riskiem ir uzsākusies cilvēcei atdaloties no dabas vides: cilvēks kļuva </a:t>
            </a:r>
            <a:endParaRPr lang="lv-LV" sz="2400" dirty="0" smtClean="0"/>
          </a:p>
          <a:p>
            <a:pPr algn="ctr"/>
            <a:r>
              <a:rPr lang="lv-LV" sz="2400" dirty="0" smtClean="0"/>
              <a:t>mazāk atkarīgs </a:t>
            </a:r>
            <a:r>
              <a:rPr lang="lv-LV" sz="2400" dirty="0"/>
              <a:t>no aukstuma, kad iemācījās izmantot uguni</a:t>
            </a:r>
            <a:endParaRPr lang="lv-LV" sz="2400" dirty="0" smtClean="0"/>
          </a:p>
        </p:txBody>
      </p:sp>
      <p:sp>
        <p:nvSpPr>
          <p:cNvPr id="4" name="Rounded Rectangle 3"/>
          <p:cNvSpPr/>
          <p:nvPr/>
        </p:nvSpPr>
        <p:spPr>
          <a:xfrm>
            <a:off x="5495026" y="2090446"/>
            <a:ext cx="6387820"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Mītnes izveide ievērojami samazināja cilvēka atkarību no vides </a:t>
            </a:r>
            <a:r>
              <a:rPr lang="lv-LV" b="1" dirty="0" smtClean="0">
                <a:solidFill>
                  <a:schemeClr val="tx1"/>
                </a:solidFill>
              </a:rPr>
              <a:t>apstākļiem; nepieciešamība aizsargāties, piemēram, </a:t>
            </a:r>
            <a:r>
              <a:rPr lang="lv-LV" b="1" dirty="0">
                <a:solidFill>
                  <a:schemeClr val="tx1"/>
                </a:solidFill>
              </a:rPr>
              <a:t>no plūdu riskiem sekmēja pilsētu attīstību un rūpniecību</a:t>
            </a:r>
            <a:endParaRPr lang="lv-LV" b="1" dirty="0" smtClean="0">
              <a:solidFill>
                <a:schemeClr val="tx1"/>
              </a:solidFill>
            </a:endParaRPr>
          </a:p>
        </p:txBody>
      </p:sp>
      <p:sp>
        <p:nvSpPr>
          <p:cNvPr id="5" name="Rounded Rectangle 4"/>
          <p:cNvSpPr/>
          <p:nvPr/>
        </p:nvSpPr>
        <p:spPr>
          <a:xfrm>
            <a:off x="5495026" y="3276748"/>
            <a:ext cx="6387820" cy="149119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 pašlaik viena no vides politikas prioritātēm ir Eiropas Savienības Plūdu direktīva un tās ieviešana, tad pretplūdu aizsardzība, dzīves vietu izveide, lai plūdi neapdraudētu mītnes un cilvēkus ir bijusi viens no cilvēku kopienu sekmīgas </a:t>
            </a:r>
            <a:endParaRPr lang="lv-LV" b="1" dirty="0" smtClean="0">
              <a:solidFill>
                <a:schemeClr val="tx1"/>
              </a:solidFill>
            </a:endParaRPr>
          </a:p>
          <a:p>
            <a:pPr algn="ctr"/>
            <a:r>
              <a:rPr lang="lv-LV" b="1" dirty="0" smtClean="0">
                <a:solidFill>
                  <a:schemeClr val="tx1"/>
                </a:solidFill>
              </a:rPr>
              <a:t>attīstības </a:t>
            </a:r>
            <a:r>
              <a:rPr lang="lv-LV" b="1" dirty="0">
                <a:solidFill>
                  <a:schemeClr val="tx1"/>
                </a:solidFill>
              </a:rPr>
              <a:t>priekšnosacījumiem</a:t>
            </a:r>
            <a:endParaRPr lang="lv-LV" b="1" dirty="0" smtClean="0">
              <a:solidFill>
                <a:schemeClr val="tx1"/>
              </a:solidFill>
            </a:endParaRPr>
          </a:p>
        </p:txBody>
      </p:sp>
      <p:sp>
        <p:nvSpPr>
          <p:cNvPr id="7" name="Rounded Rectangle 6"/>
          <p:cNvSpPr/>
          <p:nvPr/>
        </p:nvSpPr>
        <p:spPr>
          <a:xfrm>
            <a:off x="5495026" y="5039753"/>
            <a:ext cx="6387820" cy="11756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Mūsdienu </a:t>
            </a:r>
            <a:r>
              <a:rPr lang="lv-LV" b="1" dirty="0">
                <a:solidFill>
                  <a:schemeClr val="tx1"/>
                </a:solidFill>
              </a:rPr>
              <a:t>tehnoloģiskais progress, sabiedrības pārvaldības sistēma un strukturētās pieejas problēmu risināšanai prasa izstrādāt jaunas metodes, lai mazinātu klimata pārmaiņu/mainības radītos riskus</a:t>
            </a:r>
            <a:endParaRPr lang="lv-LV" b="1" dirty="0" smtClean="0">
              <a:solidFill>
                <a:schemeClr val="tx1"/>
              </a:solidFill>
            </a:endParaRPr>
          </a:p>
        </p:txBody>
      </p:sp>
    </p:spTree>
    <p:extLst>
      <p:ext uri="{BB962C8B-B14F-4D97-AF65-F5344CB8AC3E}">
        <p14:creationId xmlns:p14="http://schemas.microsoft.com/office/powerpoint/2010/main" val="2707427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857777" y="1748731"/>
            <a:ext cx="5108013" cy="4730896"/>
            <a:chOff x="6962281" y="1840172"/>
            <a:chExt cx="5108013" cy="4730896"/>
          </a:xfrm>
        </p:grpSpPr>
        <p:grpSp>
          <p:nvGrpSpPr>
            <p:cNvPr id="10" name="Group 9"/>
            <p:cNvGrpSpPr/>
            <p:nvPr/>
          </p:nvGrpSpPr>
          <p:grpSpPr>
            <a:xfrm>
              <a:off x="6962281" y="1840172"/>
              <a:ext cx="5108013" cy="4724051"/>
              <a:chOff x="6910029" y="1970802"/>
              <a:chExt cx="5108013" cy="4724051"/>
            </a:xfrm>
          </p:grpSpPr>
          <p:sp>
            <p:nvSpPr>
              <p:cNvPr id="11" name="Isosceles Triangle 10"/>
              <p:cNvSpPr/>
              <p:nvPr/>
            </p:nvSpPr>
            <p:spPr>
              <a:xfrm>
                <a:off x="6910029" y="1970802"/>
                <a:ext cx="3152207" cy="4724051"/>
              </a:xfrm>
              <a:prstGeom prst="triangle">
                <a:avLst/>
              </a:prstGeom>
              <a:gradFill rotWithShape="0">
                <a:gsLst>
                  <a:gs pos="0">
                    <a:srgbClr val="C00000"/>
                  </a:gs>
                  <a:gs pos="50000">
                    <a:srgbClr val="006666"/>
                  </a:gs>
                  <a:gs pos="100000">
                    <a:srgbClr val="C00000"/>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shade val="80000"/>
                  <a:hueOff val="0"/>
                  <a:satOff val="0"/>
                  <a:lumOff val="0"/>
                  <a:alphaOff val="0"/>
                </a:schemeClr>
              </a:effectRef>
              <a:fontRef idx="minor">
                <a:schemeClr val="dk1"/>
              </a:fontRef>
            </p:style>
          </p:sp>
          <p:sp>
            <p:nvSpPr>
              <p:cNvPr id="12" name="Freeform 11"/>
              <p:cNvSpPr/>
              <p:nvPr/>
            </p:nvSpPr>
            <p:spPr>
              <a:xfrm>
                <a:off x="8472103" y="2307646"/>
                <a:ext cx="2129843" cy="1069909"/>
              </a:xfrm>
              <a:custGeom>
                <a:avLst/>
                <a:gdLst>
                  <a:gd name="connsiteX0" fmla="*/ 0 w 2129843"/>
                  <a:gd name="connsiteY0" fmla="*/ 178322 h 1069909"/>
                  <a:gd name="connsiteX1" fmla="*/ 178322 w 2129843"/>
                  <a:gd name="connsiteY1" fmla="*/ 0 h 1069909"/>
                  <a:gd name="connsiteX2" fmla="*/ 1951521 w 2129843"/>
                  <a:gd name="connsiteY2" fmla="*/ 0 h 1069909"/>
                  <a:gd name="connsiteX3" fmla="*/ 2129843 w 2129843"/>
                  <a:gd name="connsiteY3" fmla="*/ 178322 h 1069909"/>
                  <a:gd name="connsiteX4" fmla="*/ 2129843 w 2129843"/>
                  <a:gd name="connsiteY4" fmla="*/ 891587 h 1069909"/>
                  <a:gd name="connsiteX5" fmla="*/ 1951521 w 2129843"/>
                  <a:gd name="connsiteY5" fmla="*/ 1069909 h 1069909"/>
                  <a:gd name="connsiteX6" fmla="*/ 178322 w 2129843"/>
                  <a:gd name="connsiteY6" fmla="*/ 1069909 h 1069909"/>
                  <a:gd name="connsiteX7" fmla="*/ 0 w 2129843"/>
                  <a:gd name="connsiteY7" fmla="*/ 891587 h 1069909"/>
                  <a:gd name="connsiteX8" fmla="*/ 0 w 2129843"/>
                  <a:gd name="connsiteY8" fmla="*/ 178322 h 106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9843" h="1069909">
                    <a:moveTo>
                      <a:pt x="0" y="178322"/>
                    </a:moveTo>
                    <a:cubicBezTo>
                      <a:pt x="0" y="79837"/>
                      <a:pt x="79837" y="0"/>
                      <a:pt x="178322" y="0"/>
                    </a:cubicBezTo>
                    <a:lnTo>
                      <a:pt x="1951521" y="0"/>
                    </a:lnTo>
                    <a:cubicBezTo>
                      <a:pt x="2050006" y="0"/>
                      <a:pt x="2129843" y="79837"/>
                      <a:pt x="2129843" y="178322"/>
                    </a:cubicBezTo>
                    <a:lnTo>
                      <a:pt x="2129843" y="891587"/>
                    </a:lnTo>
                    <a:cubicBezTo>
                      <a:pt x="2129843" y="990072"/>
                      <a:pt x="2050006" y="1069909"/>
                      <a:pt x="1951521" y="1069909"/>
                    </a:cubicBezTo>
                    <a:lnTo>
                      <a:pt x="178322" y="1069909"/>
                    </a:lnTo>
                    <a:cubicBezTo>
                      <a:pt x="79837" y="1069909"/>
                      <a:pt x="0" y="990072"/>
                      <a:pt x="0" y="891587"/>
                    </a:cubicBezTo>
                    <a:lnTo>
                      <a:pt x="0" y="178322"/>
                    </a:lnTo>
                    <a:close/>
                  </a:path>
                </a:pathLst>
              </a:custGeom>
              <a:solidFill>
                <a:schemeClr val="bg1">
                  <a:lumMod val="95000"/>
                </a:schemeClr>
              </a:solidFill>
            </p:spPr>
            <p:style>
              <a:lnRef idx="1">
                <a:schemeClr val="accent3">
                  <a:shade val="80000"/>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569" tIns="105569" rIns="105569" bIns="105569" numCol="1" spcCol="1270" anchor="ctr" anchorCtr="0">
                <a:noAutofit/>
              </a:bodyPr>
              <a:lstStyle/>
              <a:p>
                <a:pPr lvl="0" algn="ctr" defTabSz="622300">
                  <a:lnSpc>
                    <a:spcPct val="90000"/>
                  </a:lnSpc>
                  <a:spcBef>
                    <a:spcPct val="0"/>
                  </a:spcBef>
                  <a:spcAft>
                    <a:spcPct val="35000"/>
                  </a:spcAft>
                </a:pPr>
                <a:r>
                  <a:rPr lang="lv-LV" sz="1400" b="1" u="sng" kern="1200" dirty="0" smtClean="0"/>
                  <a:t>STARPTAUTISKAIS LĪMENIS</a:t>
                </a:r>
              </a:p>
              <a:p>
                <a:pPr lvl="0" algn="ctr" defTabSz="622300">
                  <a:lnSpc>
                    <a:spcPct val="90000"/>
                  </a:lnSpc>
                  <a:spcBef>
                    <a:spcPct val="0"/>
                  </a:spcBef>
                  <a:spcAft>
                    <a:spcPct val="35000"/>
                  </a:spcAft>
                </a:pPr>
                <a:r>
                  <a:rPr lang="lv-LV" sz="1400" kern="1200" dirty="0" smtClean="0"/>
                  <a:t>ANO</a:t>
                </a:r>
                <a:r>
                  <a:rPr lang="lv-LV" sz="1400" kern="1200" dirty="0"/>
                  <a:t>, IPCC, Pasaules Banka, Eiropas Savienība</a:t>
                </a:r>
              </a:p>
            </p:txBody>
          </p:sp>
          <p:sp>
            <p:nvSpPr>
              <p:cNvPr id="13" name="Freeform 12"/>
              <p:cNvSpPr/>
              <p:nvPr/>
            </p:nvSpPr>
            <p:spPr>
              <a:xfrm>
                <a:off x="8488672" y="3511294"/>
                <a:ext cx="2880460" cy="1069909"/>
              </a:xfrm>
              <a:custGeom>
                <a:avLst/>
                <a:gdLst>
                  <a:gd name="connsiteX0" fmla="*/ 0 w 2880460"/>
                  <a:gd name="connsiteY0" fmla="*/ 178322 h 1069909"/>
                  <a:gd name="connsiteX1" fmla="*/ 178322 w 2880460"/>
                  <a:gd name="connsiteY1" fmla="*/ 0 h 1069909"/>
                  <a:gd name="connsiteX2" fmla="*/ 2702138 w 2880460"/>
                  <a:gd name="connsiteY2" fmla="*/ 0 h 1069909"/>
                  <a:gd name="connsiteX3" fmla="*/ 2880460 w 2880460"/>
                  <a:gd name="connsiteY3" fmla="*/ 178322 h 1069909"/>
                  <a:gd name="connsiteX4" fmla="*/ 2880460 w 2880460"/>
                  <a:gd name="connsiteY4" fmla="*/ 891587 h 1069909"/>
                  <a:gd name="connsiteX5" fmla="*/ 2702138 w 2880460"/>
                  <a:gd name="connsiteY5" fmla="*/ 1069909 h 1069909"/>
                  <a:gd name="connsiteX6" fmla="*/ 178322 w 2880460"/>
                  <a:gd name="connsiteY6" fmla="*/ 1069909 h 1069909"/>
                  <a:gd name="connsiteX7" fmla="*/ 0 w 2880460"/>
                  <a:gd name="connsiteY7" fmla="*/ 891587 h 1069909"/>
                  <a:gd name="connsiteX8" fmla="*/ 0 w 2880460"/>
                  <a:gd name="connsiteY8" fmla="*/ 178322 h 106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0460" h="1069909">
                    <a:moveTo>
                      <a:pt x="0" y="178322"/>
                    </a:moveTo>
                    <a:cubicBezTo>
                      <a:pt x="0" y="79837"/>
                      <a:pt x="79837" y="0"/>
                      <a:pt x="178322" y="0"/>
                    </a:cubicBezTo>
                    <a:lnTo>
                      <a:pt x="2702138" y="0"/>
                    </a:lnTo>
                    <a:cubicBezTo>
                      <a:pt x="2800623" y="0"/>
                      <a:pt x="2880460" y="79837"/>
                      <a:pt x="2880460" y="178322"/>
                    </a:cubicBezTo>
                    <a:lnTo>
                      <a:pt x="2880460" y="891587"/>
                    </a:lnTo>
                    <a:cubicBezTo>
                      <a:pt x="2880460" y="990072"/>
                      <a:pt x="2800623" y="1069909"/>
                      <a:pt x="2702138" y="1069909"/>
                    </a:cubicBezTo>
                    <a:lnTo>
                      <a:pt x="178322" y="1069909"/>
                    </a:lnTo>
                    <a:cubicBezTo>
                      <a:pt x="79837" y="1069909"/>
                      <a:pt x="0" y="990072"/>
                      <a:pt x="0" y="891587"/>
                    </a:cubicBezTo>
                    <a:lnTo>
                      <a:pt x="0" y="178322"/>
                    </a:lnTo>
                    <a:close/>
                  </a:path>
                </a:pathLst>
              </a:custGeom>
              <a:solidFill>
                <a:schemeClr val="bg1">
                  <a:lumMod val="85000"/>
                </a:schemeClr>
              </a:solidFill>
            </p:spPr>
            <p:style>
              <a:lnRef idx="1">
                <a:schemeClr val="accent3">
                  <a:shade val="80000"/>
                  <a:hueOff val="0"/>
                  <a:satOff val="0"/>
                  <a:lumOff val="9546"/>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569" tIns="105569" rIns="105569" bIns="105569" numCol="1" spcCol="1270" anchor="ctr" anchorCtr="0">
                <a:noAutofit/>
              </a:bodyPr>
              <a:lstStyle/>
              <a:p>
                <a:pPr lvl="0" algn="ctr" defTabSz="622300">
                  <a:lnSpc>
                    <a:spcPct val="90000"/>
                  </a:lnSpc>
                  <a:spcBef>
                    <a:spcPct val="0"/>
                  </a:spcBef>
                  <a:spcAft>
                    <a:spcPct val="35000"/>
                  </a:spcAft>
                </a:pPr>
                <a:r>
                  <a:rPr lang="lv-LV" sz="1400" b="1" u="sng" kern="1200" dirty="0" smtClean="0"/>
                  <a:t>NACIONĀLAIS LĪMENIS</a:t>
                </a:r>
              </a:p>
              <a:p>
                <a:pPr lvl="0" algn="ctr" defTabSz="622300">
                  <a:lnSpc>
                    <a:spcPct val="90000"/>
                  </a:lnSpc>
                  <a:spcBef>
                    <a:spcPct val="0"/>
                  </a:spcBef>
                  <a:spcAft>
                    <a:spcPct val="35000"/>
                  </a:spcAft>
                </a:pPr>
                <a:r>
                  <a:rPr lang="lv-LV" sz="1400" kern="1200" dirty="0" smtClean="0"/>
                  <a:t>Finanšu</a:t>
                </a:r>
                <a:r>
                  <a:rPr lang="lv-LV" sz="1400" kern="1200" dirty="0"/>
                  <a:t>, Ekonomikas, VARAM, Labklājības un citas ministrijas, universitātes, institūti, LVĢMC</a:t>
                </a:r>
              </a:p>
            </p:txBody>
          </p:sp>
          <p:sp>
            <p:nvSpPr>
              <p:cNvPr id="14" name="Freeform 13"/>
              <p:cNvSpPr/>
              <p:nvPr/>
            </p:nvSpPr>
            <p:spPr>
              <a:xfrm>
                <a:off x="8492903" y="4728005"/>
                <a:ext cx="3525139" cy="1069909"/>
              </a:xfrm>
              <a:custGeom>
                <a:avLst/>
                <a:gdLst>
                  <a:gd name="connsiteX0" fmla="*/ 0 w 3525139"/>
                  <a:gd name="connsiteY0" fmla="*/ 178322 h 1069909"/>
                  <a:gd name="connsiteX1" fmla="*/ 178322 w 3525139"/>
                  <a:gd name="connsiteY1" fmla="*/ 0 h 1069909"/>
                  <a:gd name="connsiteX2" fmla="*/ 3346817 w 3525139"/>
                  <a:gd name="connsiteY2" fmla="*/ 0 h 1069909"/>
                  <a:gd name="connsiteX3" fmla="*/ 3525139 w 3525139"/>
                  <a:gd name="connsiteY3" fmla="*/ 178322 h 1069909"/>
                  <a:gd name="connsiteX4" fmla="*/ 3525139 w 3525139"/>
                  <a:gd name="connsiteY4" fmla="*/ 891587 h 1069909"/>
                  <a:gd name="connsiteX5" fmla="*/ 3346817 w 3525139"/>
                  <a:gd name="connsiteY5" fmla="*/ 1069909 h 1069909"/>
                  <a:gd name="connsiteX6" fmla="*/ 178322 w 3525139"/>
                  <a:gd name="connsiteY6" fmla="*/ 1069909 h 1069909"/>
                  <a:gd name="connsiteX7" fmla="*/ 0 w 3525139"/>
                  <a:gd name="connsiteY7" fmla="*/ 891587 h 1069909"/>
                  <a:gd name="connsiteX8" fmla="*/ 0 w 3525139"/>
                  <a:gd name="connsiteY8" fmla="*/ 178322 h 106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139" h="1069909">
                    <a:moveTo>
                      <a:pt x="0" y="178322"/>
                    </a:moveTo>
                    <a:cubicBezTo>
                      <a:pt x="0" y="79837"/>
                      <a:pt x="79837" y="0"/>
                      <a:pt x="178322" y="0"/>
                    </a:cubicBezTo>
                    <a:lnTo>
                      <a:pt x="3346817" y="0"/>
                    </a:lnTo>
                    <a:cubicBezTo>
                      <a:pt x="3445302" y="0"/>
                      <a:pt x="3525139" y="79837"/>
                      <a:pt x="3525139" y="178322"/>
                    </a:cubicBezTo>
                    <a:lnTo>
                      <a:pt x="3525139" y="891587"/>
                    </a:lnTo>
                    <a:cubicBezTo>
                      <a:pt x="3525139" y="990072"/>
                      <a:pt x="3445302" y="1069909"/>
                      <a:pt x="3346817" y="1069909"/>
                    </a:cubicBezTo>
                    <a:lnTo>
                      <a:pt x="178322" y="1069909"/>
                    </a:lnTo>
                    <a:cubicBezTo>
                      <a:pt x="79837" y="1069909"/>
                      <a:pt x="0" y="990072"/>
                      <a:pt x="0" y="891587"/>
                    </a:cubicBezTo>
                    <a:lnTo>
                      <a:pt x="0" y="178322"/>
                    </a:lnTo>
                    <a:close/>
                  </a:path>
                </a:pathLst>
              </a:custGeom>
              <a:solidFill>
                <a:schemeClr val="bg1">
                  <a:lumMod val="75000"/>
                </a:schemeClr>
              </a:solidFill>
            </p:spPr>
            <p:style>
              <a:lnRef idx="1">
                <a:schemeClr val="accent3">
                  <a:shade val="80000"/>
                  <a:hueOff val="0"/>
                  <a:satOff val="0"/>
                  <a:lumOff val="19092"/>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569" tIns="105569" rIns="105569" bIns="105569" numCol="1" spcCol="1270" anchor="ctr" anchorCtr="0">
                <a:noAutofit/>
              </a:bodyPr>
              <a:lstStyle/>
              <a:p>
                <a:pPr lvl="0" algn="ctr" defTabSz="622300">
                  <a:lnSpc>
                    <a:spcPct val="90000"/>
                  </a:lnSpc>
                  <a:spcBef>
                    <a:spcPct val="0"/>
                  </a:spcBef>
                  <a:spcAft>
                    <a:spcPct val="35000"/>
                  </a:spcAft>
                </a:pPr>
                <a:r>
                  <a:rPr lang="lv-LV" sz="1400" b="1" u="sng" kern="1200" dirty="0" smtClean="0"/>
                  <a:t>VIETĒJAIS LĪMENIS</a:t>
                </a:r>
              </a:p>
              <a:p>
                <a:pPr lvl="0" algn="ctr" defTabSz="622300">
                  <a:lnSpc>
                    <a:spcPct val="90000"/>
                  </a:lnSpc>
                  <a:spcBef>
                    <a:spcPct val="0"/>
                  </a:spcBef>
                  <a:spcAft>
                    <a:spcPct val="35000"/>
                  </a:spcAft>
                </a:pPr>
                <a:r>
                  <a:rPr lang="lv-LV" sz="1400" kern="1200" dirty="0" smtClean="0"/>
                  <a:t>Pašvaldības</a:t>
                </a:r>
                <a:r>
                  <a:rPr lang="lv-LV" sz="1400" kern="1200" dirty="0"/>
                  <a:t>, politiskās organizācijas un NVO, ražotāji, lauksaimnieki, skolas, </a:t>
                </a:r>
                <a:r>
                  <a:rPr lang="lv-LV" sz="1400" kern="1200" dirty="0" smtClean="0"/>
                  <a:t>    profesionālās asociācijas</a:t>
                </a:r>
                <a:endParaRPr lang="lv-LV" sz="1400" kern="1200" dirty="0"/>
              </a:p>
            </p:txBody>
          </p:sp>
        </p:grpSp>
        <p:sp>
          <p:nvSpPr>
            <p:cNvPr id="15" name="Rectangle 14"/>
            <p:cNvSpPr/>
            <p:nvPr/>
          </p:nvSpPr>
          <p:spPr>
            <a:xfrm>
              <a:off x="7140897" y="5740071"/>
              <a:ext cx="2782389" cy="830997"/>
            </a:xfrm>
            <a:prstGeom prst="rect">
              <a:avLst/>
            </a:prstGeom>
            <a:noFill/>
          </p:spPr>
          <p:txBody>
            <a:bodyPr wrap="square">
              <a:spAutoFit/>
            </a:bodyPr>
            <a:lstStyle/>
            <a:p>
              <a:pPr algn="ctr"/>
              <a:r>
                <a:rPr lang="lv-LV" sz="1600" b="1" dirty="0">
                  <a:solidFill>
                    <a:schemeClr val="bg1"/>
                  </a:solidFill>
                </a:rPr>
                <a:t>Adaptācijas politikas veidošanas un īstenošanas dalībnieki </a:t>
              </a:r>
            </a:p>
          </p:txBody>
        </p:sp>
      </p:grpSp>
      <p:sp>
        <p:nvSpPr>
          <p:cNvPr id="3" name="Title 1"/>
          <p:cNvSpPr txBox="1">
            <a:spLocks/>
          </p:cNvSpPr>
          <p:nvPr/>
        </p:nvSpPr>
        <p:spPr>
          <a:xfrm>
            <a:off x="1281213" y="425668"/>
            <a:ext cx="9655695"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Adaptācijas jēdziens ir viennozīmīgi saistīts ar </a:t>
            </a:r>
            <a:r>
              <a:rPr lang="lv-LV" sz="2400" b="1" dirty="0"/>
              <a:t>ilgtspējīgas attīstības politikas izstrādi </a:t>
            </a:r>
            <a:r>
              <a:rPr lang="lv-LV" sz="2400" dirty="0"/>
              <a:t>un ir pieminēts ANO Vispārējā konvencijā par klimata pārmaiņām, tās Kioto protokolā un citos starptautiskās likumdošanas aktos</a:t>
            </a:r>
            <a:endParaRPr lang="lv-LV" sz="2400" dirty="0" smtClean="0"/>
          </a:p>
        </p:txBody>
      </p:sp>
      <p:sp>
        <p:nvSpPr>
          <p:cNvPr id="4" name="Rounded Rectangle 3"/>
          <p:cNvSpPr/>
          <p:nvPr/>
        </p:nvSpPr>
        <p:spPr>
          <a:xfrm>
            <a:off x="348342" y="1934307"/>
            <a:ext cx="6462817"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Adaptācijas mērķis ir </a:t>
            </a:r>
            <a:r>
              <a:rPr lang="lv-LV" b="1" u="sng" dirty="0">
                <a:solidFill>
                  <a:schemeClr val="tx1"/>
                </a:solidFill>
              </a:rPr>
              <a:t>mazināt riskus</a:t>
            </a:r>
            <a:r>
              <a:rPr lang="lv-LV" b="1" dirty="0">
                <a:solidFill>
                  <a:schemeClr val="tx1"/>
                </a:solidFill>
              </a:rPr>
              <a:t>, kurus var radīt, piemēram, plūdi, kuru notikšanas varbūtība ir reizi 100 </a:t>
            </a:r>
            <a:r>
              <a:rPr lang="lv-LV" b="1" dirty="0" smtClean="0">
                <a:solidFill>
                  <a:schemeClr val="tx1"/>
                </a:solidFill>
              </a:rPr>
              <a:t>gados – mērķis </a:t>
            </a:r>
            <a:r>
              <a:rPr lang="lv-LV" b="1" dirty="0">
                <a:solidFill>
                  <a:schemeClr val="tx1"/>
                </a:solidFill>
              </a:rPr>
              <a:t>ir </a:t>
            </a:r>
            <a:r>
              <a:rPr lang="lv-LV" b="1" u="sng" dirty="0">
                <a:solidFill>
                  <a:schemeClr val="tx1"/>
                </a:solidFill>
              </a:rPr>
              <a:t>novērst riskus</a:t>
            </a:r>
            <a:r>
              <a:rPr lang="lv-LV" b="1" dirty="0">
                <a:solidFill>
                  <a:schemeClr val="tx1"/>
                </a:solidFill>
              </a:rPr>
              <a:t>, nevis rīkoties pēc tam, kad nelaime jau ir notikusi</a:t>
            </a:r>
            <a:endParaRPr lang="lv-LV" b="1" dirty="0" smtClean="0">
              <a:solidFill>
                <a:schemeClr val="tx1"/>
              </a:solidFill>
            </a:endParaRPr>
          </a:p>
        </p:txBody>
      </p:sp>
      <p:sp>
        <p:nvSpPr>
          <p:cNvPr id="5" name="Rounded Rectangle 4"/>
          <p:cNvSpPr/>
          <p:nvPr/>
        </p:nvSpPr>
        <p:spPr>
          <a:xfrm>
            <a:off x="348341" y="3109231"/>
            <a:ext cx="6462817"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Tātad adaptācijas koncepcija ietver </a:t>
            </a:r>
            <a:r>
              <a:rPr lang="lv-LV" b="1" dirty="0" smtClean="0">
                <a:solidFill>
                  <a:schemeClr val="tx1"/>
                </a:solidFill>
              </a:rPr>
              <a:t>rūpes </a:t>
            </a:r>
            <a:r>
              <a:rPr lang="lv-LV" b="1" dirty="0">
                <a:solidFill>
                  <a:schemeClr val="tx1"/>
                </a:solidFill>
              </a:rPr>
              <a:t>par sabiedrību kopumā, ne tikai noteiktu elektorāta grupu, turklāt rēķinoties ar iespējamām ietekmēm un riskiem</a:t>
            </a:r>
            <a:endParaRPr lang="lv-LV" b="1" dirty="0" smtClean="0">
              <a:solidFill>
                <a:schemeClr val="tx1"/>
              </a:solidFill>
            </a:endParaRPr>
          </a:p>
        </p:txBody>
      </p:sp>
      <p:sp>
        <p:nvSpPr>
          <p:cNvPr id="9" name="Rounded Rectangle 8"/>
          <p:cNvSpPr/>
          <p:nvPr/>
        </p:nvSpPr>
        <p:spPr>
          <a:xfrm>
            <a:off x="348341" y="4284155"/>
            <a:ext cx="6462817" cy="180490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pārmaiņu radītie riski ir tik būtiski, ka to risināšanai ir mobilizēta starptautiskā sabiedrība, bet </a:t>
            </a:r>
            <a:r>
              <a:rPr lang="lv-LV" b="1" dirty="0" smtClean="0">
                <a:solidFill>
                  <a:schemeClr val="tx1"/>
                </a:solidFill>
              </a:rPr>
              <a:t>vienlaikus, </a:t>
            </a:r>
            <a:r>
              <a:rPr lang="lv-LV" b="1" dirty="0">
                <a:solidFill>
                  <a:schemeClr val="tx1"/>
                </a:solidFill>
              </a:rPr>
              <a:t>ja klimatu pārmaiņu mazināšana lielā mērā ir atkarīga no valstu sadarbības saskaņā ar savstarpējas vienošanās principiem, tad adaptācija lielā mērā ir nacionāli (katras valsts) risināms politikas uzdevumu un rīcību kopums</a:t>
            </a:r>
          </a:p>
        </p:txBody>
      </p:sp>
    </p:spTree>
    <p:extLst>
      <p:ext uri="{BB962C8B-B14F-4D97-AF65-F5344CB8AC3E}">
        <p14:creationId xmlns:p14="http://schemas.microsoft.com/office/powerpoint/2010/main" val="20801926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14847" y="617305"/>
            <a:ext cx="9771016"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Adaptācijas politika ir </a:t>
            </a:r>
            <a:r>
              <a:rPr lang="lv-LV" sz="2400" b="1" dirty="0"/>
              <a:t>pasaules vides politikas </a:t>
            </a:r>
            <a:r>
              <a:rPr lang="lv-LV" sz="2400" dirty="0"/>
              <a:t>viens no elementiem un tā ir saistīta ar klimata pārmaiņu mazināšanas politiku </a:t>
            </a:r>
            <a:r>
              <a:rPr lang="lv-LV" sz="2400" dirty="0" smtClean="0"/>
              <a:t>– respektīvi</a:t>
            </a:r>
            <a:r>
              <a:rPr lang="lv-LV" sz="2400" dirty="0"/>
              <a:t>, klimata pārmaiņu mazināšana un piemērošanās tām ir integrāli saistītas</a:t>
            </a:r>
          </a:p>
        </p:txBody>
      </p:sp>
      <p:sp>
        <p:nvSpPr>
          <p:cNvPr id="4" name="Rounded Rectangle 3"/>
          <p:cNvSpPr/>
          <p:nvPr/>
        </p:nvSpPr>
        <p:spPr>
          <a:xfrm>
            <a:off x="5747656" y="2064278"/>
            <a:ext cx="6081289"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Mūsdienu vides problēmu aktualitātes pieaugums klimata politiku izvirza par vienu no politiskā procesa </a:t>
            </a:r>
            <a:endParaRPr lang="lv-LV" b="1" dirty="0" smtClean="0">
              <a:solidFill>
                <a:schemeClr val="tx1"/>
              </a:solidFill>
            </a:endParaRPr>
          </a:p>
          <a:p>
            <a:pPr algn="ctr"/>
            <a:r>
              <a:rPr lang="lv-LV" b="1" dirty="0" smtClean="0">
                <a:solidFill>
                  <a:schemeClr val="tx1"/>
                </a:solidFill>
              </a:rPr>
              <a:t>būtiskiem </a:t>
            </a:r>
            <a:r>
              <a:rPr lang="lv-LV" b="1" dirty="0">
                <a:solidFill>
                  <a:schemeClr val="tx1"/>
                </a:solidFill>
              </a:rPr>
              <a:t>elementiem </a:t>
            </a:r>
            <a:endParaRPr lang="lv-LV" b="1" dirty="0" smtClean="0">
              <a:solidFill>
                <a:schemeClr val="tx1"/>
              </a:solidFill>
            </a:endParaRPr>
          </a:p>
        </p:txBody>
      </p:sp>
      <p:sp>
        <p:nvSpPr>
          <p:cNvPr id="5" name="Rounded Rectangle 4"/>
          <p:cNvSpPr/>
          <p:nvPr/>
        </p:nvSpPr>
        <p:spPr>
          <a:xfrm>
            <a:off x="5747656" y="3276661"/>
            <a:ext cx="6081289" cy="12300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 kā klimata politika ir </a:t>
            </a:r>
            <a:r>
              <a:rPr lang="lv-LV" b="1" dirty="0">
                <a:solidFill>
                  <a:schemeClr val="tx1"/>
                </a:solidFill>
              </a:rPr>
              <a:t>nozīmīga aktualitāte Eiropas Savienības dalībvalstīs un sāk par tādu kļūt arī Latvijā, tad arī pašvaldību līmenī, īpaši adaptācijas </a:t>
            </a:r>
            <a:r>
              <a:rPr lang="lv-LV" b="1" dirty="0" smtClean="0">
                <a:solidFill>
                  <a:schemeClr val="tx1"/>
                </a:solidFill>
              </a:rPr>
              <a:t>jautājumi, </a:t>
            </a:r>
          </a:p>
          <a:p>
            <a:pPr algn="ctr"/>
            <a:r>
              <a:rPr lang="lv-LV" b="1" dirty="0" smtClean="0">
                <a:solidFill>
                  <a:schemeClr val="tx1"/>
                </a:solidFill>
              </a:rPr>
              <a:t>kļūst </a:t>
            </a:r>
            <a:r>
              <a:rPr lang="lv-LV" b="1" dirty="0">
                <a:solidFill>
                  <a:schemeClr val="tx1"/>
                </a:solidFill>
              </a:rPr>
              <a:t>aizvien nozīmīgāki</a:t>
            </a:r>
            <a:endParaRPr lang="lv-LV" b="1" dirty="0" smtClean="0">
              <a:solidFill>
                <a:schemeClr val="tx1"/>
              </a:solidFill>
            </a:endParaRPr>
          </a:p>
        </p:txBody>
      </p:sp>
      <p:sp>
        <p:nvSpPr>
          <p:cNvPr id="6" name="Rounded Rectangle 5"/>
          <p:cNvSpPr/>
          <p:nvPr/>
        </p:nvSpPr>
        <p:spPr>
          <a:xfrm>
            <a:off x="5747656" y="4804580"/>
            <a:ext cx="6081289"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Adaptācijas plānošanas un ieviešanas sekmēšanai ir svarīga sadarbība visos politikas veidošanas un tās </a:t>
            </a:r>
            <a:endParaRPr lang="lv-LV" b="1" dirty="0" smtClean="0">
              <a:solidFill>
                <a:schemeClr val="tx1"/>
              </a:solidFill>
            </a:endParaRPr>
          </a:p>
          <a:p>
            <a:pPr algn="ctr"/>
            <a:r>
              <a:rPr lang="lv-LV" b="1" dirty="0" smtClean="0">
                <a:solidFill>
                  <a:schemeClr val="tx1"/>
                </a:solidFill>
              </a:rPr>
              <a:t>ieviešanas </a:t>
            </a:r>
            <a:r>
              <a:rPr lang="lv-LV" b="1" dirty="0">
                <a:solidFill>
                  <a:schemeClr val="tx1"/>
                </a:solidFill>
              </a:rPr>
              <a:t>līmeņos</a:t>
            </a:r>
            <a:endParaRPr lang="lv-LV" b="1" dirty="0" smtClean="0">
              <a:solidFill>
                <a:schemeClr val="tx1"/>
              </a:solidFill>
            </a:endParaRPr>
          </a:p>
        </p:txBody>
      </p:sp>
      <p:grpSp>
        <p:nvGrpSpPr>
          <p:cNvPr id="9" name="Group 8"/>
          <p:cNvGrpSpPr/>
          <p:nvPr/>
        </p:nvGrpSpPr>
        <p:grpSpPr>
          <a:xfrm>
            <a:off x="470036" y="2064278"/>
            <a:ext cx="4885529" cy="3923853"/>
            <a:chOff x="391658" y="1894459"/>
            <a:chExt cx="4885529" cy="3923853"/>
          </a:xfrm>
        </p:grpSpPr>
        <p:sp>
          <p:nvSpPr>
            <p:cNvPr id="8" name="Rectangle 7"/>
            <p:cNvSpPr/>
            <p:nvPr/>
          </p:nvSpPr>
          <p:spPr>
            <a:xfrm>
              <a:off x="391658" y="4987315"/>
              <a:ext cx="4885529" cy="830997"/>
            </a:xfrm>
            <a:prstGeom prst="rect">
              <a:avLst/>
            </a:prstGeom>
            <a:solidFill>
              <a:schemeClr val="bg1"/>
            </a:solidFill>
          </p:spPr>
          <p:txBody>
            <a:bodyPr wrap="square">
              <a:spAutoFit/>
            </a:bodyPr>
            <a:lstStyle/>
            <a:p>
              <a:pPr algn="ctr"/>
              <a:endParaRPr lang="lv-LV" sz="1600" b="1" dirty="0" smtClean="0"/>
            </a:p>
            <a:p>
              <a:pPr algn="ctr"/>
              <a:r>
                <a:rPr lang="lv-LV" sz="1600" b="1" dirty="0" smtClean="0"/>
                <a:t>Adaptācijas </a:t>
              </a:r>
              <a:r>
                <a:rPr lang="lv-LV" sz="1600" b="1" dirty="0"/>
                <a:t>politikas un rīcību vieta </a:t>
              </a:r>
              <a:endParaRPr lang="lv-LV" sz="1600" b="1" dirty="0" smtClean="0"/>
            </a:p>
            <a:p>
              <a:pPr algn="ctr"/>
              <a:r>
                <a:rPr lang="lv-LV" sz="1600" b="1" dirty="0" smtClean="0"/>
                <a:t>klimata </a:t>
              </a:r>
              <a:r>
                <a:rPr lang="lv-LV" sz="1600" b="1" dirty="0"/>
                <a:t>politikas sistēmā </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91658" y="1894459"/>
              <a:ext cx="4885529" cy="3341053"/>
            </a:xfrm>
            <a:prstGeom prst="rect">
              <a:avLst/>
            </a:prstGeom>
          </p:spPr>
        </p:pic>
      </p:grpSp>
    </p:spTree>
    <p:extLst>
      <p:ext uri="{BB962C8B-B14F-4D97-AF65-F5344CB8AC3E}">
        <p14:creationId xmlns:p14="http://schemas.microsoft.com/office/powerpoint/2010/main" val="520144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13-Atteli\5591473600_d63ebce162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258789" y="0"/>
            <a:ext cx="455939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883228" y="459329"/>
            <a:ext cx="8425543" cy="93413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Vienlaikus </a:t>
            </a:r>
            <a:r>
              <a:rPr lang="lv-LV" sz="2400" b="1" dirty="0"/>
              <a:t>adaptācija neizbēgami nozīmē ieguldījumus</a:t>
            </a:r>
            <a:r>
              <a:rPr lang="lv-LV" sz="2400" dirty="0"/>
              <a:t>, lai mazinātu riskus, kas ir tikai iespējami, jeb </a:t>
            </a:r>
            <a:r>
              <a:rPr lang="lv-LV" sz="2400" dirty="0" smtClean="0"/>
              <a:t>varbūtīgi</a:t>
            </a:r>
          </a:p>
        </p:txBody>
      </p:sp>
      <p:sp>
        <p:nvSpPr>
          <p:cNvPr id="4" name="Rounded Rectangle 3"/>
          <p:cNvSpPr/>
          <p:nvPr/>
        </p:nvSpPr>
        <p:spPr>
          <a:xfrm>
            <a:off x="345220" y="1617066"/>
            <a:ext cx="7218173" cy="119897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pārmaiņas notiek, tāpat stipru vētru ietekmes un gadījumi ir neizbēgami, līdzīgi plūdu risku var novērtēt, tomēr lai pamatotu rīcību nepieciešamību un pieņemtu lēmumu kritiski svarīgi ir ekonomikas kategorijās izvērtēt klimata radītos riskus</a:t>
            </a:r>
            <a:endParaRPr lang="lv-LV" b="1" dirty="0" smtClean="0">
              <a:solidFill>
                <a:schemeClr val="tx1"/>
              </a:solidFill>
            </a:endParaRPr>
          </a:p>
        </p:txBody>
      </p:sp>
      <p:sp>
        <p:nvSpPr>
          <p:cNvPr id="5" name="Rounded Rectangle 4"/>
          <p:cNvSpPr/>
          <p:nvPr/>
        </p:nvSpPr>
        <p:spPr>
          <a:xfrm>
            <a:off x="345220" y="4486711"/>
            <a:ext cx="7218173" cy="68611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Jautājumu sarežģī tas, ka ir ietekmes, kuras monetārās kategorijās vērtēt ir grūti, piemēram, bioloģiskās daudzveidības samazināšanās</a:t>
            </a:r>
            <a:endParaRPr lang="lv-LV" b="1" dirty="0" smtClean="0">
              <a:solidFill>
                <a:schemeClr val="tx1"/>
              </a:solidFill>
            </a:endParaRPr>
          </a:p>
        </p:txBody>
      </p:sp>
      <p:sp>
        <p:nvSpPr>
          <p:cNvPr id="6" name="Rounded Rectangle 5"/>
          <p:cNvSpPr/>
          <p:nvPr/>
        </p:nvSpPr>
        <p:spPr>
          <a:xfrm>
            <a:off x="345219" y="5429422"/>
            <a:ext cx="721817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Tomēr ir pietiekami daudz klimata risku veidu, kuru ietekmes un potenciālās izmaksas novērtēt var visai precīzi, piemēram, zemes platību zaudējumus piekrastes noskalošanas rezultātā</a:t>
            </a:r>
            <a:endParaRPr lang="lv-LV" b="1" dirty="0" smtClean="0">
              <a:solidFill>
                <a:schemeClr val="tx1"/>
              </a:solidFill>
            </a:endParaRPr>
          </a:p>
        </p:txBody>
      </p:sp>
      <p:sp>
        <p:nvSpPr>
          <p:cNvPr id="7" name="Rounded Rectangle 6"/>
          <p:cNvSpPr/>
          <p:nvPr/>
        </p:nvSpPr>
        <p:spPr>
          <a:xfrm>
            <a:off x="345222" y="3072641"/>
            <a:ext cx="7218173" cy="11574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Tieši klimata pārmaiņu ekonomiskā novērtējuma komplicētība ir galvenais faktors, kas ir kritiski svarīgs gan diskusijās ar sabiedrību par klimata politikas mērķu sasniegšanu, gan arī konkrētu </a:t>
            </a:r>
            <a:endParaRPr lang="lv-LV" b="1" dirty="0" smtClean="0">
              <a:solidFill>
                <a:schemeClr val="tx1"/>
              </a:solidFill>
            </a:endParaRPr>
          </a:p>
          <a:p>
            <a:pPr algn="ctr"/>
            <a:r>
              <a:rPr lang="lv-LV" b="1" dirty="0" smtClean="0">
                <a:solidFill>
                  <a:schemeClr val="tx1"/>
                </a:solidFill>
              </a:rPr>
              <a:t>investīciju </a:t>
            </a:r>
            <a:r>
              <a:rPr lang="lv-LV" b="1" dirty="0">
                <a:solidFill>
                  <a:schemeClr val="tx1"/>
                </a:solidFill>
              </a:rPr>
              <a:t>projektu pamatošanai</a:t>
            </a:r>
            <a:endParaRPr lang="lv-LV" b="1" dirty="0" smtClean="0">
              <a:solidFill>
                <a:schemeClr val="tx1"/>
              </a:solidFill>
            </a:endParaRPr>
          </a:p>
        </p:txBody>
      </p:sp>
    </p:spTree>
    <p:extLst>
      <p:ext uri="{BB962C8B-B14F-4D97-AF65-F5344CB8AC3E}">
        <p14:creationId xmlns:p14="http://schemas.microsoft.com/office/powerpoint/2010/main" val="3652397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1389256"/>
            <a:ext cx="6344152" cy="475811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143062" y="3021831"/>
            <a:ext cx="6729534" cy="3420494"/>
            <a:chOff x="5064684" y="3061020"/>
            <a:chExt cx="6729534" cy="3420494"/>
          </a:xfrm>
        </p:grpSpPr>
        <p:sp>
          <p:nvSpPr>
            <p:cNvPr id="7" name="Rectangle 6"/>
            <p:cNvSpPr/>
            <p:nvPr/>
          </p:nvSpPr>
          <p:spPr>
            <a:xfrm>
              <a:off x="5064684" y="5896739"/>
              <a:ext cx="6729534" cy="584775"/>
            </a:xfrm>
            <a:prstGeom prst="rect">
              <a:avLst/>
            </a:prstGeom>
            <a:solidFill>
              <a:schemeClr val="bg1"/>
            </a:solidFill>
          </p:spPr>
          <p:txBody>
            <a:bodyPr wrap="square">
              <a:spAutoFit/>
            </a:bodyPr>
            <a:lstStyle/>
            <a:p>
              <a:pPr algn="ctr"/>
              <a:endParaRPr lang="lv-LV" sz="1600" b="1" dirty="0" smtClean="0"/>
            </a:p>
            <a:p>
              <a:pPr algn="ctr"/>
              <a:r>
                <a:rPr lang="lv-LV" sz="1600" b="1" dirty="0" smtClean="0"/>
                <a:t>Adaptācijas </a:t>
              </a:r>
              <a:r>
                <a:rPr lang="lv-LV" sz="1600" b="1" dirty="0"/>
                <a:t>veidi atkarībā no izmantotajām pieejām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4684" y="3061020"/>
              <a:ext cx="6729534" cy="3091586"/>
            </a:xfrm>
            <a:prstGeom prst="rect">
              <a:avLst/>
            </a:prstGeom>
          </p:spPr>
        </p:pic>
      </p:grpSp>
      <p:sp>
        <p:nvSpPr>
          <p:cNvPr id="5" name="Title 1"/>
          <p:cNvSpPr txBox="1">
            <a:spLocks/>
          </p:cNvSpPr>
          <p:nvPr/>
        </p:nvSpPr>
        <p:spPr>
          <a:xfrm>
            <a:off x="1883228" y="502458"/>
            <a:ext cx="8425543" cy="116958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Ir iespējams izdalīt vairākus </a:t>
            </a:r>
            <a:r>
              <a:rPr lang="lv-LV" sz="2400" b="1" dirty="0"/>
              <a:t>adaptācijas veidus</a:t>
            </a:r>
            <a:r>
              <a:rPr lang="lv-LV" sz="2400" dirty="0"/>
              <a:t>, gan atkarībā no tā, kā notiek reakcija uz klimata pārmaiņu riskiem, gan atkarībā no rīcībām, kas nodrošina </a:t>
            </a:r>
            <a:r>
              <a:rPr lang="lv-LV" sz="2400" dirty="0" smtClean="0"/>
              <a:t>piemērošanos: </a:t>
            </a:r>
          </a:p>
        </p:txBody>
      </p:sp>
      <p:sp>
        <p:nvSpPr>
          <p:cNvPr id="6" name="Rounded Rectangle 5"/>
          <p:cNvSpPr/>
          <p:nvPr/>
        </p:nvSpPr>
        <p:spPr>
          <a:xfrm>
            <a:off x="8583943" y="1281927"/>
            <a:ext cx="3028937" cy="15396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arenR"/>
            </a:pPr>
            <a:r>
              <a:rPr lang="lv-LV" b="1" dirty="0" smtClean="0">
                <a:solidFill>
                  <a:schemeClr val="tx1"/>
                </a:solidFill>
              </a:rPr>
              <a:t> Autonomā adaptācija</a:t>
            </a:r>
          </a:p>
          <a:p>
            <a:pPr marL="342900" indent="-342900">
              <a:spcAft>
                <a:spcPts val="600"/>
              </a:spcAft>
              <a:buFont typeface="+mj-lt"/>
              <a:buAutoNum type="arabicParenR"/>
            </a:pPr>
            <a:r>
              <a:rPr lang="lv-LV" b="1" dirty="0" smtClean="0">
                <a:solidFill>
                  <a:schemeClr val="tx1"/>
                </a:solidFill>
              </a:rPr>
              <a:t> Plānotā adaptācija</a:t>
            </a:r>
          </a:p>
          <a:p>
            <a:pPr marL="342900" indent="-342900">
              <a:spcAft>
                <a:spcPts val="600"/>
              </a:spcAft>
              <a:buFont typeface="+mj-lt"/>
              <a:buAutoNum type="arabicParenR"/>
            </a:pPr>
            <a:r>
              <a:rPr lang="lv-LV" b="1" dirty="0" smtClean="0">
                <a:solidFill>
                  <a:schemeClr val="tx1"/>
                </a:solidFill>
              </a:rPr>
              <a:t> </a:t>
            </a:r>
            <a:r>
              <a:rPr lang="lv-LV" b="1" i="1" dirty="0" smtClean="0">
                <a:solidFill>
                  <a:schemeClr val="tx1"/>
                </a:solidFill>
              </a:rPr>
              <a:t>Post </a:t>
            </a:r>
            <a:r>
              <a:rPr lang="lv-LV" b="1" i="1" dirty="0" err="1" smtClean="0">
                <a:solidFill>
                  <a:schemeClr val="tx1"/>
                </a:solidFill>
              </a:rPr>
              <a:t>factum</a:t>
            </a:r>
            <a:r>
              <a:rPr lang="lv-LV" b="1" i="1" dirty="0" smtClean="0">
                <a:solidFill>
                  <a:schemeClr val="tx1"/>
                </a:solidFill>
              </a:rPr>
              <a:t> </a:t>
            </a:r>
            <a:r>
              <a:rPr lang="lv-LV" b="1" dirty="0" smtClean="0">
                <a:solidFill>
                  <a:schemeClr val="tx1"/>
                </a:solidFill>
              </a:rPr>
              <a:t>adaptācija</a:t>
            </a:r>
          </a:p>
          <a:p>
            <a:pPr marL="342900" indent="-342900">
              <a:spcAft>
                <a:spcPts val="600"/>
              </a:spcAft>
              <a:buFont typeface="+mj-lt"/>
              <a:buAutoNum type="arabicParenR"/>
            </a:pPr>
            <a:r>
              <a:rPr lang="lv-LV" b="1" dirty="0" smtClean="0">
                <a:solidFill>
                  <a:schemeClr val="tx1"/>
                </a:solidFill>
              </a:rPr>
              <a:t> Preventīvā adaptācija </a:t>
            </a:r>
          </a:p>
        </p:txBody>
      </p:sp>
    </p:spTree>
    <p:extLst>
      <p:ext uri="{BB962C8B-B14F-4D97-AF65-F5344CB8AC3E}">
        <p14:creationId xmlns:p14="http://schemas.microsoft.com/office/powerpoint/2010/main" val="17741291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2202</TotalTime>
  <Words>2728</Words>
  <Application>Microsoft Office PowerPoint</Application>
  <PresentationFormat>Widescreen</PresentationFormat>
  <Paragraphs>263</Paragraphs>
  <Slides>27</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Adobe Arabic</vt:lpstr>
      <vt:lpstr>Arial</vt:lpstr>
      <vt:lpstr>Calibri</vt:lpstr>
      <vt:lpstr>Calibri Light</vt:lpstr>
      <vt:lpstr>Office Theme</vt:lpstr>
      <vt:lpstr>Adaptācija – piemērošanās klimata pārmaiņām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Birojs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User</cp:lastModifiedBy>
  <cp:revision>324</cp:revision>
  <dcterms:created xsi:type="dcterms:W3CDTF">2016-02-04T15:08:05Z</dcterms:created>
  <dcterms:modified xsi:type="dcterms:W3CDTF">2016-04-29T17:06:46Z</dcterms:modified>
</cp:coreProperties>
</file>