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1"/>
  </p:notesMasterIdLst>
  <p:sldIdLst>
    <p:sldId id="256" r:id="rId2"/>
    <p:sldId id="572" r:id="rId3"/>
    <p:sldId id="573" r:id="rId4"/>
    <p:sldId id="574" r:id="rId5"/>
    <p:sldId id="575" r:id="rId6"/>
    <p:sldId id="576" r:id="rId7"/>
    <p:sldId id="606" r:id="rId8"/>
    <p:sldId id="577" r:id="rId9"/>
    <p:sldId id="580" r:id="rId10"/>
    <p:sldId id="583" r:id="rId11"/>
    <p:sldId id="584" r:id="rId12"/>
    <p:sldId id="607" r:id="rId13"/>
    <p:sldId id="585" r:id="rId14"/>
    <p:sldId id="586" r:id="rId15"/>
    <p:sldId id="587" r:id="rId16"/>
    <p:sldId id="589" r:id="rId17"/>
    <p:sldId id="590" r:id="rId18"/>
    <p:sldId id="591" r:id="rId19"/>
    <p:sldId id="592" r:id="rId20"/>
    <p:sldId id="593" r:id="rId21"/>
    <p:sldId id="594" r:id="rId22"/>
    <p:sldId id="595" r:id="rId23"/>
    <p:sldId id="596" r:id="rId24"/>
    <p:sldId id="597" r:id="rId25"/>
    <p:sldId id="598" r:id="rId26"/>
    <p:sldId id="599" r:id="rId27"/>
    <p:sldId id="600" r:id="rId28"/>
    <p:sldId id="601" r:id="rId29"/>
    <p:sldId id="276" r:id="rId30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CC3300"/>
    <a:srgbClr val="FF9999"/>
    <a:srgbClr val="FF99CC"/>
    <a:srgbClr val="FF99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59" autoAdjust="0"/>
    <p:restoredTop sz="86857" autoAdjust="0"/>
  </p:normalViewPr>
  <p:slideViewPr>
    <p:cSldViewPr snapToGrid="0">
      <p:cViewPr varScale="1">
        <p:scale>
          <a:sx n="60" d="100"/>
          <a:sy n="60" d="100"/>
        </p:scale>
        <p:origin x="95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47552425231035"/>
          <c:y val="5.3972880328111719E-2"/>
          <c:w val="0.84133222605257707"/>
          <c:h val="0.72112459900845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Sheet5!$A$4</c:f>
              <c:strCache>
                <c:ptCount val="1"/>
                <c:pt idx="0">
                  <c:v>ETS enerģētika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Sheet5!$B$3:$K$3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Sheet5!$B$4:$K$4</c:f>
              <c:numCache>
                <c:formatCode>General</c:formatCode>
                <c:ptCount val="10"/>
                <c:pt idx="0">
                  <c:v>2627.0661999999998</c:v>
                </c:pt>
                <c:pt idx="1">
                  <c:v>2685.2861199999998</c:v>
                </c:pt>
                <c:pt idx="2">
                  <c:v>2594.7976599999997</c:v>
                </c:pt>
                <c:pt idx="3">
                  <c:v>2493.4918500000017</c:v>
                </c:pt>
                <c:pt idx="4">
                  <c:v>2318.947529</c:v>
                </c:pt>
                <c:pt idx="5">
                  <c:v>2734.4252299999998</c:v>
                </c:pt>
                <c:pt idx="6">
                  <c:v>2317.3926200000001</c:v>
                </c:pt>
                <c:pt idx="7">
                  <c:v>2380.2195750000001</c:v>
                </c:pt>
                <c:pt idx="8">
                  <c:v>2062.0110754999996</c:v>
                </c:pt>
                <c:pt idx="9">
                  <c:v>1760.7110750929601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61-45DC-9F08-AE768C64F473}"/>
            </c:ext>
          </c:extLst>
        </c:ser>
        <c:ser>
          <c:idx val="1"/>
          <c:order val="1"/>
          <c:tx>
            <c:strRef>
              <c:f>Sheet5!$A$5</c:f>
              <c:strCache>
                <c:ptCount val="1"/>
                <c:pt idx="0">
                  <c:v>ETS rūpnieciskie procesi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Sheet5!$B$3:$K$3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Sheet5!$B$5:$K$5</c:f>
              <c:numCache>
                <c:formatCode>General</c:formatCode>
                <c:ptCount val="10"/>
                <c:pt idx="0">
                  <c:v>227.35780000000008</c:v>
                </c:pt>
                <c:pt idx="1">
                  <c:v>255.46688</c:v>
                </c:pt>
                <c:pt idx="2">
                  <c:v>254.41234000000009</c:v>
                </c:pt>
                <c:pt idx="3">
                  <c:v>249.42615000000001</c:v>
                </c:pt>
                <c:pt idx="4">
                  <c:v>170.84947099999999</c:v>
                </c:pt>
                <c:pt idx="5">
                  <c:v>505.75477000000001</c:v>
                </c:pt>
                <c:pt idx="6">
                  <c:v>606.06237999999996</c:v>
                </c:pt>
                <c:pt idx="7">
                  <c:v>666.29242500000009</c:v>
                </c:pt>
                <c:pt idx="8">
                  <c:v>587.80201599999953</c:v>
                </c:pt>
                <c:pt idx="9">
                  <c:v>593.53378918314013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61-45DC-9F08-AE768C64F4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504448"/>
        <c:axId val="52505984"/>
      </c:barChart>
      <c:catAx>
        <c:axId val="5250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lv-LV"/>
          </a:p>
        </c:txPr>
        <c:crossAx val="52505984"/>
        <c:crosses val="autoZero"/>
        <c:auto val="1"/>
        <c:lblAlgn val="ctr"/>
        <c:lblOffset val="100"/>
        <c:noMultiLvlLbl val="0"/>
      </c:catAx>
      <c:valAx>
        <c:axId val="52505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 b="1" i="0" u="none" strike="noStrike" kern="1200" baseline="0">
                    <a:solidFill>
                      <a:prstClr val="black"/>
                    </a:solidFill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lv-LV" sz="2400" b="1" i="0" baseline="0" dirty="0" smtClean="0">
                    <a:effectLst/>
                    <a:latin typeface="+mj-lt"/>
                  </a:rPr>
                  <a:t>CO</a:t>
                </a:r>
                <a:r>
                  <a:rPr lang="lv-LV" sz="2400" b="1" i="0" baseline="-25000" dirty="0" smtClean="0">
                    <a:effectLst/>
                    <a:latin typeface="+mj-lt"/>
                  </a:rPr>
                  <a:t>2 </a:t>
                </a:r>
                <a:r>
                  <a:rPr lang="lv-LV" sz="2400" b="1" i="0" baseline="0" dirty="0" err="1" smtClean="0">
                    <a:effectLst/>
                    <a:latin typeface="+mj-lt"/>
                  </a:rPr>
                  <a:t>ekv</a:t>
                </a:r>
                <a:r>
                  <a:rPr lang="lv-LV" sz="2400" b="1" i="0" baseline="0" dirty="0" smtClean="0">
                    <a:effectLst/>
                    <a:latin typeface="+mj-lt"/>
                  </a:rPr>
                  <a:t>. (</a:t>
                </a:r>
                <a:r>
                  <a:rPr lang="lv-LV" sz="2400" b="1" i="0" baseline="0" dirty="0" err="1" smtClean="0">
                    <a:effectLst/>
                    <a:latin typeface="+mj-lt"/>
                  </a:rPr>
                  <a:t>Gg</a:t>
                </a:r>
                <a:r>
                  <a:rPr lang="lv-LV" sz="2400" b="1" i="0" baseline="0" dirty="0" smtClean="0">
                    <a:effectLst/>
                    <a:latin typeface="+mj-lt"/>
                  </a:rPr>
                  <a:t>)</a:t>
                </a:r>
                <a:endParaRPr lang="lv-LV" sz="2400" dirty="0" smtClean="0">
                  <a:effectLst/>
                  <a:latin typeface="+mj-lt"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 b="1" i="0" u="none" strike="noStrike" kern="1200" baseline="0">
                    <a:solidFill>
                      <a:prstClr val="black"/>
                    </a:solidFill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lv-LV" sz="240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1.0483945529711667E-2"/>
              <c:y val="0.2326961312782651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lv-LV"/>
          </a:p>
        </c:txPr>
        <c:crossAx val="5250444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noFill/>
      <a:prstDash val="solid"/>
      <a:round/>
    </a:ln>
    <a:effectLst/>
  </c:spPr>
  <c:txPr>
    <a:bodyPr/>
    <a:lstStyle/>
    <a:p>
      <a:pPr>
        <a:defRPr sz="9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lv-LV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85066185612248"/>
          <c:y val="3.8915905511811281E-2"/>
          <c:w val="0.84439514720102715"/>
          <c:h val="0.484002817662500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'mani aprēķini (indirect)'!$AK$2</c:f>
              <c:strCache>
                <c:ptCount val="1"/>
                <c:pt idx="0">
                  <c:v>Transports</c:v>
                </c:pt>
              </c:strCache>
            </c:strRef>
          </c:tx>
          <c:invertIfNegative val="0"/>
          <c:cat>
            <c:numRef>
              <c:f>'mani aprēķini (indirect)'!$AL$1:$BD$1</c:f>
              <c:numCache>
                <c:formatCode>General</c:formatCode>
                <c:ptCount val="1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2025</c:v>
                </c:pt>
                <c:pt idx="17">
                  <c:v>2030</c:v>
                </c:pt>
                <c:pt idx="18">
                  <c:v>2035</c:v>
                </c:pt>
              </c:numCache>
            </c:numRef>
          </c:cat>
          <c:val>
            <c:numRef>
              <c:f>'mani aprēķini (indirect)'!$AL$2:$BD$2</c:f>
              <c:numCache>
                <c:formatCode>General</c:formatCode>
                <c:ptCount val="19"/>
                <c:pt idx="0">
                  <c:v>3095.6743979608</c:v>
                </c:pt>
                <c:pt idx="1">
                  <c:v>3404.6063020370002</c:v>
                </c:pt>
                <c:pt idx="2">
                  <c:v>3848.0612530771091</c:v>
                </c:pt>
                <c:pt idx="3">
                  <c:v>3632.8118392034139</c:v>
                </c:pt>
                <c:pt idx="4">
                  <c:v>3183.6862398407998</c:v>
                </c:pt>
                <c:pt idx="5">
                  <c:v>3250.6496836259889</c:v>
                </c:pt>
                <c:pt idx="6">
                  <c:v>2893.6419808139999</c:v>
                </c:pt>
                <c:pt idx="7">
                  <c:v>2792.7602751090494</c:v>
                </c:pt>
                <c:pt idx="8">
                  <c:v>2826.5788914946861</c:v>
                </c:pt>
                <c:pt idx="10">
                  <c:v>2796.6722</c:v>
                </c:pt>
                <c:pt idx="11">
                  <c:v>2809.3908000000006</c:v>
                </c:pt>
                <c:pt idx="12">
                  <c:v>2822.1093999999998</c:v>
                </c:pt>
                <c:pt idx="13">
                  <c:v>2834.828</c:v>
                </c:pt>
                <c:pt idx="14">
                  <c:v>2847.5465999999997</c:v>
                </c:pt>
                <c:pt idx="15">
                  <c:v>2860.1904</c:v>
                </c:pt>
                <c:pt idx="16">
                  <c:v>2944.1187999999997</c:v>
                </c:pt>
                <c:pt idx="17">
                  <c:v>3014.3063999999999</c:v>
                </c:pt>
                <c:pt idx="18">
                  <c:v>3044.8260000000005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93-4BCE-88BD-46E4FA2081B2}"/>
            </c:ext>
          </c:extLst>
        </c:ser>
        <c:ser>
          <c:idx val="1"/>
          <c:order val="1"/>
          <c:tx>
            <c:strRef>
              <c:f>'mani aprēķini (indirect)'!$AK$3</c:f>
              <c:strCache>
                <c:ptCount val="1"/>
                <c:pt idx="0">
                  <c:v>Rūpnieciskie procesi un produktu lietošana</c:v>
                </c:pt>
              </c:strCache>
            </c:strRef>
          </c:tx>
          <c:invertIfNegative val="0"/>
          <c:cat>
            <c:numRef>
              <c:f>'mani aprēķini (indirect)'!$AL$1:$BD$1</c:f>
              <c:numCache>
                <c:formatCode>General</c:formatCode>
                <c:ptCount val="1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2025</c:v>
                </c:pt>
                <c:pt idx="17">
                  <c:v>2030</c:v>
                </c:pt>
                <c:pt idx="18">
                  <c:v>2035</c:v>
                </c:pt>
              </c:numCache>
            </c:numRef>
          </c:cat>
          <c:val>
            <c:numRef>
              <c:f>'mani aprēķini (indirect)'!$AL$3:$BD$3</c:f>
              <c:numCache>
                <c:formatCode>General</c:formatCode>
                <c:ptCount val="19"/>
                <c:pt idx="0">
                  <c:v>229.4622482325006</c:v>
                </c:pt>
                <c:pt idx="1">
                  <c:v>277.18999735469993</c:v>
                </c:pt>
                <c:pt idx="2">
                  <c:v>301.50251359589993</c:v>
                </c:pt>
                <c:pt idx="3">
                  <c:v>309.45357923429839</c:v>
                </c:pt>
                <c:pt idx="4">
                  <c:v>304.84924236180143</c:v>
                </c:pt>
                <c:pt idx="5">
                  <c:v>566.74204038199946</c:v>
                </c:pt>
                <c:pt idx="6">
                  <c:v>658.89666153780001</c:v>
                </c:pt>
                <c:pt idx="7">
                  <c:v>828.30595778414806</c:v>
                </c:pt>
                <c:pt idx="8">
                  <c:v>300</c:v>
                </c:pt>
                <c:pt idx="10" formatCode="0.00">
                  <c:v>275.81330405863179</c:v>
                </c:pt>
                <c:pt idx="11" formatCode="0.00">
                  <c:v>287.16302138322902</c:v>
                </c:pt>
                <c:pt idx="12" formatCode="0.00">
                  <c:v>299.55020148436432</c:v>
                </c:pt>
                <c:pt idx="13" formatCode="0.00">
                  <c:v>312.54055630059116</c:v>
                </c:pt>
                <c:pt idx="14" formatCode="0.00">
                  <c:v>323.8203101038834</c:v>
                </c:pt>
                <c:pt idx="15" formatCode="0.00">
                  <c:v>335.27197594477497</c:v>
                </c:pt>
                <c:pt idx="16" formatCode="0.00">
                  <c:v>393.65665105392702</c:v>
                </c:pt>
                <c:pt idx="17" formatCode="0.00">
                  <c:v>452.19874275193564</c:v>
                </c:pt>
                <c:pt idx="18" formatCode="0.00">
                  <c:v>503.81758110189992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93-4BCE-88BD-46E4FA2081B2}"/>
            </c:ext>
          </c:extLst>
        </c:ser>
        <c:ser>
          <c:idx val="2"/>
          <c:order val="2"/>
          <c:tx>
            <c:strRef>
              <c:f>'mani aprēķini (indirect)'!$AK$4</c:f>
              <c:strCache>
                <c:ptCount val="1"/>
                <c:pt idx="0">
                  <c:v>Lauksaimniecība</c:v>
                </c:pt>
              </c:strCache>
            </c:strRef>
          </c:tx>
          <c:invertIfNegative val="0"/>
          <c:cat>
            <c:numRef>
              <c:f>'mani aprēķini (indirect)'!$AL$1:$BD$1</c:f>
              <c:numCache>
                <c:formatCode>General</c:formatCode>
                <c:ptCount val="1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2025</c:v>
                </c:pt>
                <c:pt idx="17">
                  <c:v>2030</c:v>
                </c:pt>
                <c:pt idx="18">
                  <c:v>2035</c:v>
                </c:pt>
              </c:numCache>
            </c:numRef>
          </c:cat>
          <c:val>
            <c:numRef>
              <c:f>'mani aprēķini (indirect)'!$AL$4:$BD$4</c:f>
              <c:numCache>
                <c:formatCode>General</c:formatCode>
                <c:ptCount val="19"/>
                <c:pt idx="0">
                  <c:v>2015.260727788705</c:v>
                </c:pt>
                <c:pt idx="1">
                  <c:v>2022.8996098491</c:v>
                </c:pt>
                <c:pt idx="2">
                  <c:v>2105.6879014825995</c:v>
                </c:pt>
                <c:pt idx="3">
                  <c:v>2074.4553739033167</c:v>
                </c:pt>
                <c:pt idx="4">
                  <c:v>2093.3833024722157</c:v>
                </c:pt>
                <c:pt idx="5">
                  <c:v>2140.6752061818001</c:v>
                </c:pt>
                <c:pt idx="6">
                  <c:v>2154.3898273489999</c:v>
                </c:pt>
                <c:pt idx="7">
                  <c:v>2247.3734677381922</c:v>
                </c:pt>
                <c:pt idx="8">
                  <c:v>2310.8233059687</c:v>
                </c:pt>
                <c:pt idx="10">
                  <c:v>2404.6878021949797</c:v>
                </c:pt>
                <c:pt idx="11">
                  <c:v>2475.1980592154532</c:v>
                </c:pt>
                <c:pt idx="12">
                  <c:v>2545.7083162359272</c:v>
                </c:pt>
                <c:pt idx="13">
                  <c:v>2616.2185732564012</c:v>
                </c:pt>
                <c:pt idx="14">
                  <c:v>2686.7288302768748</c:v>
                </c:pt>
                <c:pt idx="15">
                  <c:v>2757.2390872973492</c:v>
                </c:pt>
                <c:pt idx="16">
                  <c:v>3017.3098211005231</c:v>
                </c:pt>
                <c:pt idx="17">
                  <c:v>3277.3805549036974</c:v>
                </c:pt>
                <c:pt idx="18">
                  <c:v>3551.871714718161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93-4BCE-88BD-46E4FA2081B2}"/>
            </c:ext>
          </c:extLst>
        </c:ser>
        <c:ser>
          <c:idx val="3"/>
          <c:order val="3"/>
          <c:tx>
            <c:strRef>
              <c:f>'mani aprēķini (indirect)'!$AK$5</c:f>
              <c:strCache>
                <c:ptCount val="1"/>
                <c:pt idx="0">
                  <c:v>Atkritumu apsaimniekošana</c:v>
                </c:pt>
              </c:strCache>
            </c:strRef>
          </c:tx>
          <c:invertIfNegative val="0"/>
          <c:cat>
            <c:numRef>
              <c:f>'mani aprēķini (indirect)'!$AL$1:$BD$1</c:f>
              <c:numCache>
                <c:formatCode>General</c:formatCode>
                <c:ptCount val="1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2025</c:v>
                </c:pt>
                <c:pt idx="17">
                  <c:v>2030</c:v>
                </c:pt>
                <c:pt idx="18">
                  <c:v>2035</c:v>
                </c:pt>
              </c:numCache>
            </c:numRef>
          </c:cat>
          <c:val>
            <c:numRef>
              <c:f>'mani aprēķini (indirect)'!$AL$5:$BD$5</c:f>
              <c:numCache>
                <c:formatCode>General</c:formatCode>
                <c:ptCount val="19"/>
                <c:pt idx="0">
                  <c:v>683.92658388059749</c:v>
                </c:pt>
                <c:pt idx="1">
                  <c:v>710.11671895500001</c:v>
                </c:pt>
                <c:pt idx="2">
                  <c:v>732.25121283039948</c:v>
                </c:pt>
                <c:pt idx="3">
                  <c:v>771.97263977039995</c:v>
                </c:pt>
                <c:pt idx="4">
                  <c:v>705.95906102619995</c:v>
                </c:pt>
                <c:pt idx="5">
                  <c:v>736.83963488619997</c:v>
                </c:pt>
                <c:pt idx="6">
                  <c:v>727.693127839</c:v>
                </c:pt>
                <c:pt idx="7">
                  <c:v>704.16210100984836</c:v>
                </c:pt>
                <c:pt idx="8">
                  <c:v>749.54363788399746</c:v>
                </c:pt>
                <c:pt idx="10">
                  <c:v>636.38695425922174</c:v>
                </c:pt>
                <c:pt idx="11">
                  <c:v>631.63325277588342</c:v>
                </c:pt>
                <c:pt idx="12">
                  <c:v>616.86138781128238</c:v>
                </c:pt>
                <c:pt idx="13">
                  <c:v>601.54256488347721</c:v>
                </c:pt>
                <c:pt idx="14">
                  <c:v>584.13276883964613</c:v>
                </c:pt>
                <c:pt idx="15">
                  <c:v>570.71094884048398</c:v>
                </c:pt>
                <c:pt idx="16">
                  <c:v>538.85002680749972</c:v>
                </c:pt>
                <c:pt idx="17">
                  <c:v>512.44735725892497</c:v>
                </c:pt>
                <c:pt idx="18">
                  <c:v>491.77340456200125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93-4BCE-88BD-46E4FA2081B2}"/>
            </c:ext>
          </c:extLst>
        </c:ser>
        <c:ser>
          <c:idx val="6"/>
          <c:order val="6"/>
          <c:tx>
            <c:strRef>
              <c:f>'mani aprēķini (indirect)'!$AK$6</c:f>
              <c:strCache>
                <c:ptCount val="1"/>
                <c:pt idx="0">
                  <c:v>ne-ETS enerģētika</c:v>
                </c:pt>
              </c:strCache>
            </c:strRef>
          </c:tx>
          <c:invertIfNegative val="0"/>
          <c:val>
            <c:numRef>
              <c:f>'mani aprēķini (indirect)'!$AL$6:$BD$6</c:f>
              <c:numCache>
                <c:formatCode>General</c:formatCode>
                <c:ptCount val="19"/>
                <c:pt idx="0">
                  <c:v>2987.4072139129516</c:v>
                </c:pt>
                <c:pt idx="1">
                  <c:v>3108.2978059774491</c:v>
                </c:pt>
                <c:pt idx="2">
                  <c:v>3046.5882689681157</c:v>
                </c:pt>
                <c:pt idx="3">
                  <c:v>2772.9248057791597</c:v>
                </c:pt>
                <c:pt idx="4">
                  <c:v>2655.9274772202366</c:v>
                </c:pt>
                <c:pt idx="5">
                  <c:v>2746.2536588229232</c:v>
                </c:pt>
                <c:pt idx="6">
                  <c:v>2512.812184212677</c:v>
                </c:pt>
                <c:pt idx="7">
                  <c:v>2410.1696289815004</c:v>
                </c:pt>
                <c:pt idx="8">
                  <c:v>1838.4287967914331</c:v>
                </c:pt>
                <c:pt idx="10">
                  <c:v>1833.0650420000002</c:v>
                </c:pt>
                <c:pt idx="11">
                  <c:v>1876.9536890000013</c:v>
                </c:pt>
                <c:pt idx="12">
                  <c:v>1920.8423359999947</c:v>
                </c:pt>
                <c:pt idx="13">
                  <c:v>1964.7309829999995</c:v>
                </c:pt>
                <c:pt idx="14">
                  <c:v>2008.6196299999997</c:v>
                </c:pt>
                <c:pt idx="15">
                  <c:v>2052.5209499999987</c:v>
                </c:pt>
                <c:pt idx="16">
                  <c:v>2206.0797700000021</c:v>
                </c:pt>
                <c:pt idx="17">
                  <c:v>2407.3250219999982</c:v>
                </c:pt>
                <c:pt idx="18">
                  <c:v>2389.7088169999947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93-4BCE-88BD-46E4FA2081B2}"/>
            </c:ext>
          </c:extLst>
        </c:ser>
        <c:ser>
          <c:idx val="8"/>
          <c:order val="7"/>
          <c:tx>
            <c:strRef>
              <c:f>'mani aprēķini (indirect)'!$AK$8</c:f>
              <c:strCache>
                <c:ptCount val="1"/>
                <c:pt idx="0">
                  <c:v>Mājsaimniecības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val>
            <c:numRef>
              <c:f>'mani aprēķini (indirect)'!$AL$8:$BD$8</c:f>
              <c:numCache>
                <c:formatCode>General</c:formatCode>
                <c:ptCount val="19"/>
                <c:pt idx="0">
                  <c:v>712.1292484783786</c:v>
                </c:pt>
                <c:pt idx="1">
                  <c:v>700.57658753181283</c:v>
                </c:pt>
                <c:pt idx="2">
                  <c:v>696.92620186963927</c:v>
                </c:pt>
                <c:pt idx="3">
                  <c:v>697.47536878921267</c:v>
                </c:pt>
                <c:pt idx="4">
                  <c:v>754.6570963829522</c:v>
                </c:pt>
                <c:pt idx="5">
                  <c:v>772.19191032011975</c:v>
                </c:pt>
                <c:pt idx="6">
                  <c:v>727.32708581091902</c:v>
                </c:pt>
                <c:pt idx="7">
                  <c:v>703.12096553761853</c:v>
                </c:pt>
                <c:pt idx="8">
                  <c:v>652.21105282086671</c:v>
                </c:pt>
                <c:pt idx="10">
                  <c:v>606.21719999999948</c:v>
                </c:pt>
                <c:pt idx="11">
                  <c:v>587.87179999999989</c:v>
                </c:pt>
                <c:pt idx="12">
                  <c:v>569.52639999999997</c:v>
                </c:pt>
                <c:pt idx="13">
                  <c:v>551.18100000000004</c:v>
                </c:pt>
                <c:pt idx="14">
                  <c:v>532.83559999999738</c:v>
                </c:pt>
                <c:pt idx="15">
                  <c:v>514.42539999999997</c:v>
                </c:pt>
                <c:pt idx="16">
                  <c:v>353.34519999999969</c:v>
                </c:pt>
                <c:pt idx="17">
                  <c:v>239.63200000000001</c:v>
                </c:pt>
                <c:pt idx="18">
                  <c:v>198.26559999999998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A93-4BCE-88BD-46E4FA208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775808"/>
        <c:axId val="54777728"/>
      </c:barChart>
      <c:lineChart>
        <c:grouping val="standard"/>
        <c:varyColors val="0"/>
        <c:ser>
          <c:idx val="4"/>
          <c:order val="4"/>
          <c:tx>
            <c:strRef>
              <c:f>'mani aprēķini (indirect)'!$AK$11</c:f>
              <c:strCache>
                <c:ptCount val="1"/>
                <c:pt idx="0">
                  <c:v>ne-ETS SEG emisiju mērķis</c:v>
                </c:pt>
              </c:strCache>
            </c:strRef>
          </c:tx>
          <c:spPr>
            <a:ln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'mani aprēķini (indirect)'!$AL$1:$BD$1</c:f>
              <c:numCache>
                <c:formatCode>General</c:formatCode>
                <c:ptCount val="1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2025</c:v>
                </c:pt>
                <c:pt idx="17">
                  <c:v>2030</c:v>
                </c:pt>
                <c:pt idx="18">
                  <c:v>2035</c:v>
                </c:pt>
              </c:numCache>
            </c:numRef>
          </c:cat>
          <c:val>
            <c:numRef>
              <c:f>'mani aprēķini (indirect)'!$AL$11:$BD$11</c:f>
              <c:numCache>
                <c:formatCode>General</c:formatCode>
                <c:ptCount val="19"/>
                <c:pt idx="8">
                  <c:v>9260.0619999999471</c:v>
                </c:pt>
                <c:pt idx="9">
                  <c:v>9351.237999999983</c:v>
                </c:pt>
                <c:pt idx="10">
                  <c:v>9442.4149999999645</c:v>
                </c:pt>
                <c:pt idx="11">
                  <c:v>9533.5910000000003</c:v>
                </c:pt>
                <c:pt idx="12">
                  <c:v>9624.768</c:v>
                </c:pt>
                <c:pt idx="13">
                  <c:v>9715.943999999985</c:v>
                </c:pt>
                <c:pt idx="14">
                  <c:v>9807.121999999983</c:v>
                </c:pt>
                <c:pt idx="15">
                  <c:v>9898.2990000000009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A93-4BCE-88BD-46E4FA2081B2}"/>
            </c:ext>
          </c:extLst>
        </c:ser>
        <c:ser>
          <c:idx val="5"/>
          <c:order val="5"/>
          <c:tx>
            <c:strRef>
              <c:f>'mani aprēķini (indirect)'!$AK$12</c:f>
              <c:strCache>
                <c:ptCount val="1"/>
                <c:pt idx="0">
                  <c:v>2030.g. iespējamais mērķis ne-ETS darbībām -10% no 2005.g. (EK)</c:v>
                </c:pt>
              </c:strCache>
            </c:strRef>
          </c:tx>
          <c:spPr>
            <a:ln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numRef>
              <c:f>'mani aprēķini (indirect)'!$AL$1:$BD$1</c:f>
              <c:numCache>
                <c:formatCode>General</c:formatCode>
                <c:ptCount val="1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2025</c:v>
                </c:pt>
                <c:pt idx="17">
                  <c:v>2030</c:v>
                </c:pt>
                <c:pt idx="18">
                  <c:v>2035</c:v>
                </c:pt>
              </c:numCache>
            </c:numRef>
          </c:cat>
          <c:val>
            <c:numRef>
              <c:f>'mani aprēķini (indirect)'!$AL$12:$BD$12</c:f>
              <c:numCache>
                <c:formatCode>General</c:formatCode>
                <c:ptCount val="19"/>
                <c:pt idx="15">
                  <c:v>9898.2990000000009</c:v>
                </c:pt>
                <c:pt idx="16">
                  <c:v>8634.3114618055388</c:v>
                </c:pt>
                <c:pt idx="17">
                  <c:v>7370.3239236110931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A93-4BCE-88BD-46E4FA208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775808"/>
        <c:axId val="54777728"/>
      </c:lineChart>
      <c:catAx>
        <c:axId val="547758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>
                    <a:latin typeface="+mj-lt"/>
                  </a:defRPr>
                </a:pPr>
                <a:r>
                  <a:rPr lang="en-US" sz="2400">
                    <a:latin typeface="+mj-lt"/>
                  </a:rPr>
                  <a:t>Gads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-1500000" vert="horz"/>
          <a:lstStyle/>
          <a:p>
            <a:pPr>
              <a:defRPr sz="1200" b="1">
                <a:latin typeface="+mj-lt"/>
              </a:defRPr>
            </a:pPr>
            <a:endParaRPr lang="lv-LV"/>
          </a:p>
        </c:txPr>
        <c:crossAx val="54777728"/>
        <c:crosses val="autoZero"/>
        <c:auto val="1"/>
        <c:lblAlgn val="ctr"/>
        <c:lblOffset val="100"/>
        <c:noMultiLvlLbl val="0"/>
      </c:catAx>
      <c:valAx>
        <c:axId val="54777728"/>
        <c:scaling>
          <c:orientation val="minMax"/>
          <c:max val="12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>
                    <a:latin typeface="+mj-lt"/>
                  </a:defRPr>
                </a:pPr>
                <a:r>
                  <a:rPr lang="lv-LV" sz="2000" dirty="0">
                    <a:latin typeface="+mj-lt"/>
                  </a:rPr>
                  <a:t>CO</a:t>
                </a:r>
                <a:r>
                  <a:rPr lang="lv-LV" sz="2000" baseline="-25000" dirty="0">
                    <a:latin typeface="+mj-lt"/>
                  </a:rPr>
                  <a:t>2</a:t>
                </a:r>
                <a:r>
                  <a:rPr lang="lv-LV" sz="2000" dirty="0">
                    <a:latin typeface="+mj-lt"/>
                  </a:rPr>
                  <a:t> </a:t>
                </a:r>
                <a:r>
                  <a:rPr lang="lv-LV" sz="2000" dirty="0" err="1">
                    <a:latin typeface="+mj-lt"/>
                  </a:rPr>
                  <a:t>ekv</a:t>
                </a:r>
                <a:r>
                  <a:rPr lang="lv-LV" sz="2000" dirty="0">
                    <a:latin typeface="+mj-lt"/>
                  </a:rPr>
                  <a:t>. (</a:t>
                </a:r>
                <a:r>
                  <a:rPr lang="lv-LV" sz="2000" dirty="0" err="1">
                    <a:latin typeface="+mj-lt"/>
                  </a:rPr>
                  <a:t>Gg</a:t>
                </a:r>
                <a:r>
                  <a:rPr lang="lv-LV" sz="2000" dirty="0">
                    <a:latin typeface="+mj-lt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6.136206658378239E-3"/>
              <c:y val="0.2066006195946818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+mj-lt"/>
              </a:defRPr>
            </a:pPr>
            <a:endParaRPr lang="lv-LV"/>
          </a:p>
        </c:txPr>
        <c:crossAx val="547758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506754070484363E-2"/>
          <c:y val="0.60691907424239033"/>
          <c:w val="0.98493246445541305"/>
          <c:h val="0.37610436068359654"/>
        </c:manualLayout>
      </c:layout>
      <c:overlay val="0"/>
      <c:txPr>
        <a:bodyPr/>
        <a:lstStyle/>
        <a:p>
          <a:pPr>
            <a:defRPr sz="1200" b="1">
              <a:latin typeface="+mj-lt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9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740464432172258E-2"/>
          <c:y val="0.1192865384837854"/>
          <c:w val="0.49349199646450298"/>
          <c:h val="0.70998535660027806"/>
        </c:manualLayout>
      </c:layout>
      <c:pie3DChart>
        <c:varyColors val="1"/>
        <c:ser>
          <c:idx val="0"/>
          <c:order val="0"/>
          <c:spPr>
            <a:solidFill>
              <a:srgbClr val="8DB335">
                <a:lumMod val="60000"/>
                <a:lumOff val="40000"/>
              </a:srgbClr>
            </a:solidFill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903E-4824-8368-069E46E403C0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03E-4824-8368-069E46E403C0}"/>
              </c:ext>
            </c:extLst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903E-4824-8368-069E46E403C0}"/>
              </c:ext>
            </c:extLst>
          </c:dPt>
          <c:dPt>
            <c:idx val="4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903E-4824-8368-069E46E403C0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9-903E-4824-8368-069E46E403C0}"/>
              </c:ext>
            </c:extLst>
          </c:dPt>
          <c:dLbls>
            <c:dLbl>
              <c:idx val="2"/>
              <c:layout>
                <c:manualLayout>
                  <c:x val="-0.22134293778678688"/>
                  <c:y val="-0.233180295605025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03E-4824-8368-069E46E403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'finanšu dati'!$AA$61:$AA$66</c:f>
              <c:strCache>
                <c:ptCount val="6"/>
                <c:pt idx="0">
                  <c:v>Energoefektivitātes paaugstināšana</c:v>
                </c:pt>
                <c:pt idx="1">
                  <c:v>SEG emisiju samazināšana publiskā apgaismojuma infrastruktūrā</c:v>
                </c:pt>
                <c:pt idx="2">
                  <c:v>Kompleksi risinājumi SEG emisiju samazināšanai</c:v>
                </c:pt>
                <c:pt idx="3">
                  <c:v>SEG samazināšana transporta sektorā</c:v>
                </c:pt>
                <c:pt idx="4">
                  <c:v>Klimata tehnoloģiju attīstīšana, sabiedrības informēšanas pasākumi </c:v>
                </c:pt>
                <c:pt idx="5">
                  <c:v>Atjaunojamo energoresursu tehnoloģiju uzstādīšana</c:v>
                </c:pt>
              </c:strCache>
            </c:strRef>
          </c:cat>
          <c:val>
            <c:numRef>
              <c:f>'finanšu dati'!$AB$61:$AB$66</c:f>
              <c:numCache>
                <c:formatCode>#,##0.00</c:formatCode>
                <c:ptCount val="6"/>
                <c:pt idx="0">
                  <c:v>31400442.909999993</c:v>
                </c:pt>
                <c:pt idx="1">
                  <c:v>10505272.661770063</c:v>
                </c:pt>
                <c:pt idx="2">
                  <c:v>119484206.96302854</c:v>
                </c:pt>
                <c:pt idx="3">
                  <c:v>2972281.5700000008</c:v>
                </c:pt>
                <c:pt idx="4">
                  <c:v>4816895.4491964187</c:v>
                </c:pt>
                <c:pt idx="5">
                  <c:v>27138215.341747433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03E-4824-8368-069E46E403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4885665749724177"/>
          <c:y val="4.7295287779430067E-2"/>
          <c:w val="0.43241385175491837"/>
          <c:h val="0.8928549085032067"/>
        </c:manualLayout>
      </c:layout>
      <c:overlay val="0"/>
      <c:txPr>
        <a:bodyPr/>
        <a:lstStyle/>
        <a:p>
          <a:pPr>
            <a:defRPr sz="1600" b="1"/>
          </a:pPr>
          <a:endParaRPr lang="lv-LV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400">
          <a:latin typeface="+mj-lt"/>
          <a:ea typeface="Verdana" panose="020B0604030504040204" pitchFamily="34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0.09736</cdr:x>
      <cdr:y>0.75332</cdr:y>
    </cdr:from>
    <cdr:to>
      <cdr:x>0.69035</cdr:x>
      <cdr:y>0.83346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2088" y="3384376"/>
          <a:ext cx="482453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lv-LV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59209-D0FC-41C9-89B5-48CE4DB485EF}" type="datetimeFigureOut">
              <a:rPr lang="lv-LV" smtClean="0"/>
              <a:t>29.04.2016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875CE-5761-4A61-84E0-186432756F8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9089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https://www.google.lv/search?q=information+flow&amp;espv=2&amp;biw=1920&amp;bih=979&amp;source=lnms&amp;tbm=isch&amp;sa=X&amp;ved=0ahUKEwjKjKed-KnMAhXmC5oKHb2GBVwQ_AUIBigB#tbs=isz:m&amp;tbm=isch&amp;q=emission+trade&amp;imgrc=LwwmFiKzAMcqbM%3A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75CE-5761-4A61-84E0-186432756F8C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01190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https://www.google.lv/search?q=information+flow&amp;espv=2&amp;biw=1920&amp;bih=979&amp;source=lnms&amp;tbm=isch&amp;sa=X&amp;ved=0ahUKEwjKjKed-KnMAhXmC5oKHb2GBVwQ_AUIBigB#tbs=isz:m&amp;tbm=isch&amp;q=emission+trade&amp;imgrc=SO9hSTXfuRykZM%3A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75CE-5761-4A61-84E0-186432756F8C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26084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https://www.google.lv/search?q=information+flow&amp;espv=2&amp;biw=1920&amp;bih=979&amp;source=lnms&amp;tbm=isch&amp;sa=X&amp;ved=0ahUKEwjKjKed-KnMAhXmC5oKHb2GBVwQ_AUIBigB#tbs=isz:m&amp;tbm=isch&amp;q=EU+ETS&amp;imgrc=r4xmFql1W3U6mM%3A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75CE-5761-4A61-84E0-186432756F8C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88491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https://www.google.lv/search?q=information+flow&amp;espv=2&amp;biw=1920&amp;bih=979&amp;source=lnms&amp;tbm=isch&amp;sa=X&amp;ved=0ahUKEwjKjKed-KnMAhXmC5oKHb2GBVwQ_AUIBigB#tbs=isz:m&amp;tbm=isch&amp;q=emission+auction&amp;imgrc=wBISfAJrgghTDM%3A</a:t>
            </a:r>
          </a:p>
          <a:p>
            <a:r>
              <a:rPr lang="lv-LV" dirty="0" smtClean="0"/>
              <a:t>https://www.google.lv/search?q=information+flow&amp;espv=2&amp;biw=1920&amp;bih=979&amp;source=lnms&amp;tbm=isch&amp;sa=X&amp;ved=0ahUKEwjKjKed-KnMAhXmC5oKHb2GBVwQ_AUIBigB#tbs=isz:m&amp;tbm=isch&amp;q=emission+auction&amp;imgrc=ZYNeEH_KjGXJPM%3A</a:t>
            </a:r>
          </a:p>
          <a:p>
            <a:r>
              <a:rPr lang="lv-LV" dirty="0" smtClean="0"/>
              <a:t>https://www.google.lv/search?q=information+flow&amp;espv=2&amp;biw=1920&amp;bih=979&amp;source=lnms&amp;tbm=isch&amp;sa=X&amp;ved=0ahUKEwjKjKed-KnMAhXmC5oKHb2GBVwQ_AUIBigB#tbs=isz:m&amp;tbm=isch&amp;q=euro&amp;imgdii=PNNkMfeCsRwffM%3A%3BPNNkMfeCsRwffM%3A%3B78cZtQ17Qo-4hM%3A&amp;imgrc=PNNkMfeCsRwffM%3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75CE-5761-4A61-84E0-186432756F8C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97718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https://www.google.lv/search?q=information+flow&amp;espv=2&amp;biw=1920&amp;bih=979&amp;source=lnms&amp;tbm=isch&amp;sa=X&amp;ved=0ahUKEwjKjKed-KnMAhXmC5oKHb2GBVwQ_AUIBigB#tbs=isz:m&amp;tbm=isch&amp;q=green+book&amp;imgrc=1Ta3P5B6IB3TbM%3A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75CE-5761-4A61-84E0-186432756F8C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03144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s://www.google.lv/search?q=information+flow&amp;espv=2&amp;biw=1920&amp;bih=979&amp;source=lnms&amp;tbm=isch&amp;sa=X&amp;ved=0ahUKEwjKjKed-KnMAhXmC5oKHb2GBVwQ_AUIBigB#tbs=isz:m&amp;tbm=isch&amp;q=latvijas+ilgtsp%C4%93j%C4%ABgas+att%C4%ABst%C4%ABbas+strat%C4%93%C4%A3ija+l%C4%ABdz+2030.gadam&amp;imgrc=5QaNnu4_7QVqoM%3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75CE-5761-4A61-84E0-186432756F8C}" type="slidenum">
              <a:rPr lang="lv-LV" smtClean="0"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62133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s://www.google.lv/search?q=information+flow&amp;espv=2&amp;biw=1920&amp;bih=979&amp;source=lnms&amp;tbm=isch&amp;sa=X&amp;ved=0ahUKEwjKjKed-KnMAhXmC5oKHb2GBVwQ_AUIBigB#tbs=isz:m&amp;tbm=isch&amp;q=piel%C4%81go%C5%A1an%C4%81s+klimata+p%C4%81rmai%C5%86%C4%81m&amp;imgrc=h5QNQek6ToksZM%3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75CE-5761-4A61-84E0-186432756F8C}" type="slidenum">
              <a:rPr lang="lv-LV" smtClean="0"/>
              <a:t>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89532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https://www.google.lv/search?q=information+flow&amp;espv=2&amp;biw=1920&amp;bih=979&amp;source=lnms&amp;tbm=isch&amp;sa=X&amp;ved=0ahUKEwjKjKed-KnMAhXmC5oKHb2GBVwQ_AUIBigB#tbs=isz:m&amp;tbm=isch&amp;q=adapt%C4%81cija+klimata+p%C4%81rmai%C5%86%C4%81m&amp;imgrc=rGB5-CyUO8nDxM%3A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75CE-5761-4A61-84E0-186432756F8C}" type="slidenum">
              <a:rPr lang="lv-LV" smtClean="0"/>
              <a:t>26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84888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F011-099F-4791-891A-40072BC70105}" type="datetimeFigureOut">
              <a:rPr lang="lv-LV" smtClean="0"/>
              <a:t>29.04.2016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DEE-122F-481E-8273-33DEFAF3CAA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3225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F011-099F-4791-891A-40072BC70105}" type="datetimeFigureOut">
              <a:rPr lang="lv-LV" smtClean="0"/>
              <a:t>29.04.2016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DEE-122F-481E-8273-33DEFAF3CAA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4186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F011-099F-4791-891A-40072BC70105}" type="datetimeFigureOut">
              <a:rPr lang="lv-LV" smtClean="0"/>
              <a:t>29.04.2016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DEE-122F-481E-8273-33DEFAF3CAA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8203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F011-099F-4791-891A-40072BC70105}" type="datetimeFigureOut">
              <a:rPr lang="lv-LV" smtClean="0"/>
              <a:t>29.04.2016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DEE-122F-481E-8273-33DEFAF3CAA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3430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F011-099F-4791-891A-40072BC70105}" type="datetimeFigureOut">
              <a:rPr lang="lv-LV" smtClean="0"/>
              <a:t>29.04.2016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DEE-122F-481E-8273-33DEFAF3CAA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69212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F011-099F-4791-891A-40072BC70105}" type="datetimeFigureOut">
              <a:rPr lang="lv-LV" smtClean="0"/>
              <a:t>29.04.2016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DEE-122F-481E-8273-33DEFAF3CAA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86958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F011-099F-4791-891A-40072BC70105}" type="datetimeFigureOut">
              <a:rPr lang="lv-LV" smtClean="0"/>
              <a:t>29.04.2016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DEE-122F-481E-8273-33DEFAF3CAA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8653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F011-099F-4791-891A-40072BC70105}" type="datetimeFigureOut">
              <a:rPr lang="lv-LV" smtClean="0"/>
              <a:t>29.04.2016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DEE-122F-481E-8273-33DEFAF3CAA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1682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F011-099F-4791-891A-40072BC70105}" type="datetimeFigureOut">
              <a:rPr lang="lv-LV" smtClean="0"/>
              <a:t>29.04.2016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DEE-122F-481E-8273-33DEFAF3CAA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0066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F011-099F-4791-891A-40072BC70105}" type="datetimeFigureOut">
              <a:rPr lang="lv-LV" smtClean="0"/>
              <a:t>29.04.2016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DEE-122F-481E-8273-33DEFAF3CAA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5630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F011-099F-4791-891A-40072BC70105}" type="datetimeFigureOut">
              <a:rPr lang="lv-LV" smtClean="0"/>
              <a:t>29.04.2016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DEE-122F-481E-8273-33DEFAF3CAA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1917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3300"/>
            </a:gs>
            <a:gs pos="20000">
              <a:schemeClr val="bg1"/>
            </a:gs>
            <a:gs pos="80000">
              <a:schemeClr val="bg1"/>
            </a:gs>
            <a:gs pos="100000">
              <a:srgbClr val="CC33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5F011-099F-4791-891A-40072BC70105}" type="datetimeFigureOut">
              <a:rPr lang="lv-LV" smtClean="0"/>
              <a:t>29.04.2016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D0DEE-122F-481E-8273-33DEFAF3CAA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9627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aw the Line Between Sales Pitch and Relationship Building | Joshua ..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15"/>
          <a:stretch/>
        </p:blipFill>
        <p:spPr>
          <a:xfrm>
            <a:off x="0" y="1724702"/>
            <a:ext cx="9753600" cy="3304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8519" y="2006409"/>
            <a:ext cx="6399894" cy="2387600"/>
          </a:xfrm>
        </p:spPr>
        <p:txBody>
          <a:bodyPr>
            <a:noAutofit/>
          </a:bodyPr>
          <a:lstStyle/>
          <a:p>
            <a:pPr algn="l"/>
            <a:r>
              <a:rPr lang="lv-LV" sz="6600" dirty="0" smtClean="0"/>
              <a:t>Klimata </a:t>
            </a:r>
            <a:r>
              <a:rPr lang="lv-LV" sz="6600" dirty="0" smtClean="0"/>
              <a:t>politika II</a:t>
            </a:r>
            <a:endParaRPr lang="lv-LV" sz="6600" dirty="0"/>
          </a:p>
        </p:txBody>
      </p:sp>
      <p:grpSp>
        <p:nvGrpSpPr>
          <p:cNvPr id="5" name="Group 4"/>
          <p:cNvGrpSpPr/>
          <p:nvPr/>
        </p:nvGrpSpPr>
        <p:grpSpPr>
          <a:xfrm>
            <a:off x="3463289" y="4573992"/>
            <a:ext cx="6293151" cy="756000"/>
            <a:chOff x="2846069" y="4631142"/>
            <a:chExt cx="6293151" cy="756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2797" y="4649142"/>
              <a:ext cx="1971849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7492" y="4649142"/>
              <a:ext cx="864715" cy="720000"/>
            </a:xfrm>
            <a:prstGeom prst="rect">
              <a:avLst/>
            </a:prstGeom>
          </p:spPr>
        </p:pic>
        <p:pic>
          <p:nvPicPr>
            <p:cNvPr id="8" name="Picture 2" descr="http://eeagrants.org/content/download/6663/71306/version/1/file/EEA+Grants+-+JPG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62" t="20554" r="9972" b="22773"/>
            <a:stretch/>
          </p:blipFill>
          <p:spPr bwMode="auto">
            <a:xfrm>
              <a:off x="2846069" y="4649142"/>
              <a:ext cx="101466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://www.iksd.riga.lv/upload_pic/2.Izglitiba/Pub_bildes/0_2014/01_2014/LU_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7630" y="4649142"/>
              <a:ext cx="6822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http://www.uarctic.org/media/861227/grid-arendal_logo_box_369x369.png?mode=pad&amp;width=449&amp;height=360&amp;format=jpg&amp;scale=upscalecanvas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90" t="24296" r="9028" b="27370"/>
            <a:stretch/>
          </p:blipFill>
          <p:spPr bwMode="auto">
            <a:xfrm>
              <a:off x="7543800" y="4631142"/>
              <a:ext cx="1595420" cy="75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267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dialoguereview.com/wp-content/uploads/2013/09/green-book-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61330"/>
            <a:ext cx="6278253" cy="328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45029" y="613638"/>
            <a:ext cx="10097588" cy="114424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 smtClean="0"/>
              <a:t>2007.g. </a:t>
            </a:r>
            <a:r>
              <a:rPr lang="lv-LV" sz="2400" dirty="0"/>
              <a:t>EK publicēja </a:t>
            </a:r>
            <a:r>
              <a:rPr lang="lv-LV" sz="2400" b="1" dirty="0"/>
              <a:t>Zaļo grāmatu </a:t>
            </a:r>
            <a:r>
              <a:rPr lang="lv-LV" sz="2400" b="1" dirty="0" smtClean="0"/>
              <a:t>«Adaptācija </a:t>
            </a:r>
            <a:r>
              <a:rPr lang="lv-LV" sz="2400" b="1" dirty="0"/>
              <a:t>klimata pārmaiņām Eiropā. ES rīcības </a:t>
            </a:r>
            <a:r>
              <a:rPr lang="lv-LV" sz="2400" b="1" dirty="0" smtClean="0"/>
              <a:t>varianti»</a:t>
            </a:r>
            <a:r>
              <a:rPr lang="lv-LV" sz="2400" dirty="0" smtClean="0"/>
              <a:t>,</a:t>
            </a:r>
            <a:r>
              <a:rPr lang="lv-LV" sz="2400" b="1" dirty="0" smtClean="0"/>
              <a:t> </a:t>
            </a:r>
            <a:r>
              <a:rPr lang="lv-LV" sz="2400" dirty="0" smtClean="0"/>
              <a:t>savukārt 2009.g. </a:t>
            </a:r>
            <a:r>
              <a:rPr lang="lv-LV" sz="2400" dirty="0"/>
              <a:t>EK publicēja </a:t>
            </a:r>
            <a:r>
              <a:rPr lang="lv-LV" sz="2400" b="1" dirty="0"/>
              <a:t>Balto grāmatu </a:t>
            </a:r>
            <a:r>
              <a:rPr lang="lv-LV" sz="2400" b="1" dirty="0" smtClean="0"/>
              <a:t>«Adaptācija </a:t>
            </a:r>
            <a:r>
              <a:rPr lang="lv-LV" sz="2400" b="1" dirty="0"/>
              <a:t>klimata pārmaiņām – iedibinot Eiropas rīcības </a:t>
            </a:r>
            <a:r>
              <a:rPr lang="lv-LV" sz="2400" b="1" dirty="0" smtClean="0"/>
              <a:t>pamatprincipus»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956664" y="2049234"/>
            <a:ext cx="5865222" cy="73968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Baltajā grāmatā uzsvērts, ka pielāgošanās politikas un instrumenti jāmeklē jau esošajā klāstā, t.sk</a:t>
            </a:r>
            <a:r>
              <a:rPr lang="lv-LV" b="1" dirty="0" smtClean="0">
                <a:solidFill>
                  <a:schemeClr val="tx1"/>
                </a:solidFill>
              </a:rPr>
              <a:t>.: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197238" y="2736666"/>
            <a:ext cx="5384074" cy="170470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Attīstot krīzes situāciju un risku pārvaldību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Veicinot adaptācijas pasākumus visos līmeņos (nacionālajā, reģionālajā, lokālajā)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Integrējot politikas un to realizācijas instrumentus galvenajos tautsaimniecības sektoros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0" y="4647723"/>
            <a:ext cx="5659225" cy="65727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2013.g. </a:t>
            </a:r>
            <a:r>
              <a:rPr lang="lv-LV" b="1" dirty="0">
                <a:solidFill>
                  <a:schemeClr val="tx1"/>
                </a:solidFill>
              </a:rPr>
              <a:t>EK apstiprināja ES Stratēģiju par pielāgošanos klimata </a:t>
            </a:r>
            <a:r>
              <a:rPr lang="lv-LV" b="1" dirty="0" smtClean="0">
                <a:solidFill>
                  <a:schemeClr val="tx1"/>
                </a:solidFill>
              </a:rPr>
              <a:t>pārmaiņām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96000" y="5520782"/>
            <a:ext cx="5659225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Stratēģijas </a:t>
            </a:r>
            <a:r>
              <a:rPr lang="lv-LV" b="1" dirty="0">
                <a:solidFill>
                  <a:schemeClr val="tx1"/>
                </a:solidFill>
              </a:rPr>
              <a:t>mērķis </a:t>
            </a:r>
            <a:r>
              <a:rPr lang="lv-LV" b="1" dirty="0" smtClean="0">
                <a:solidFill>
                  <a:schemeClr val="tx1"/>
                </a:solidFill>
              </a:rPr>
              <a:t>ir uzlabot </a:t>
            </a:r>
            <a:r>
              <a:rPr lang="lv-LV" b="1" dirty="0">
                <a:solidFill>
                  <a:schemeClr val="tx1"/>
                </a:solidFill>
              </a:rPr>
              <a:t>ES noturīgumu pret klimata pārmaiņām, samazinot tās sektoru, sistēmu,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cilvēku </a:t>
            </a:r>
            <a:r>
              <a:rPr lang="lv-LV" b="1" dirty="0">
                <a:solidFill>
                  <a:schemeClr val="tx1"/>
                </a:solidFill>
              </a:rPr>
              <a:t>un aktīvu </a:t>
            </a:r>
            <a:r>
              <a:rPr lang="lv-LV" b="1" dirty="0" smtClean="0">
                <a:solidFill>
                  <a:schemeClr val="tx1"/>
                </a:solidFill>
              </a:rPr>
              <a:t>jutīgumu</a:t>
            </a:r>
          </a:p>
        </p:txBody>
      </p:sp>
    </p:spTree>
    <p:extLst>
      <p:ext uri="{BB962C8B-B14F-4D97-AF65-F5344CB8AC3E}">
        <p14:creationId xmlns:p14="http://schemas.microsoft.com/office/powerpoint/2010/main" val="394273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europa.eu/eyd2015/sites/default/files/styles/eyd_large/public/users/Sandra.rubene/45895316_-_c_fotolia.com_-_adimas_0.jpg?itok=VjeSOrp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153" y="2841457"/>
            <a:ext cx="5385847" cy="359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31406" y="323227"/>
            <a:ext cx="7123583" cy="1224000"/>
          </a:xfrm>
          <a:prstGeom prst="roundRect">
            <a:avLst>
              <a:gd name="adj" fmla="val 18373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4000" b="1" dirty="0" smtClean="0"/>
              <a:t>LATVIJAS KLIMATA POLITIKA</a:t>
            </a:r>
            <a:endParaRPr lang="lv-LV" sz="40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68164" y="1774404"/>
            <a:ext cx="7861955" cy="114424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Latvijas klimata politikas pirmsākumi saistīti ar Konvencijas ratifikāciju un pirmā </a:t>
            </a:r>
            <a:r>
              <a:rPr lang="lv-LV" sz="2400" b="1" dirty="0"/>
              <a:t>Nacionālā ziņojuma par </a:t>
            </a:r>
            <a:r>
              <a:rPr lang="lv-LV" sz="2400" b="1" dirty="0" smtClean="0"/>
              <a:t>Latvijas </a:t>
            </a:r>
            <a:r>
              <a:rPr lang="lv-LV" sz="2400" b="1" dirty="0"/>
              <a:t>SEG </a:t>
            </a:r>
            <a:endParaRPr lang="lv-LV" sz="2400" b="1" dirty="0" smtClean="0"/>
          </a:p>
          <a:p>
            <a:pPr algn="ctr"/>
            <a:r>
              <a:rPr lang="lv-LV" sz="2400" b="1" dirty="0" smtClean="0"/>
              <a:t>emisijām </a:t>
            </a:r>
            <a:r>
              <a:rPr lang="lv-LV" sz="2400" dirty="0"/>
              <a:t>sagatavošanu </a:t>
            </a:r>
            <a:r>
              <a:rPr lang="lv-LV" sz="2400" dirty="0" smtClean="0"/>
              <a:t>1995.g.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99241" y="3215268"/>
            <a:ext cx="6027229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Kioto protokola 1.perioda ietvaros Latvijai noteikts mērķis līdz </a:t>
            </a:r>
            <a:r>
              <a:rPr lang="lv-LV" b="1" dirty="0" smtClean="0">
                <a:solidFill>
                  <a:schemeClr val="tx1"/>
                </a:solidFill>
              </a:rPr>
              <a:t>2012.g. </a:t>
            </a:r>
            <a:r>
              <a:rPr lang="lv-LV" b="1" dirty="0">
                <a:solidFill>
                  <a:schemeClr val="tx1"/>
                </a:solidFill>
              </a:rPr>
              <a:t>samazināt Latvijas SEG emisijas par 8% salīdzinot ar </a:t>
            </a:r>
            <a:r>
              <a:rPr lang="lv-LV" b="1" dirty="0" smtClean="0">
                <a:solidFill>
                  <a:schemeClr val="tx1"/>
                </a:solidFill>
              </a:rPr>
              <a:t>1990.g.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99241" y="4384259"/>
            <a:ext cx="6027229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S</a:t>
            </a:r>
            <a:r>
              <a:rPr lang="lv-LV" b="1" dirty="0" smtClean="0">
                <a:solidFill>
                  <a:schemeClr val="tx1"/>
                </a:solidFill>
              </a:rPr>
              <a:t>avukārt </a:t>
            </a:r>
            <a:r>
              <a:rPr lang="lv-LV" b="1" dirty="0">
                <a:solidFill>
                  <a:schemeClr val="tx1"/>
                </a:solidFill>
              </a:rPr>
              <a:t>Kioto protokola 2.periodā Latvija piedalās kopējā ES mērķa izpildē un Kioto protokolā Latvijai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nav </a:t>
            </a:r>
            <a:r>
              <a:rPr lang="lv-LV" b="1" dirty="0">
                <a:solidFill>
                  <a:schemeClr val="tx1"/>
                </a:solidFill>
              </a:rPr>
              <a:t>noteikti atsevišķi mērķi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99241" y="5553251"/>
            <a:ext cx="6027229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Klimata politikas izstrādi un ieviešanas koordinēšanu Latvijā nodrošina Vides aizsardzības un reģionālās attīstības ministrija sadarbībā ar nozaru ministrijām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36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user\Desktop\11_Atteli\18144389720_3fc1945731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19" y="0"/>
            <a:ext cx="51441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012416" y="368701"/>
            <a:ext cx="8193294" cy="114424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Pirmo politikas plānošanas dokumentu klimata politikas jomā Latvija apstiprināja </a:t>
            </a:r>
            <a:r>
              <a:rPr lang="lv-LV" sz="2400" dirty="0" smtClean="0"/>
              <a:t>2005.g. </a:t>
            </a:r>
            <a:r>
              <a:rPr lang="lv-LV" sz="2400" dirty="0"/>
              <a:t>– tā bija </a:t>
            </a:r>
            <a:r>
              <a:rPr lang="lv-LV" sz="2400" b="1" dirty="0"/>
              <a:t>Klimata pārmaiņu samazināšanas programma 2005.-</a:t>
            </a:r>
            <a:r>
              <a:rPr lang="lv-LV" sz="2400" b="1" dirty="0" smtClean="0"/>
              <a:t>2010.g.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448693" y="1942133"/>
            <a:ext cx="6136849" cy="12252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2009.g. </a:t>
            </a:r>
            <a:r>
              <a:rPr lang="lv-LV" b="1" dirty="0">
                <a:solidFill>
                  <a:schemeClr val="tx1"/>
                </a:solidFill>
              </a:rPr>
              <a:t>klimata politikas mērķi un darbības virzieni tika iekļauti Vides politikas pamatnostādnēs 2009.-</a:t>
            </a:r>
            <a:r>
              <a:rPr lang="lv-LV" b="1" dirty="0" smtClean="0">
                <a:solidFill>
                  <a:schemeClr val="tx1"/>
                </a:solidFill>
              </a:rPr>
              <a:t>2015.g. un 2014.g. </a:t>
            </a:r>
            <a:r>
              <a:rPr lang="lv-LV" b="1" dirty="0">
                <a:solidFill>
                  <a:schemeClr val="tx1"/>
                </a:solidFill>
              </a:rPr>
              <a:t>– Vides politikas pamatnostādnēs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2014</a:t>
            </a:r>
            <a:r>
              <a:rPr lang="lv-LV" b="1" dirty="0">
                <a:solidFill>
                  <a:schemeClr val="tx1"/>
                </a:solidFill>
              </a:rPr>
              <a:t>.-</a:t>
            </a:r>
            <a:r>
              <a:rPr lang="lv-LV" b="1" dirty="0" smtClean="0">
                <a:solidFill>
                  <a:schemeClr val="tx1"/>
                </a:solidFill>
              </a:rPr>
              <a:t>2020.g. (VPP2020)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48693" y="3386186"/>
            <a:ext cx="6136849" cy="11906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Taču būtiski norādīt, ka sākotnēji Latvijas klimata politika bija vērsta tikai uz klimata pārmaiņu novēršanu un pielāgošanās klimata pārmaiņām kā atsevišķs darbības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virziens </a:t>
            </a:r>
            <a:r>
              <a:rPr lang="lv-LV" b="1" dirty="0">
                <a:solidFill>
                  <a:schemeClr val="tx1"/>
                </a:solidFill>
              </a:rPr>
              <a:t>izvirzīts tikai </a:t>
            </a:r>
            <a:r>
              <a:rPr lang="lv-LV" b="1" dirty="0" smtClean="0">
                <a:solidFill>
                  <a:schemeClr val="tx1"/>
                </a:solidFill>
              </a:rPr>
              <a:t>2014.g.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48693" y="4795604"/>
            <a:ext cx="6136849" cy="123755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Latvija ir aktīvi izmantojusi starptautiskās klimata politikas ietvaros izveidotos tirgus </a:t>
            </a:r>
            <a:r>
              <a:rPr lang="lv-LV" b="1" dirty="0" smtClean="0">
                <a:solidFill>
                  <a:schemeClr val="tx1"/>
                </a:solidFill>
              </a:rPr>
              <a:t>instrumentus, piemēram,</a:t>
            </a:r>
            <a:r>
              <a:rPr lang="lv-LV" b="1" dirty="0">
                <a:solidFill>
                  <a:schemeClr val="tx1"/>
                </a:solidFill>
              </a:rPr>
              <a:t> </a:t>
            </a:r>
            <a:r>
              <a:rPr lang="lv-LV" b="1" dirty="0" smtClean="0">
                <a:solidFill>
                  <a:schemeClr val="tx1"/>
                </a:solidFill>
              </a:rPr>
              <a:t>2002.g. </a:t>
            </a:r>
            <a:r>
              <a:rPr lang="lv-LV" b="1" dirty="0">
                <a:solidFill>
                  <a:schemeClr val="tx1"/>
                </a:solidFill>
              </a:rPr>
              <a:t>Latvija uzsāka </a:t>
            </a:r>
            <a:r>
              <a:rPr lang="lv-LV" b="1" u="sng" dirty="0" smtClean="0">
                <a:solidFill>
                  <a:schemeClr val="tx1"/>
                </a:solidFill>
              </a:rPr>
              <a:t>kopīgas īstenošanas mehānismu (KĪP)</a:t>
            </a:r>
            <a:r>
              <a:rPr lang="lv-LV" b="1" dirty="0" smtClean="0">
                <a:solidFill>
                  <a:schemeClr val="tx1"/>
                </a:solidFill>
              </a:rPr>
              <a:t> </a:t>
            </a:r>
            <a:r>
              <a:rPr lang="lv-LV" b="1" dirty="0">
                <a:solidFill>
                  <a:schemeClr val="tx1"/>
                </a:solidFill>
              </a:rPr>
              <a:t>un uzsāka pasaulē pirmā </a:t>
            </a:r>
            <a:r>
              <a:rPr lang="lv-LV" b="1" dirty="0" smtClean="0">
                <a:solidFill>
                  <a:schemeClr val="tx1"/>
                </a:solidFill>
              </a:rPr>
              <a:t>KĪP </a:t>
            </a:r>
            <a:r>
              <a:rPr lang="lv-LV" b="1" dirty="0">
                <a:solidFill>
                  <a:schemeClr val="tx1"/>
                </a:solidFill>
              </a:rPr>
              <a:t>projekta  ieviešanu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18947" y="6627168"/>
            <a:ext cx="317269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v-LV" sz="900" dirty="0" err="1" smtClean="0">
                <a:solidFill>
                  <a:schemeClr val="bg1">
                    <a:lumMod val="50000"/>
                  </a:schemeClr>
                </a:solidFill>
              </a:rPr>
              <a:t>Flickr</a:t>
            </a:r>
            <a:r>
              <a:rPr lang="lv-LV" sz="900" dirty="0" smtClean="0">
                <a:solidFill>
                  <a:schemeClr val="bg1">
                    <a:lumMod val="50000"/>
                  </a:schemeClr>
                </a:solidFill>
              </a:rPr>
              <a:t>: Māris </a:t>
            </a:r>
            <a:r>
              <a:rPr lang="lv-LV" sz="900" dirty="0" err="1" smtClean="0">
                <a:solidFill>
                  <a:schemeClr val="bg1">
                    <a:lumMod val="50000"/>
                  </a:schemeClr>
                </a:solidFill>
              </a:rPr>
              <a:t>Pehlaks</a:t>
            </a:r>
            <a:r>
              <a:rPr lang="lv-LV" sz="9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lv-LV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C:\Users\user\Desktop\11_Atteli\8509554921_901cf68339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892" y="0"/>
            <a:ext cx="4573090" cy="685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42464" y="292230"/>
            <a:ext cx="7472358" cy="1395167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Sākot no </a:t>
            </a:r>
            <a:r>
              <a:rPr lang="lv-LV" sz="2400" dirty="0" smtClean="0"/>
              <a:t>2005.g. </a:t>
            </a:r>
            <a:r>
              <a:rPr lang="lv-LV" sz="2400" dirty="0"/>
              <a:t>Latvijas teritorijā darbību uzsāka ES ETS un kopš </a:t>
            </a:r>
            <a:r>
              <a:rPr lang="lv-LV" sz="2400" dirty="0" smtClean="0"/>
              <a:t>2012.g. </a:t>
            </a:r>
            <a:r>
              <a:rPr lang="lv-LV" sz="2400" dirty="0"/>
              <a:t>ES ETS ietvaros Latvija veic arī EUA izsoles, </a:t>
            </a:r>
            <a:r>
              <a:rPr lang="lv-LV" sz="2400" b="1" dirty="0"/>
              <a:t>ieņēmumus novirzot Emisijas </a:t>
            </a:r>
            <a:r>
              <a:rPr lang="lv-LV" sz="2400" b="1" dirty="0" smtClean="0"/>
              <a:t>kvotu </a:t>
            </a:r>
            <a:r>
              <a:rPr lang="lv-LV" sz="2400" b="1" dirty="0"/>
              <a:t>izsolīšanas instrumentam (EKII</a:t>
            </a:r>
            <a:r>
              <a:rPr lang="lv-LV" sz="2400" b="1" dirty="0" smtClean="0"/>
              <a:t>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02025" y="1950626"/>
            <a:ext cx="4294032" cy="109301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Būtiskākās Latvijas īpatnības klimata politikas kontekstā</a:t>
            </a:r>
            <a:r>
              <a:rPr lang="lv-LV" b="1" dirty="0" smtClean="0">
                <a:solidFill>
                  <a:schemeClr val="tx1"/>
                </a:solidFill>
              </a:rPr>
              <a:t>:</a:t>
            </a:r>
          </a:p>
          <a:p>
            <a:pPr algn="ctr"/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2699" y="2690947"/>
            <a:ext cx="6792685" cy="3644537"/>
          </a:xfrm>
          <a:prstGeom prst="roundRect">
            <a:avLst>
              <a:gd name="adj" fmla="val 911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Salīdzinoši </a:t>
            </a:r>
            <a:r>
              <a:rPr lang="lv-LV" b="1" dirty="0">
                <a:solidFill>
                  <a:schemeClr val="tx1"/>
                </a:solidFill>
              </a:rPr>
              <a:t>neliela ekonomika, kurai nepieciešams vēl būtiski attīstīties un kuras pieprasījums pēc enerģijas tādējādi nākotnē noteikti </a:t>
            </a:r>
            <a:r>
              <a:rPr lang="lv-LV" b="1" dirty="0" smtClean="0">
                <a:solidFill>
                  <a:schemeClr val="tx1"/>
                </a:solidFill>
              </a:rPr>
              <a:t>pieaugs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Salīdzinoši </a:t>
            </a:r>
            <a:r>
              <a:rPr lang="lv-LV" b="1" dirty="0">
                <a:solidFill>
                  <a:schemeClr val="tx1"/>
                </a:solidFill>
              </a:rPr>
              <a:t>neliels emisiju kopapjoms un jebkādu nozīmīgu ekonomikas attīstības projektu būtiskā ietekme uz SEG emisiju </a:t>
            </a:r>
            <a:r>
              <a:rPr lang="lv-LV" b="1" dirty="0" smtClean="0">
                <a:solidFill>
                  <a:schemeClr val="tx1"/>
                </a:solidFill>
              </a:rPr>
              <a:t>dinamiku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Salīdzinoši </a:t>
            </a:r>
            <a:r>
              <a:rPr lang="lv-LV" b="1" dirty="0">
                <a:solidFill>
                  <a:schemeClr val="tx1"/>
                </a:solidFill>
              </a:rPr>
              <a:t>neliels ES ETS nosegto emisiju īpatsvars un daudz t.s. ne-ETS emisiju, t.sk. liels transporta un lauksaimniecības emisiju </a:t>
            </a:r>
            <a:r>
              <a:rPr lang="lv-LV" b="1" dirty="0" smtClean="0">
                <a:solidFill>
                  <a:schemeClr val="tx1"/>
                </a:solidFill>
              </a:rPr>
              <a:t>īpatsvars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Salīdzinoši </a:t>
            </a:r>
            <a:r>
              <a:rPr lang="lv-LV" b="1" dirty="0">
                <a:solidFill>
                  <a:schemeClr val="tx1"/>
                </a:solidFill>
              </a:rPr>
              <a:t>liela emisiju intensitāte enerģijas </a:t>
            </a:r>
            <a:r>
              <a:rPr lang="lv-LV" b="1" dirty="0" smtClean="0">
                <a:solidFill>
                  <a:schemeClr val="tx1"/>
                </a:solidFill>
              </a:rPr>
              <a:t>patēriņā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Liela </a:t>
            </a:r>
            <a:r>
              <a:rPr lang="lv-LV" b="1" dirty="0">
                <a:solidFill>
                  <a:schemeClr val="tx1"/>
                </a:solidFill>
              </a:rPr>
              <a:t>emisiju piesaiste (mežsaimniecība</a:t>
            </a:r>
            <a:r>
              <a:rPr lang="lv-LV" b="1" dirty="0" smtClean="0">
                <a:solidFill>
                  <a:schemeClr val="tx1"/>
                </a:solidFill>
              </a:rPr>
              <a:t>)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57836" y="6627168"/>
            <a:ext cx="317269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v-LV" sz="900" dirty="0" err="1" smtClean="0"/>
              <a:t>Flickr</a:t>
            </a:r>
            <a:r>
              <a:rPr lang="lv-LV" sz="900" dirty="0" smtClean="0"/>
              <a:t>: Liga </a:t>
            </a:r>
            <a:r>
              <a:rPr lang="lv-LV" sz="900" dirty="0" err="1" smtClean="0"/>
              <a:t>Eglite</a:t>
            </a:r>
            <a:endParaRPr lang="lv-LV" sz="900" dirty="0"/>
          </a:p>
        </p:txBody>
      </p:sp>
    </p:spTree>
    <p:extLst>
      <p:ext uri="{BB962C8B-B14F-4D97-AF65-F5344CB8AC3E}">
        <p14:creationId xmlns:p14="http://schemas.microsoft.com/office/powerpoint/2010/main" val="231434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C:\Users\user\Desktop\11_Atteli\20936144014_c3e77faf15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80" y="1"/>
            <a:ext cx="52986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48097" y="497944"/>
            <a:ext cx="8895804" cy="978165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Latvijas mērķi SEG ierobežošanai līdz </a:t>
            </a:r>
            <a:r>
              <a:rPr lang="lv-LV" sz="2400" dirty="0" smtClean="0"/>
              <a:t>2020.g. </a:t>
            </a:r>
            <a:r>
              <a:rPr lang="lv-LV" sz="2400" dirty="0"/>
              <a:t>ir noteikti starptautiskajos un ES tiesību aktos un pārņemti Latvijas likumdošanā </a:t>
            </a:r>
            <a:endParaRPr lang="lv-LV" sz="24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5617029" y="1992109"/>
            <a:ext cx="6285408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ES ETS ietverto SEG emisiju samazināšanai Latvijai piemēro ES kopējo mērķi par 21% samazinājumu salīdzinot ar 2005.gadu, ņemot vērā tā sadalījumu pa ES ETS iekļautajām iekārtām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617029" y="3241136"/>
            <a:ext cx="6285409" cy="12789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Savukārt Latvijas mērķis ne-ETS emisiju samazināšanai ir +17% salīdzinot ar </a:t>
            </a:r>
            <a:r>
              <a:rPr lang="lv-LV" b="1" dirty="0" smtClean="0">
                <a:solidFill>
                  <a:schemeClr val="tx1"/>
                </a:solidFill>
              </a:rPr>
              <a:t>2005.g., </a:t>
            </a:r>
            <a:r>
              <a:rPr lang="lv-LV" b="1" dirty="0">
                <a:solidFill>
                  <a:schemeClr val="tx1"/>
                </a:solidFill>
              </a:rPr>
              <a:t>t.i</a:t>
            </a:r>
            <a:r>
              <a:rPr lang="lv-LV" b="1" dirty="0" smtClean="0">
                <a:solidFill>
                  <a:schemeClr val="tx1"/>
                </a:solidFill>
              </a:rPr>
              <a:t>., </a:t>
            </a:r>
            <a:r>
              <a:rPr lang="lv-LV" b="1" dirty="0">
                <a:solidFill>
                  <a:schemeClr val="tx1"/>
                </a:solidFill>
              </a:rPr>
              <a:t>Latvijai jāierobežo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ne-ETS emisiju </a:t>
            </a:r>
            <a:r>
              <a:rPr lang="lv-LV" b="1" dirty="0">
                <a:solidFill>
                  <a:schemeClr val="tx1"/>
                </a:solidFill>
              </a:rPr>
              <a:t>pieaugums tā, lai līdz </a:t>
            </a:r>
            <a:r>
              <a:rPr lang="lv-LV" b="1" dirty="0" smtClean="0">
                <a:solidFill>
                  <a:schemeClr val="tx1"/>
                </a:solidFill>
              </a:rPr>
              <a:t>2020.g. </a:t>
            </a:r>
            <a:r>
              <a:rPr lang="lv-LV" b="1" dirty="0">
                <a:solidFill>
                  <a:schemeClr val="tx1"/>
                </a:solidFill>
              </a:rPr>
              <a:t>to pieaugums,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salīdzinot </a:t>
            </a:r>
            <a:r>
              <a:rPr lang="lv-LV" b="1" dirty="0">
                <a:solidFill>
                  <a:schemeClr val="tx1"/>
                </a:solidFill>
              </a:rPr>
              <a:t>ar </a:t>
            </a:r>
            <a:r>
              <a:rPr lang="lv-LV" b="1" dirty="0" smtClean="0">
                <a:solidFill>
                  <a:schemeClr val="tx1"/>
                </a:solidFill>
              </a:rPr>
              <a:t>2005.g., </a:t>
            </a:r>
            <a:r>
              <a:rPr lang="lv-LV" b="1" dirty="0">
                <a:solidFill>
                  <a:schemeClr val="tx1"/>
                </a:solidFill>
              </a:rPr>
              <a:t>nebūtu lielāks par 17</a:t>
            </a:r>
            <a:r>
              <a:rPr lang="lv-LV" b="1" dirty="0" smtClean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617029" y="4821731"/>
            <a:ext cx="6285409" cy="9912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Ne-ETS mērķis ir sadalīts ikgadējos mērķos. Papildus, Latvijai noteikts arī mērķis oglekļa dioksīda piesaistei – noteikts ikgadēji sasniedzams oglekļa dioksīda piesaistes </a:t>
            </a:r>
            <a:r>
              <a:rPr lang="lv-LV" b="1" dirty="0" smtClean="0">
                <a:solidFill>
                  <a:schemeClr val="tx1"/>
                </a:solidFill>
              </a:rPr>
              <a:t>līmenis</a:t>
            </a:r>
          </a:p>
        </p:txBody>
      </p:sp>
      <p:sp>
        <p:nvSpPr>
          <p:cNvPr id="8" name="Rectangle 7"/>
          <p:cNvSpPr/>
          <p:nvPr/>
        </p:nvSpPr>
        <p:spPr>
          <a:xfrm>
            <a:off x="2711177" y="6627168"/>
            <a:ext cx="317269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v-LV" sz="900" dirty="0" err="1" smtClean="0">
                <a:solidFill>
                  <a:schemeClr val="bg1">
                    <a:lumMod val="50000"/>
                  </a:schemeClr>
                </a:solidFill>
              </a:rPr>
              <a:t>Flickr</a:t>
            </a:r>
            <a:r>
              <a:rPr lang="lv-LV" sz="900" dirty="0" smtClean="0">
                <a:solidFill>
                  <a:schemeClr val="bg1">
                    <a:lumMod val="50000"/>
                  </a:schemeClr>
                </a:solidFill>
              </a:rPr>
              <a:t>: Māris </a:t>
            </a:r>
            <a:r>
              <a:rPr lang="lv-LV" sz="900" dirty="0" err="1" smtClean="0">
                <a:solidFill>
                  <a:schemeClr val="bg1">
                    <a:lumMod val="50000"/>
                  </a:schemeClr>
                </a:solidFill>
              </a:rPr>
              <a:t>Pehlaks</a:t>
            </a:r>
            <a:r>
              <a:rPr lang="lv-LV" sz="9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lv-LV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465116"/>
              </p:ext>
            </p:extLst>
          </p:nvPr>
        </p:nvGraphicFramePr>
        <p:xfrm>
          <a:off x="387531" y="2012347"/>
          <a:ext cx="11416938" cy="3775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6711">
                  <a:extLst>
                    <a:ext uri="{9D8B030D-6E8A-4147-A177-3AD203B41FA5}">
                      <a16:colId xmlns:a16="http://schemas.microsoft.com/office/drawing/2014/main" val="1875986304"/>
                    </a:ext>
                  </a:extLst>
                </a:gridCol>
                <a:gridCol w="3087439">
                  <a:extLst>
                    <a:ext uri="{9D8B030D-6E8A-4147-A177-3AD203B41FA5}">
                      <a16:colId xmlns:a16="http://schemas.microsoft.com/office/drawing/2014/main" val="2958065607"/>
                    </a:ext>
                  </a:extLst>
                </a:gridCol>
                <a:gridCol w="878798">
                  <a:extLst>
                    <a:ext uri="{9D8B030D-6E8A-4147-A177-3AD203B41FA5}">
                      <a16:colId xmlns:a16="http://schemas.microsoft.com/office/drawing/2014/main" val="1688293606"/>
                    </a:ext>
                  </a:extLst>
                </a:gridCol>
                <a:gridCol w="878798">
                  <a:extLst>
                    <a:ext uri="{9D8B030D-6E8A-4147-A177-3AD203B41FA5}">
                      <a16:colId xmlns:a16="http://schemas.microsoft.com/office/drawing/2014/main" val="3597885400"/>
                    </a:ext>
                  </a:extLst>
                </a:gridCol>
                <a:gridCol w="878798">
                  <a:extLst>
                    <a:ext uri="{9D8B030D-6E8A-4147-A177-3AD203B41FA5}">
                      <a16:colId xmlns:a16="http://schemas.microsoft.com/office/drawing/2014/main" val="1207905819"/>
                    </a:ext>
                  </a:extLst>
                </a:gridCol>
                <a:gridCol w="878798">
                  <a:extLst>
                    <a:ext uri="{9D8B030D-6E8A-4147-A177-3AD203B41FA5}">
                      <a16:colId xmlns:a16="http://schemas.microsoft.com/office/drawing/2014/main" val="3769589478"/>
                    </a:ext>
                  </a:extLst>
                </a:gridCol>
                <a:gridCol w="878798">
                  <a:extLst>
                    <a:ext uri="{9D8B030D-6E8A-4147-A177-3AD203B41FA5}">
                      <a16:colId xmlns:a16="http://schemas.microsoft.com/office/drawing/2014/main" val="2693934978"/>
                    </a:ext>
                  </a:extLst>
                </a:gridCol>
                <a:gridCol w="878798">
                  <a:extLst>
                    <a:ext uri="{9D8B030D-6E8A-4147-A177-3AD203B41FA5}">
                      <a16:colId xmlns:a16="http://schemas.microsoft.com/office/drawing/2014/main" val="4271831801"/>
                    </a:ext>
                  </a:extLst>
                </a:gridCol>
              </a:tblGrid>
              <a:tr h="39575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2000" b="1" dirty="0">
                          <a:effectLst/>
                        </a:rPr>
                        <a:t>Politikas rezultāts</a:t>
                      </a:r>
                      <a:endParaRPr lang="lv-LV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2000" b="1" dirty="0">
                          <a:effectLst/>
                        </a:rPr>
                        <a:t>Rezultatīvais rādītājs</a:t>
                      </a:r>
                      <a:endParaRPr lang="lv-LV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2000" b="1" dirty="0">
                          <a:solidFill>
                            <a:schemeClr val="bg1"/>
                          </a:solidFill>
                          <a:effectLst/>
                        </a:rPr>
                        <a:t>Sasniegšanas rādītāji pa gadiem</a:t>
                      </a:r>
                      <a:endParaRPr lang="lv-LV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924191"/>
                  </a:ext>
                </a:extLst>
              </a:tr>
              <a:tr h="344134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2000" b="1" dirty="0">
                          <a:solidFill>
                            <a:schemeClr val="bg1"/>
                          </a:solidFill>
                          <a:effectLst/>
                        </a:rPr>
                        <a:t>2015</a:t>
                      </a:r>
                      <a:endParaRPr lang="lv-LV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2000" b="1" dirty="0">
                          <a:solidFill>
                            <a:schemeClr val="bg1"/>
                          </a:solidFill>
                          <a:effectLst/>
                        </a:rPr>
                        <a:t>2016</a:t>
                      </a:r>
                      <a:endParaRPr lang="lv-LV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2000" b="1" dirty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lv-LV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2000" b="1" dirty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lv-LV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2000" b="1" dirty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lv-LV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2000" b="1" dirty="0">
                          <a:solidFill>
                            <a:schemeClr val="bg1"/>
                          </a:solidFill>
                          <a:effectLst/>
                        </a:rPr>
                        <a:t>2020</a:t>
                      </a:r>
                      <a:endParaRPr lang="lv-LV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689707"/>
                  </a:ext>
                </a:extLst>
              </a:tr>
              <a:tr h="56853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effectLst/>
                        </a:rPr>
                        <a:t>Ierobežotas vai stabilizētas valsts kopējās SEG emisijas</a:t>
                      </a:r>
                      <a:endParaRPr lang="lv-LV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effectLst/>
                        </a:rPr>
                        <a:t>Kopējās SEG emisijas Mt </a:t>
                      </a:r>
                      <a:r>
                        <a:rPr lang="lv-LV" sz="1600" b="1" dirty="0" smtClean="0">
                          <a:effectLst/>
                        </a:rPr>
                        <a:t>CO</a:t>
                      </a:r>
                      <a:r>
                        <a:rPr lang="lv-LV" sz="1600" b="1" baseline="-25000" dirty="0" smtClean="0">
                          <a:effectLst/>
                        </a:rPr>
                        <a:t>2</a:t>
                      </a:r>
                      <a:r>
                        <a:rPr lang="lv-LV" sz="1600" b="1" dirty="0" smtClean="0">
                          <a:effectLst/>
                        </a:rPr>
                        <a:t>e</a:t>
                      </a:r>
                      <a:endParaRPr lang="lv-LV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solidFill>
                            <a:schemeClr val="bg1"/>
                          </a:solidFill>
                          <a:effectLst/>
                        </a:rPr>
                        <a:t>12,02</a:t>
                      </a:r>
                      <a:endParaRPr lang="lv-LV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solidFill>
                            <a:schemeClr val="bg1"/>
                          </a:solidFill>
                          <a:effectLst/>
                        </a:rPr>
                        <a:t>12,06</a:t>
                      </a:r>
                      <a:endParaRPr lang="lv-LV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solidFill>
                            <a:schemeClr val="bg1"/>
                          </a:solidFill>
                          <a:effectLst/>
                        </a:rPr>
                        <a:t>12,10</a:t>
                      </a:r>
                      <a:endParaRPr lang="lv-LV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solidFill>
                            <a:schemeClr val="bg1"/>
                          </a:solidFill>
                          <a:effectLst/>
                        </a:rPr>
                        <a:t>12,13</a:t>
                      </a:r>
                      <a:endParaRPr lang="lv-LV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>
                          <a:solidFill>
                            <a:schemeClr val="bg1"/>
                          </a:solidFill>
                          <a:effectLst/>
                        </a:rPr>
                        <a:t>12,15</a:t>
                      </a:r>
                      <a:endParaRPr lang="lv-LV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solidFill>
                            <a:schemeClr val="bg1"/>
                          </a:solidFill>
                          <a:effectLst/>
                        </a:rPr>
                        <a:t>12,16</a:t>
                      </a:r>
                      <a:endParaRPr lang="lv-LV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539197"/>
                  </a:ext>
                </a:extLst>
              </a:tr>
              <a:tr h="56853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effectLst/>
                        </a:rPr>
                        <a:t>Ierobežotas SEG emisijas nozarēs, kas nav iekļautas ETS </a:t>
                      </a:r>
                      <a:endParaRPr lang="lv-LV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effectLst/>
                        </a:rPr>
                        <a:t>Ikgadējās SEG emisijas Mt </a:t>
                      </a:r>
                      <a:r>
                        <a:rPr lang="lv-LV" sz="1600" b="1" dirty="0" smtClean="0">
                          <a:effectLst/>
                        </a:rPr>
                        <a:t>CO</a:t>
                      </a:r>
                      <a:r>
                        <a:rPr lang="lv-LV" sz="1600" b="1" baseline="-25000" dirty="0" smtClean="0">
                          <a:effectLst/>
                        </a:rPr>
                        <a:t>2</a:t>
                      </a:r>
                      <a:r>
                        <a:rPr lang="lv-LV" sz="1600" b="1" dirty="0" smtClean="0">
                          <a:effectLst/>
                        </a:rPr>
                        <a:t>e</a:t>
                      </a:r>
                      <a:endParaRPr lang="lv-LV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>
                          <a:solidFill>
                            <a:schemeClr val="bg1"/>
                          </a:solidFill>
                          <a:effectLst/>
                        </a:rPr>
                        <a:t>9,44</a:t>
                      </a:r>
                      <a:endParaRPr lang="lv-LV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solidFill>
                            <a:schemeClr val="bg1"/>
                          </a:solidFill>
                          <a:effectLst/>
                        </a:rPr>
                        <a:t>9,53</a:t>
                      </a:r>
                      <a:endParaRPr lang="lv-LV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>
                          <a:solidFill>
                            <a:schemeClr val="bg1"/>
                          </a:solidFill>
                          <a:effectLst/>
                        </a:rPr>
                        <a:t>9,62</a:t>
                      </a:r>
                      <a:endParaRPr lang="lv-LV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solidFill>
                            <a:schemeClr val="bg1"/>
                          </a:solidFill>
                          <a:effectLst/>
                        </a:rPr>
                        <a:t>9,72</a:t>
                      </a:r>
                      <a:endParaRPr lang="lv-LV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solidFill>
                            <a:schemeClr val="bg1"/>
                          </a:solidFill>
                          <a:effectLst/>
                        </a:rPr>
                        <a:t>9,801</a:t>
                      </a:r>
                      <a:endParaRPr lang="lv-LV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solidFill>
                            <a:schemeClr val="bg1"/>
                          </a:solidFill>
                          <a:effectLst/>
                        </a:rPr>
                        <a:t>9,90</a:t>
                      </a:r>
                      <a:endParaRPr lang="lv-LV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914214"/>
                  </a:ext>
                </a:extLst>
              </a:tr>
              <a:tr h="6406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effectLst/>
                        </a:rPr>
                        <a:t>Samazinātas SEG emisijas ETS nozarēs</a:t>
                      </a:r>
                      <a:endParaRPr lang="lv-LV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effectLst/>
                        </a:rPr>
                        <a:t>Kopējās SEG emisijas Mt </a:t>
                      </a:r>
                      <a:r>
                        <a:rPr lang="lv-LV" sz="1600" b="1" dirty="0" smtClean="0">
                          <a:effectLst/>
                        </a:rPr>
                        <a:t>CO</a:t>
                      </a:r>
                      <a:r>
                        <a:rPr lang="lv-LV" sz="1600" b="1" baseline="-25000" dirty="0" smtClean="0">
                          <a:effectLst/>
                        </a:rPr>
                        <a:t>2</a:t>
                      </a:r>
                      <a:r>
                        <a:rPr lang="lv-LV" sz="1600" b="1" dirty="0" smtClean="0">
                          <a:effectLst/>
                        </a:rPr>
                        <a:t>e</a:t>
                      </a:r>
                      <a:endParaRPr lang="lv-LV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lv-LV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lv-LV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lv-LV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lv-LV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lv-LV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solidFill>
                            <a:schemeClr val="bg1"/>
                          </a:solidFill>
                          <a:effectLst/>
                        </a:rPr>
                        <a:t>2,26 </a:t>
                      </a:r>
                      <a:endParaRPr lang="lv-LV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883469"/>
                  </a:ext>
                </a:extLst>
              </a:tr>
              <a:tr h="65608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effectLst/>
                        </a:rPr>
                        <a:t>Tautsaimniecības SEG emisiju intensitāte</a:t>
                      </a:r>
                      <a:endParaRPr lang="lv-LV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effectLst/>
                        </a:rPr>
                        <a:t>t </a:t>
                      </a:r>
                      <a:r>
                        <a:rPr lang="lv-LV" sz="1600" b="1" dirty="0" smtClean="0">
                          <a:effectLst/>
                        </a:rPr>
                        <a:t>CO</a:t>
                      </a:r>
                      <a:r>
                        <a:rPr lang="lv-LV" sz="1600" b="1" baseline="-25000" dirty="0" smtClean="0">
                          <a:effectLst/>
                        </a:rPr>
                        <a:t>2</a:t>
                      </a:r>
                      <a:r>
                        <a:rPr lang="lv-LV" sz="1600" b="1" dirty="0" smtClean="0">
                          <a:effectLst/>
                        </a:rPr>
                        <a:t>e/1000 </a:t>
                      </a:r>
                      <a:r>
                        <a:rPr lang="lv-LV" sz="1600" b="1" dirty="0">
                          <a:effectLst/>
                        </a:rPr>
                        <a:t>LVL no IKP</a:t>
                      </a:r>
                      <a:endParaRPr lang="lv-LV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lv-LV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lv-LV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solidFill>
                            <a:schemeClr val="bg1"/>
                          </a:solidFill>
                          <a:effectLst/>
                        </a:rPr>
                        <a:t>1,30</a:t>
                      </a:r>
                      <a:endParaRPr lang="lv-LV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lv-LV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lv-LV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solidFill>
                            <a:schemeClr val="bg1"/>
                          </a:solidFill>
                          <a:effectLst/>
                        </a:rPr>
                        <a:t>1,13</a:t>
                      </a:r>
                      <a:endParaRPr lang="lv-LV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142991"/>
                  </a:ext>
                </a:extLst>
              </a:tr>
              <a:tr h="6014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effectLst/>
                        </a:rPr>
                        <a:t>Nodrošināts CO</a:t>
                      </a:r>
                      <a:r>
                        <a:rPr lang="lv-LV" sz="1600" b="1" baseline="-25000" dirty="0">
                          <a:effectLst/>
                        </a:rPr>
                        <a:t>2</a:t>
                      </a:r>
                      <a:r>
                        <a:rPr lang="lv-LV" sz="1600" b="1" dirty="0">
                          <a:effectLst/>
                        </a:rPr>
                        <a:t> piesaistes mērķis mežsaimniecības sektorā </a:t>
                      </a:r>
                      <a:endParaRPr lang="lv-LV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effectLst/>
                        </a:rPr>
                        <a:t>Mt </a:t>
                      </a:r>
                      <a:r>
                        <a:rPr lang="lv-LV" sz="1600" b="1" dirty="0" smtClean="0">
                          <a:effectLst/>
                        </a:rPr>
                        <a:t>CO</a:t>
                      </a:r>
                      <a:r>
                        <a:rPr lang="lv-LV" sz="1600" b="1" baseline="-25000" dirty="0" smtClean="0">
                          <a:effectLst/>
                        </a:rPr>
                        <a:t>2</a:t>
                      </a:r>
                      <a:r>
                        <a:rPr lang="lv-LV" sz="1600" b="1" dirty="0" smtClean="0">
                          <a:effectLst/>
                        </a:rPr>
                        <a:t>e</a:t>
                      </a:r>
                      <a:endParaRPr lang="lv-LV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solidFill>
                            <a:schemeClr val="bg1"/>
                          </a:solidFill>
                          <a:effectLst/>
                        </a:rPr>
                        <a:t>16,30</a:t>
                      </a:r>
                      <a:endParaRPr lang="lv-LV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952597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288574" y="628573"/>
            <a:ext cx="5614852" cy="978165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Latvijas mērķi SEG emisiju ierobežošanai </a:t>
            </a:r>
            <a:r>
              <a:rPr lang="lv-LV" sz="2400" dirty="0" smtClean="0"/>
              <a:t>2015.-2020.g.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26311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titania.saeima.lv/C2257356003E5465/259C22C9CF2A378AC2257737004D3E55/$file/image0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363" y="1164520"/>
            <a:ext cx="5429250" cy="501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181542" y="469947"/>
            <a:ext cx="5855042" cy="940841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Nozīmīgākie saistītie politikas plānošanas </a:t>
            </a:r>
            <a:r>
              <a:rPr lang="lv-LV" sz="2400" dirty="0" smtClean="0"/>
              <a:t>dokumenti Latvijā</a:t>
            </a:r>
            <a:endParaRPr lang="lv-LV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367939" y="1741981"/>
            <a:ext cx="6137365" cy="1993996"/>
          </a:xfrm>
          <a:prstGeom prst="roundRect">
            <a:avLst>
              <a:gd name="adj" fmla="val 11831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Latvijas </a:t>
            </a:r>
            <a:r>
              <a:rPr lang="lv-LV" b="1" dirty="0">
                <a:solidFill>
                  <a:schemeClr val="tx1"/>
                </a:solidFill>
              </a:rPr>
              <a:t>Ilgtspējīgas attīstības stratēģija līdz </a:t>
            </a:r>
            <a:r>
              <a:rPr lang="lv-LV" b="1" dirty="0" smtClean="0">
                <a:solidFill>
                  <a:schemeClr val="tx1"/>
                </a:solidFill>
              </a:rPr>
              <a:t>2030.g. </a:t>
            </a:r>
            <a:r>
              <a:rPr lang="lv-LV" b="1" dirty="0">
                <a:solidFill>
                  <a:schemeClr val="tx1"/>
                </a:solidFill>
              </a:rPr>
              <a:t>(2010</a:t>
            </a:r>
            <a:r>
              <a:rPr lang="lv-LV" b="1" dirty="0" smtClean="0">
                <a:solidFill>
                  <a:schemeClr val="tx1"/>
                </a:solidFill>
              </a:rPr>
              <a:t>)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Nacionālais </a:t>
            </a:r>
            <a:r>
              <a:rPr lang="lv-LV" b="1" dirty="0">
                <a:solidFill>
                  <a:schemeClr val="tx1"/>
                </a:solidFill>
              </a:rPr>
              <a:t>attīstības plāns 2014.-</a:t>
            </a:r>
            <a:r>
              <a:rPr lang="lv-LV" b="1" dirty="0" smtClean="0">
                <a:solidFill>
                  <a:schemeClr val="tx1"/>
                </a:solidFill>
              </a:rPr>
              <a:t>2020.g. </a:t>
            </a:r>
            <a:r>
              <a:rPr lang="lv-LV" b="1" dirty="0">
                <a:solidFill>
                  <a:schemeClr val="tx1"/>
                </a:solidFill>
              </a:rPr>
              <a:t>(2012</a:t>
            </a:r>
            <a:r>
              <a:rPr lang="lv-LV" b="1" dirty="0" smtClean="0">
                <a:solidFill>
                  <a:schemeClr val="tx1"/>
                </a:solidFill>
              </a:rPr>
              <a:t>)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Latvijas </a:t>
            </a:r>
            <a:r>
              <a:rPr lang="lv-LV" b="1" dirty="0">
                <a:solidFill>
                  <a:schemeClr val="tx1"/>
                </a:solidFill>
              </a:rPr>
              <a:t>nacionālā reformu programma ES2020 stratēģijas īstenošanai (2011</a:t>
            </a:r>
            <a:r>
              <a:rPr lang="lv-LV" b="1" dirty="0" smtClean="0">
                <a:solidFill>
                  <a:schemeClr val="tx1"/>
                </a:solidFill>
              </a:rPr>
              <a:t>)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Transporta </a:t>
            </a:r>
            <a:r>
              <a:rPr lang="lv-LV" b="1" dirty="0">
                <a:solidFill>
                  <a:schemeClr val="tx1"/>
                </a:solidFill>
              </a:rPr>
              <a:t>attīstības pamatnostādnes </a:t>
            </a:r>
            <a:r>
              <a:rPr lang="lv-LV" b="1" dirty="0" smtClean="0">
                <a:solidFill>
                  <a:schemeClr val="tx1"/>
                </a:solidFill>
              </a:rPr>
              <a:t>2014.-2020.g. </a:t>
            </a:r>
            <a:r>
              <a:rPr lang="lv-LV" b="1" dirty="0">
                <a:solidFill>
                  <a:schemeClr val="tx1"/>
                </a:solidFill>
              </a:rPr>
              <a:t>(2013</a:t>
            </a:r>
            <a:r>
              <a:rPr lang="lv-LV" b="1" dirty="0" smtClean="0">
                <a:solidFill>
                  <a:schemeClr val="tx1"/>
                </a:solidFill>
              </a:rPr>
              <a:t>)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7939" y="4067170"/>
            <a:ext cx="6137365" cy="2111829"/>
          </a:xfrm>
          <a:prstGeom prst="roundRect">
            <a:avLst>
              <a:gd name="adj" fmla="val 15105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Latvijas </a:t>
            </a:r>
            <a:r>
              <a:rPr lang="lv-LV" b="1" dirty="0">
                <a:solidFill>
                  <a:schemeClr val="tx1"/>
                </a:solidFill>
              </a:rPr>
              <a:t>Lauku attīstības programma </a:t>
            </a:r>
            <a:r>
              <a:rPr lang="lv-LV" b="1" dirty="0" smtClean="0">
                <a:solidFill>
                  <a:schemeClr val="tx1"/>
                </a:solidFill>
              </a:rPr>
              <a:t>2014.-2020.g. </a:t>
            </a:r>
            <a:r>
              <a:rPr lang="lv-LV" b="1" dirty="0">
                <a:solidFill>
                  <a:schemeClr val="tx1"/>
                </a:solidFill>
              </a:rPr>
              <a:t>(2015</a:t>
            </a:r>
            <a:r>
              <a:rPr lang="lv-LV" b="1" dirty="0" smtClean="0">
                <a:solidFill>
                  <a:schemeClr val="tx1"/>
                </a:solidFill>
              </a:rPr>
              <a:t>)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Meža </a:t>
            </a:r>
            <a:r>
              <a:rPr lang="lv-LV" b="1" dirty="0">
                <a:solidFill>
                  <a:schemeClr val="tx1"/>
                </a:solidFill>
              </a:rPr>
              <a:t>un saistīto nozaru attīstības pamatnostādnes 2015.-</a:t>
            </a:r>
            <a:r>
              <a:rPr lang="lv-LV" b="1" dirty="0" smtClean="0">
                <a:solidFill>
                  <a:schemeClr val="tx1"/>
                </a:solidFill>
              </a:rPr>
              <a:t>2020.g. </a:t>
            </a:r>
            <a:r>
              <a:rPr lang="lv-LV" b="1" dirty="0">
                <a:solidFill>
                  <a:schemeClr val="tx1"/>
                </a:solidFill>
              </a:rPr>
              <a:t>(2015</a:t>
            </a:r>
            <a:r>
              <a:rPr lang="lv-LV" b="1" dirty="0" smtClean="0">
                <a:solidFill>
                  <a:schemeClr val="tx1"/>
                </a:solidFill>
              </a:rPr>
              <a:t>)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Atkritumu </a:t>
            </a:r>
            <a:r>
              <a:rPr lang="lv-LV" b="1" dirty="0">
                <a:solidFill>
                  <a:schemeClr val="tx1"/>
                </a:solidFill>
              </a:rPr>
              <a:t>apsaimniekošanas valsts plāns 2013.-</a:t>
            </a:r>
            <a:r>
              <a:rPr lang="lv-LV" b="1" dirty="0" smtClean="0">
                <a:solidFill>
                  <a:schemeClr val="tx1"/>
                </a:solidFill>
              </a:rPr>
              <a:t>2020.g. </a:t>
            </a:r>
            <a:r>
              <a:rPr lang="lv-LV" b="1" dirty="0">
                <a:solidFill>
                  <a:schemeClr val="tx1"/>
                </a:solidFill>
              </a:rPr>
              <a:t>(2013</a:t>
            </a:r>
            <a:r>
              <a:rPr lang="lv-LV" b="1" dirty="0" smtClean="0">
                <a:solidFill>
                  <a:schemeClr val="tx1"/>
                </a:solidFill>
              </a:rPr>
              <a:t>)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Zaļā </a:t>
            </a:r>
            <a:r>
              <a:rPr lang="lv-LV" b="1" dirty="0">
                <a:solidFill>
                  <a:schemeClr val="tx1"/>
                </a:solidFill>
              </a:rPr>
              <a:t>iepirkuma veicināšanas plāns 2015.-</a:t>
            </a:r>
            <a:r>
              <a:rPr lang="lv-LV" b="1" dirty="0" smtClean="0">
                <a:solidFill>
                  <a:schemeClr val="tx1"/>
                </a:solidFill>
              </a:rPr>
              <a:t>2017.g. </a:t>
            </a:r>
            <a:r>
              <a:rPr lang="lv-LV" b="1" dirty="0">
                <a:solidFill>
                  <a:schemeClr val="tx1"/>
                </a:solidFill>
              </a:rPr>
              <a:t>(2015</a:t>
            </a:r>
            <a:r>
              <a:rPr lang="lv-LV" b="1" dirty="0" smtClean="0">
                <a:solidFill>
                  <a:schemeClr val="tx1"/>
                </a:solidFill>
              </a:rPr>
              <a:t>)</a:t>
            </a:r>
            <a:endParaRPr lang="lv-LV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87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user\Desktop\11_Atteli\23199327272_458cfee77d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26" y="1442302"/>
            <a:ext cx="4061556" cy="541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04948" y="459843"/>
            <a:ext cx="6760733" cy="114424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b="1" dirty="0"/>
              <a:t>Latvijas Ilgtspējīgas attīstības stratēģijā līdz </a:t>
            </a:r>
            <a:r>
              <a:rPr lang="lv-LV" sz="2400" b="1" dirty="0" smtClean="0"/>
              <a:t>2030.g. </a:t>
            </a:r>
            <a:r>
              <a:rPr lang="lv-LV" sz="2400" dirty="0"/>
              <a:t>(turpmāk – </a:t>
            </a:r>
            <a:r>
              <a:rPr lang="lv-LV" sz="2400" dirty="0" smtClean="0"/>
              <a:t>«Latvija 2030») </a:t>
            </a:r>
            <a:r>
              <a:rPr lang="lv-LV" sz="2400" dirty="0"/>
              <a:t>kā viens no trīs Latvijas mērķiem izvirzīts </a:t>
            </a:r>
            <a:r>
              <a:rPr lang="lv-LV" sz="2400" dirty="0" smtClean="0"/>
              <a:t>mērķis: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590903" y="1228964"/>
            <a:ext cx="6365965" cy="105703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«Latvija </a:t>
            </a:r>
            <a:r>
              <a:rPr lang="lv-LV" b="1" dirty="0">
                <a:solidFill>
                  <a:schemeClr val="tx1"/>
                </a:solidFill>
              </a:rPr>
              <a:t>– mūsu mājas – zaļa un sakopta, radoša un ērti sasniedzama vieta pasaules telpā, par kuras ilgtspējīgu attīstību mēs esam atbildīgi nākamo paaudžu </a:t>
            </a:r>
            <a:r>
              <a:rPr lang="lv-LV" b="1" dirty="0" smtClean="0">
                <a:solidFill>
                  <a:schemeClr val="tx1"/>
                </a:solidFill>
              </a:rPr>
              <a:t>priekšā»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668589" y="2557408"/>
            <a:ext cx="4210591" cy="102181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Netiešā veidā klimata politikas aspekti skarti arī </a:t>
            </a:r>
            <a:r>
              <a:rPr lang="lv-LV" b="1" dirty="0" smtClean="0">
                <a:solidFill>
                  <a:schemeClr val="tx1"/>
                </a:solidFill>
              </a:rPr>
              <a:t>«Latvija 2030» prioritātēs:</a:t>
            </a:r>
          </a:p>
          <a:p>
            <a:pPr algn="ctr"/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90903" y="3244362"/>
            <a:ext cx="6311535" cy="1876543"/>
          </a:xfrm>
          <a:prstGeom prst="roundRect">
            <a:avLst>
              <a:gd name="adj" fmla="val 1249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3.prioritāte </a:t>
            </a:r>
            <a:r>
              <a:rPr lang="lv-LV" b="1" dirty="0">
                <a:solidFill>
                  <a:schemeClr val="tx1"/>
                </a:solidFill>
              </a:rPr>
              <a:t>ir </a:t>
            </a:r>
            <a:r>
              <a:rPr lang="lv-LV" b="1" dirty="0" smtClean="0">
                <a:solidFill>
                  <a:schemeClr val="tx1"/>
                </a:solidFill>
              </a:rPr>
              <a:t>«Inovatīva </a:t>
            </a:r>
            <a:r>
              <a:rPr lang="lv-LV" b="1" dirty="0">
                <a:solidFill>
                  <a:schemeClr val="tx1"/>
                </a:solidFill>
              </a:rPr>
              <a:t>un </a:t>
            </a:r>
            <a:r>
              <a:rPr lang="lv-LV" b="1" dirty="0" err="1">
                <a:solidFill>
                  <a:schemeClr val="tx1"/>
                </a:solidFill>
              </a:rPr>
              <a:t>ekoefektīva</a:t>
            </a:r>
            <a:r>
              <a:rPr lang="lv-LV" b="1" dirty="0">
                <a:solidFill>
                  <a:schemeClr val="tx1"/>
                </a:solidFill>
              </a:rPr>
              <a:t> </a:t>
            </a:r>
            <a:r>
              <a:rPr lang="lv-LV" b="1" dirty="0" smtClean="0">
                <a:solidFill>
                  <a:schemeClr val="tx1"/>
                </a:solidFill>
              </a:rPr>
              <a:t>ekonomika» </a:t>
            </a:r>
            <a:r>
              <a:rPr lang="lv-LV" b="1" dirty="0">
                <a:solidFill>
                  <a:schemeClr val="tx1"/>
                </a:solidFill>
              </a:rPr>
              <a:t>un tai izvirzīti tādi divi attīstības virzieni kā </a:t>
            </a:r>
            <a:r>
              <a:rPr lang="lv-LV" b="1" dirty="0" smtClean="0">
                <a:solidFill>
                  <a:schemeClr val="tx1"/>
                </a:solidFill>
              </a:rPr>
              <a:t>«Masveida </a:t>
            </a:r>
            <a:r>
              <a:rPr lang="lv-LV" b="1" dirty="0">
                <a:solidFill>
                  <a:schemeClr val="tx1"/>
                </a:solidFill>
              </a:rPr>
              <a:t>jaunrade un </a:t>
            </a:r>
            <a:r>
              <a:rPr lang="lv-LV" b="1" dirty="0" smtClean="0">
                <a:solidFill>
                  <a:schemeClr val="tx1"/>
                </a:solidFill>
              </a:rPr>
              <a:t>inovācija» </a:t>
            </a:r>
            <a:r>
              <a:rPr lang="lv-LV" b="1" dirty="0">
                <a:solidFill>
                  <a:schemeClr val="tx1"/>
                </a:solidFill>
              </a:rPr>
              <a:t>un </a:t>
            </a:r>
            <a:r>
              <a:rPr lang="lv-LV" b="1" dirty="0" smtClean="0">
                <a:solidFill>
                  <a:schemeClr val="tx1"/>
                </a:solidFill>
              </a:rPr>
              <a:t>«Atjaunojama </a:t>
            </a:r>
            <a:r>
              <a:rPr lang="lv-LV" b="1" dirty="0">
                <a:solidFill>
                  <a:schemeClr val="tx1"/>
                </a:solidFill>
              </a:rPr>
              <a:t>un droša </a:t>
            </a:r>
            <a:r>
              <a:rPr lang="lv-LV" b="1" dirty="0" smtClean="0">
                <a:solidFill>
                  <a:schemeClr val="tx1"/>
                </a:solidFill>
              </a:rPr>
              <a:t>enerģija»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>
                <a:solidFill>
                  <a:schemeClr val="tx1"/>
                </a:solidFill>
              </a:rPr>
              <a:t>S</a:t>
            </a:r>
            <a:r>
              <a:rPr lang="lv-LV" b="1" dirty="0" smtClean="0">
                <a:solidFill>
                  <a:schemeClr val="tx1"/>
                </a:solidFill>
              </a:rPr>
              <a:t>avukārt 4.prioritāte ir «Daba </a:t>
            </a:r>
            <a:r>
              <a:rPr lang="lv-LV" b="1" dirty="0">
                <a:solidFill>
                  <a:schemeClr val="tx1"/>
                </a:solidFill>
              </a:rPr>
              <a:t>kā nākotnes </a:t>
            </a:r>
            <a:r>
              <a:rPr lang="lv-LV" b="1" dirty="0" smtClean="0">
                <a:solidFill>
                  <a:schemeClr val="tx1"/>
                </a:solidFill>
              </a:rPr>
              <a:t>kapitāls» </a:t>
            </a:r>
            <a:r>
              <a:rPr lang="lv-LV" b="1" dirty="0">
                <a:solidFill>
                  <a:schemeClr val="tx1"/>
                </a:solidFill>
              </a:rPr>
              <a:t>un tās ietvaros izvirzīts attīstības virziens </a:t>
            </a:r>
            <a:r>
              <a:rPr lang="lv-LV" b="1" dirty="0" smtClean="0">
                <a:solidFill>
                  <a:schemeClr val="tx1"/>
                </a:solidFill>
              </a:rPr>
              <a:t>«Dabas </a:t>
            </a:r>
            <a:r>
              <a:rPr lang="lv-LV" b="1" dirty="0">
                <a:solidFill>
                  <a:schemeClr val="tx1"/>
                </a:solidFill>
              </a:rPr>
              <a:t>vērtību un pakalpojumu ilgtspējīga </a:t>
            </a:r>
            <a:r>
              <a:rPr lang="lv-LV" b="1" dirty="0" smtClean="0">
                <a:solidFill>
                  <a:schemeClr val="tx1"/>
                </a:solidFill>
              </a:rPr>
              <a:t>apsaimniekošana»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590903" y="5384147"/>
            <a:ext cx="6311535" cy="11609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Līdzīgā veidā mērķi, prioritātes un pasākumi ietverti arī citos politikas plānošanas </a:t>
            </a:r>
            <a:r>
              <a:rPr lang="lv-LV" b="1" dirty="0" smtClean="0">
                <a:solidFill>
                  <a:schemeClr val="tx1"/>
                </a:solidFill>
              </a:rPr>
              <a:t>dokumentos, tomēr dažos </a:t>
            </a:r>
            <a:r>
              <a:rPr lang="lv-LV" b="1" dirty="0">
                <a:solidFill>
                  <a:schemeClr val="tx1"/>
                </a:solidFill>
              </a:rPr>
              <a:t>no tiem plānotais nepietiekami ņem vērā vai pat ir pretrunā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ar </a:t>
            </a:r>
            <a:r>
              <a:rPr lang="lv-LV" b="1" dirty="0">
                <a:solidFill>
                  <a:schemeClr val="tx1"/>
                </a:solidFill>
              </a:rPr>
              <a:t>klimata politikas mērķiem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61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61934" y="1915812"/>
            <a:ext cx="3176995" cy="9710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VPP2020 noteiktie rīcības virzieni</a:t>
            </a:r>
            <a:r>
              <a:rPr lang="lv-LV" b="1" dirty="0" smtClean="0">
                <a:solidFill>
                  <a:schemeClr val="tx1"/>
                </a:solidFill>
              </a:rPr>
              <a:t>:</a:t>
            </a:r>
          </a:p>
          <a:p>
            <a:pPr algn="ctr"/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8301" y="496073"/>
            <a:ext cx="11801523" cy="114424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SEG ierobežošana tiek nodrošināta ar </a:t>
            </a:r>
            <a:r>
              <a:rPr lang="lv-LV" sz="2400" b="1" dirty="0"/>
              <a:t>nozaru politiku pasākumu palīdzību</a:t>
            </a:r>
            <a:r>
              <a:rPr lang="lv-LV" sz="2400" dirty="0"/>
              <a:t>, t.sk</a:t>
            </a:r>
            <a:r>
              <a:rPr lang="lv-LV" sz="2400" dirty="0" smtClean="0"/>
              <a:t>., </a:t>
            </a:r>
            <a:r>
              <a:rPr lang="lv-LV" sz="2400" dirty="0"/>
              <a:t>pasākumiem energoefektivitātes uzlabošanai, pārejas no fosilajiem uz atjaunojamajiem </a:t>
            </a:r>
            <a:endParaRPr lang="lv-LV" sz="2400" dirty="0" smtClean="0"/>
          </a:p>
          <a:p>
            <a:pPr algn="ctr"/>
            <a:r>
              <a:rPr lang="lv-LV" sz="2400" dirty="0" smtClean="0"/>
              <a:t>energoresursiem </a:t>
            </a:r>
            <a:r>
              <a:rPr lang="lv-LV" sz="2400" dirty="0"/>
              <a:t>nodrošināšanai, </a:t>
            </a:r>
            <a:r>
              <a:rPr lang="lv-LV" sz="2400" dirty="0" err="1"/>
              <a:t>elektromobilitātes</a:t>
            </a:r>
            <a:r>
              <a:rPr lang="lv-LV" sz="2400" dirty="0"/>
              <a:t> attīstīšanai utt.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91184" y="2604130"/>
            <a:ext cx="5630796" cy="3378659"/>
          </a:xfrm>
          <a:prstGeom prst="roundRect">
            <a:avLst>
              <a:gd name="adj" fmla="val 648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ES </a:t>
            </a:r>
            <a:r>
              <a:rPr lang="lv-LV" b="1" dirty="0">
                <a:solidFill>
                  <a:schemeClr val="tx1"/>
                </a:solidFill>
              </a:rPr>
              <a:t>ETS darbības </a:t>
            </a:r>
            <a:r>
              <a:rPr lang="lv-LV" b="1" dirty="0" smtClean="0">
                <a:solidFill>
                  <a:schemeClr val="tx1"/>
                </a:solidFill>
              </a:rPr>
              <a:t>nodrošināšana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Biomasas </a:t>
            </a:r>
            <a:r>
              <a:rPr lang="lv-LV" b="1" dirty="0">
                <a:solidFill>
                  <a:schemeClr val="tx1"/>
                </a:solidFill>
              </a:rPr>
              <a:t>ilgtspējīga </a:t>
            </a:r>
            <a:r>
              <a:rPr lang="lv-LV" b="1" dirty="0" smtClean="0">
                <a:solidFill>
                  <a:schemeClr val="tx1"/>
                </a:solidFill>
              </a:rPr>
              <a:t>izmantošana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CO</a:t>
            </a:r>
            <a:r>
              <a:rPr lang="lv-LV" b="1" baseline="-25000" dirty="0" smtClean="0">
                <a:solidFill>
                  <a:schemeClr val="tx1"/>
                </a:solidFill>
              </a:rPr>
              <a:t>2</a:t>
            </a:r>
            <a:r>
              <a:rPr lang="lv-LV" b="1" dirty="0" smtClean="0">
                <a:solidFill>
                  <a:schemeClr val="tx1"/>
                </a:solidFill>
              </a:rPr>
              <a:t> </a:t>
            </a:r>
            <a:r>
              <a:rPr lang="lv-LV" b="1" dirty="0">
                <a:solidFill>
                  <a:schemeClr val="tx1"/>
                </a:solidFill>
              </a:rPr>
              <a:t>piesaistes nodrošināšana meža zemēs un oglekļa saistīšana koksnes produktos ar ilgu kalpošanas </a:t>
            </a:r>
            <a:r>
              <a:rPr lang="lv-LV" b="1" dirty="0" smtClean="0">
                <a:solidFill>
                  <a:schemeClr val="tx1"/>
                </a:solidFill>
              </a:rPr>
              <a:t>laiku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Ēku </a:t>
            </a:r>
            <a:r>
              <a:rPr lang="lv-LV" b="1" dirty="0">
                <a:solidFill>
                  <a:schemeClr val="tx1"/>
                </a:solidFill>
              </a:rPr>
              <a:t>energoefektivitātes </a:t>
            </a:r>
            <a:r>
              <a:rPr lang="lv-LV" b="1" dirty="0" smtClean="0">
                <a:solidFill>
                  <a:schemeClr val="tx1"/>
                </a:solidFill>
              </a:rPr>
              <a:t>uzlabošana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Apgaismojuma </a:t>
            </a:r>
            <a:r>
              <a:rPr lang="lv-LV" b="1" dirty="0">
                <a:solidFill>
                  <a:schemeClr val="tx1"/>
                </a:solidFill>
              </a:rPr>
              <a:t>infrastruktūras energoefektivitātes </a:t>
            </a:r>
            <a:r>
              <a:rPr lang="lv-LV" b="1" dirty="0" smtClean="0">
                <a:solidFill>
                  <a:schemeClr val="tx1"/>
                </a:solidFill>
              </a:rPr>
              <a:t>uzlabošana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Videi </a:t>
            </a:r>
            <a:r>
              <a:rPr lang="lv-LV" b="1" dirty="0">
                <a:solidFill>
                  <a:schemeClr val="tx1"/>
                </a:solidFill>
              </a:rPr>
              <a:t>draudzīgas transporta infrastruktūras attīstīšana un atjaunojamo energoresursu izmantošana </a:t>
            </a:r>
            <a:r>
              <a:rPr lang="lv-LV" b="1" dirty="0" smtClean="0">
                <a:solidFill>
                  <a:schemeClr val="tx1"/>
                </a:solidFill>
              </a:rPr>
              <a:t>transportā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78883" y="2604130"/>
            <a:ext cx="5516879" cy="3378659"/>
          </a:xfrm>
          <a:prstGeom prst="roundRect">
            <a:avLst>
              <a:gd name="adj" fmla="val 648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Ilgtspējīgas </a:t>
            </a:r>
            <a:r>
              <a:rPr lang="lv-LV" b="1" dirty="0">
                <a:solidFill>
                  <a:schemeClr val="tx1"/>
                </a:solidFill>
              </a:rPr>
              <a:t>saimniekošanas prakses ieviešana </a:t>
            </a:r>
            <a:r>
              <a:rPr lang="lv-LV" b="1" dirty="0" smtClean="0">
                <a:solidFill>
                  <a:schemeClr val="tx1"/>
                </a:solidFill>
              </a:rPr>
              <a:t>lauksaimniecībā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Atjaunojamo </a:t>
            </a:r>
            <a:r>
              <a:rPr lang="lv-LV" b="1" dirty="0">
                <a:solidFill>
                  <a:schemeClr val="tx1"/>
                </a:solidFill>
              </a:rPr>
              <a:t>energoresursu izmantošana enerģijas </a:t>
            </a:r>
            <a:r>
              <a:rPr lang="lv-LV" b="1" dirty="0" smtClean="0">
                <a:solidFill>
                  <a:schemeClr val="tx1"/>
                </a:solidFill>
              </a:rPr>
              <a:t>ražošanā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Zaļā </a:t>
            </a:r>
            <a:r>
              <a:rPr lang="lv-LV" b="1" dirty="0">
                <a:solidFill>
                  <a:schemeClr val="tx1"/>
                </a:solidFill>
              </a:rPr>
              <a:t>publiskā iepirkuma </a:t>
            </a:r>
            <a:r>
              <a:rPr lang="lv-LV" b="1" dirty="0" smtClean="0">
                <a:solidFill>
                  <a:schemeClr val="tx1"/>
                </a:solidFill>
              </a:rPr>
              <a:t>veicināšana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Oglekļa </a:t>
            </a:r>
            <a:r>
              <a:rPr lang="lv-LV" b="1" dirty="0">
                <a:solidFill>
                  <a:schemeClr val="tx1"/>
                </a:solidFill>
              </a:rPr>
              <a:t>mazietilpīgu tehnoloģiju attīstīšana un </a:t>
            </a:r>
            <a:r>
              <a:rPr lang="lv-LV" b="1" dirty="0" smtClean="0">
                <a:solidFill>
                  <a:schemeClr val="tx1"/>
                </a:solidFill>
              </a:rPr>
              <a:t>ieviešana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SEG </a:t>
            </a:r>
            <a:r>
              <a:rPr lang="lv-LV" b="1" dirty="0">
                <a:solidFill>
                  <a:schemeClr val="tx1"/>
                </a:solidFill>
              </a:rPr>
              <a:t>samazināšanas un CO</a:t>
            </a:r>
            <a:r>
              <a:rPr lang="lv-LV" b="1" baseline="-25000" dirty="0">
                <a:solidFill>
                  <a:schemeClr val="tx1"/>
                </a:solidFill>
              </a:rPr>
              <a:t>2</a:t>
            </a:r>
            <a:r>
              <a:rPr lang="lv-LV" b="1" dirty="0">
                <a:solidFill>
                  <a:schemeClr val="tx1"/>
                </a:solidFill>
              </a:rPr>
              <a:t> piesaistes jautājumu integrēšana dažādu nozaru politikās un pašvaldību darbībā, t.sk</a:t>
            </a:r>
            <a:r>
              <a:rPr lang="lv-LV" b="1" dirty="0" smtClean="0">
                <a:solidFill>
                  <a:schemeClr val="tx1"/>
                </a:solidFill>
              </a:rPr>
              <a:t>., </a:t>
            </a:r>
            <a:r>
              <a:rPr lang="lv-LV" b="1" dirty="0">
                <a:solidFill>
                  <a:schemeClr val="tx1"/>
                </a:solidFill>
              </a:rPr>
              <a:t>reģionālu stratēģiju/ plānu </a:t>
            </a:r>
            <a:r>
              <a:rPr lang="lv-LV" b="1" dirty="0" smtClean="0">
                <a:solidFill>
                  <a:schemeClr val="tx1"/>
                </a:solidFill>
              </a:rPr>
              <a:t>izstrāde</a:t>
            </a:r>
            <a:endParaRPr lang="lv-LV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1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www.businessnewsdaily.com/images/i/000/006/004/original/business-documents.jpg?14008647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632" y="2690540"/>
            <a:ext cx="6231248" cy="416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63878" y="406498"/>
            <a:ext cx="11096129" cy="114424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Klimata politikas ieviešana balstīta galvenokārt uz </a:t>
            </a:r>
            <a:r>
              <a:rPr lang="lv-LV" sz="2400" b="1" dirty="0"/>
              <a:t>likumu </a:t>
            </a:r>
            <a:r>
              <a:rPr lang="lv-LV" sz="2400" b="1" dirty="0" smtClean="0"/>
              <a:t>«Par piesārņojumu» </a:t>
            </a:r>
            <a:r>
              <a:rPr lang="lv-LV" sz="2400" dirty="0"/>
              <a:t>(2001) un </a:t>
            </a:r>
            <a:r>
              <a:rPr lang="lv-LV" sz="2400" b="1" dirty="0"/>
              <a:t>likumu </a:t>
            </a:r>
            <a:r>
              <a:rPr lang="lv-LV" sz="2400" b="1" dirty="0" smtClean="0"/>
              <a:t>«Par </a:t>
            </a:r>
            <a:r>
              <a:rPr lang="lv-LV" sz="2400" b="1" dirty="0"/>
              <a:t>Latvijas Republikas dalību Kioto protokola elastīgajos </a:t>
            </a:r>
            <a:r>
              <a:rPr lang="lv-LV" sz="2400" b="1" dirty="0" smtClean="0"/>
              <a:t>mehānismos» </a:t>
            </a:r>
            <a:r>
              <a:rPr lang="lv-LV" sz="2400" dirty="0"/>
              <a:t>(2007) un saskaņā ar tiem izdotajiem Ministru kabineta noteikumiem, rīkojumiem un instrukcijām</a:t>
            </a:r>
            <a:endParaRPr lang="lv-LV" sz="24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563878" y="1794233"/>
            <a:ext cx="11096129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Sankcijas par prasību neizpildi ir noteiktas Latvijas Administratīvo pārkāpumu kodeksā (1984), savukārt likumā </a:t>
            </a:r>
            <a:r>
              <a:rPr lang="lv-LV" b="1" dirty="0" smtClean="0">
                <a:solidFill>
                  <a:schemeClr val="tx1"/>
                </a:solidFill>
              </a:rPr>
              <a:t>«Dabas </a:t>
            </a:r>
            <a:r>
              <a:rPr lang="lv-LV" b="1" dirty="0">
                <a:solidFill>
                  <a:schemeClr val="tx1"/>
                </a:solidFill>
              </a:rPr>
              <a:t>resursu nodokļa </a:t>
            </a:r>
            <a:r>
              <a:rPr lang="lv-LV" b="1" dirty="0" smtClean="0">
                <a:solidFill>
                  <a:schemeClr val="tx1"/>
                </a:solidFill>
              </a:rPr>
              <a:t>likums» </a:t>
            </a:r>
            <a:r>
              <a:rPr lang="lv-LV" b="1" dirty="0">
                <a:solidFill>
                  <a:schemeClr val="tx1"/>
                </a:solidFill>
              </a:rPr>
              <a:t>(2005) noteikti pamatnosacījumi nodokļa aprēķināšanai par </a:t>
            </a:r>
            <a:r>
              <a:rPr lang="lv-LV" b="1" dirty="0" smtClean="0">
                <a:solidFill>
                  <a:schemeClr val="tx1"/>
                </a:solidFill>
              </a:rPr>
              <a:t>CO</a:t>
            </a:r>
            <a:r>
              <a:rPr lang="lv-LV" b="1" baseline="-25000" dirty="0" smtClean="0">
                <a:solidFill>
                  <a:schemeClr val="tx1"/>
                </a:solidFill>
              </a:rPr>
              <a:t>2</a:t>
            </a:r>
            <a:r>
              <a:rPr lang="lv-LV" b="1" dirty="0" smtClean="0">
                <a:solidFill>
                  <a:schemeClr val="tx1"/>
                </a:solidFill>
              </a:rPr>
              <a:t> emisijām </a:t>
            </a: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no </a:t>
            </a:r>
            <a:r>
              <a:rPr lang="lv-LV" b="1" dirty="0">
                <a:solidFill>
                  <a:schemeClr val="tx1"/>
                </a:solidFill>
              </a:rPr>
              <a:t>stacionārajām tehnoloģiskajām iekārtām, kas veic noteiktas piesārņojošās darbības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9562" y="3110378"/>
            <a:ext cx="5967548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Latvijas kopējās SEG emisijas </a:t>
            </a:r>
            <a:r>
              <a:rPr lang="lv-LV" b="1" dirty="0" smtClean="0">
                <a:solidFill>
                  <a:schemeClr val="tx1"/>
                </a:solidFill>
              </a:rPr>
              <a:t>2013.g. </a:t>
            </a:r>
            <a:r>
              <a:rPr lang="lv-LV" b="1" dirty="0">
                <a:solidFill>
                  <a:schemeClr val="tx1"/>
                </a:solidFill>
              </a:rPr>
              <a:t>bija par vairāk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nekā </a:t>
            </a:r>
            <a:r>
              <a:rPr lang="lv-LV" b="1" dirty="0">
                <a:solidFill>
                  <a:schemeClr val="tx1"/>
                </a:solidFill>
              </a:rPr>
              <a:t>58% mazākas nekā </a:t>
            </a:r>
            <a:r>
              <a:rPr lang="lv-LV" b="1" dirty="0" smtClean="0">
                <a:solidFill>
                  <a:schemeClr val="tx1"/>
                </a:solidFill>
              </a:rPr>
              <a:t>1990.g., </a:t>
            </a:r>
            <a:r>
              <a:rPr lang="lv-LV" b="1" dirty="0">
                <a:solidFill>
                  <a:schemeClr val="tx1"/>
                </a:solidFill>
              </a:rPr>
              <a:t>taču tikai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par </a:t>
            </a:r>
            <a:r>
              <a:rPr lang="lv-LV" b="1" dirty="0">
                <a:solidFill>
                  <a:schemeClr val="tx1"/>
                </a:solidFill>
              </a:rPr>
              <a:t>~1% mazākas </a:t>
            </a:r>
            <a:r>
              <a:rPr lang="lv-LV" b="1" dirty="0" smtClean="0">
                <a:solidFill>
                  <a:schemeClr val="tx1"/>
                </a:solidFill>
              </a:rPr>
              <a:t>nekā 2005.g.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9562" y="4301299"/>
            <a:ext cx="5967548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Lielākā daļa no Latvijas kopējām SEG emisijām rodas no kurināmā izmantošanas stacionārajās sadedzināšanas iekārtās (38%), transporta (25%) un lauksaimniecības (21%)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9562" y="5514602"/>
            <a:ext cx="5967548" cy="78169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Ņemot </a:t>
            </a:r>
            <a:r>
              <a:rPr lang="lv-LV" b="1" dirty="0">
                <a:solidFill>
                  <a:schemeClr val="tx1"/>
                </a:solidFill>
              </a:rPr>
              <a:t>vērā vāji attīstīto ražošanu, Latvijā ES ETS aptvertā kopējo SEG emisiju daļa ir būtiski mazāka nekā vidēji ES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63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ghd.com/images/ontariostu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1661"/>
            <a:ext cx="6246976" cy="442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15369" y="535268"/>
            <a:ext cx="4956586" cy="940841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ES ETS darbība ir strukturēta atsevišķos tirdzniecības periodos:</a:t>
            </a:r>
            <a:endParaRPr lang="lv-LV" sz="24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7199812" y="121012"/>
            <a:ext cx="2989215" cy="1769351"/>
          </a:xfrm>
          <a:prstGeom prst="roundRect">
            <a:avLst>
              <a:gd name="adj" fmla="val 11499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1.periods</a:t>
            </a:r>
            <a:r>
              <a:rPr lang="lv-LV" b="1" dirty="0">
                <a:solidFill>
                  <a:schemeClr val="tx1"/>
                </a:solidFill>
              </a:rPr>
              <a:t>: </a:t>
            </a:r>
            <a:r>
              <a:rPr lang="lv-LV" b="1" dirty="0" smtClean="0">
                <a:solidFill>
                  <a:schemeClr val="tx1"/>
                </a:solidFill>
              </a:rPr>
              <a:t>2005.-2007.g.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2.periods</a:t>
            </a:r>
            <a:r>
              <a:rPr lang="lv-LV" b="1" dirty="0">
                <a:solidFill>
                  <a:schemeClr val="tx1"/>
                </a:solidFill>
              </a:rPr>
              <a:t>: </a:t>
            </a:r>
            <a:r>
              <a:rPr lang="lv-LV" b="1" dirty="0" smtClean="0">
                <a:solidFill>
                  <a:schemeClr val="tx1"/>
                </a:solidFill>
              </a:rPr>
              <a:t>2008.-2012.g. 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3.periods</a:t>
            </a:r>
            <a:r>
              <a:rPr lang="lv-LV" b="1" dirty="0">
                <a:solidFill>
                  <a:schemeClr val="tx1"/>
                </a:solidFill>
              </a:rPr>
              <a:t>: </a:t>
            </a:r>
            <a:r>
              <a:rPr lang="lv-LV" b="1" dirty="0" smtClean="0">
                <a:solidFill>
                  <a:schemeClr val="tx1"/>
                </a:solidFill>
              </a:rPr>
              <a:t>2013.-2020.g.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4.periods </a:t>
            </a:r>
            <a:r>
              <a:rPr lang="lv-LV" b="1" dirty="0">
                <a:solidFill>
                  <a:schemeClr val="tx1"/>
                </a:solidFill>
              </a:rPr>
              <a:t>un turpmākie: katri 8 nākamie </a:t>
            </a:r>
            <a:r>
              <a:rPr lang="lv-LV" b="1" dirty="0" smtClean="0">
                <a:solidFill>
                  <a:schemeClr val="tx1"/>
                </a:solidFill>
              </a:rPr>
              <a:t>gadi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1" y="2122602"/>
            <a:ext cx="5806438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ES ETS ietvaros galvenā izmantojamā tirgojamā atļauja ir </a:t>
            </a:r>
            <a:r>
              <a:rPr lang="lv-LV" b="1" u="sng" dirty="0">
                <a:solidFill>
                  <a:schemeClr val="tx1"/>
                </a:solidFill>
              </a:rPr>
              <a:t>Eiropas Savienības emisijas kvota</a:t>
            </a:r>
            <a:r>
              <a:rPr lang="lv-LV" b="1" dirty="0">
                <a:solidFill>
                  <a:schemeClr val="tx1"/>
                </a:solidFill>
              </a:rPr>
              <a:t> </a:t>
            </a:r>
            <a:r>
              <a:rPr lang="lv-LV" b="1" dirty="0" smtClean="0">
                <a:solidFill>
                  <a:schemeClr val="tx1"/>
                </a:solidFill>
              </a:rPr>
              <a:t>(EUA – </a:t>
            </a:r>
            <a:r>
              <a:rPr lang="lv-LV" b="1" dirty="0" err="1" smtClean="0">
                <a:solidFill>
                  <a:schemeClr val="tx1"/>
                </a:solidFill>
              </a:rPr>
              <a:t>European</a:t>
            </a:r>
            <a:r>
              <a:rPr lang="lv-LV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lv-LV" b="1" dirty="0" err="1" smtClean="0">
                <a:solidFill>
                  <a:schemeClr val="tx1"/>
                </a:solidFill>
              </a:rPr>
              <a:t>Union</a:t>
            </a:r>
            <a:r>
              <a:rPr lang="lv-LV" b="1" dirty="0" smtClean="0">
                <a:solidFill>
                  <a:schemeClr val="tx1"/>
                </a:solidFill>
              </a:rPr>
              <a:t> </a:t>
            </a:r>
            <a:r>
              <a:rPr lang="lv-LV" b="1" dirty="0" err="1" smtClean="0">
                <a:solidFill>
                  <a:schemeClr val="tx1"/>
                </a:solidFill>
              </a:rPr>
              <a:t>Allowance</a:t>
            </a:r>
            <a:r>
              <a:rPr lang="lv-LV" b="1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96000" y="3242275"/>
            <a:ext cx="5806438" cy="69079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1 EUA apzīmē tiesības emitēt 1 tonnu CO</a:t>
            </a:r>
            <a:r>
              <a:rPr lang="lv-LV" b="1" baseline="-25000" dirty="0">
                <a:solidFill>
                  <a:schemeClr val="tx1"/>
                </a:solidFill>
              </a:rPr>
              <a:t>2</a:t>
            </a:r>
            <a:r>
              <a:rPr lang="lv-LV" b="1" dirty="0">
                <a:solidFill>
                  <a:schemeClr val="tx1"/>
                </a:solidFill>
              </a:rPr>
              <a:t>e, tātad – EUA atļauj emitēt 1 tonnu SEG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0" y="4167314"/>
            <a:ext cx="5806438" cy="129295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Kopējais katra tirdzniecības perioda ietvaros tirgū izvietojamais EUA daudzums tiek aprēķināts, balstoties uz Kioto protokolā noteiktajām ES un tās dalībvalstu saistībām, kā arī, ņemot vērā ES mērķus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0" y="5694517"/>
            <a:ext cx="5806438" cy="69079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Katrā </a:t>
            </a:r>
            <a:r>
              <a:rPr lang="lv-LV" b="1" dirty="0">
                <a:solidFill>
                  <a:schemeClr val="tx1"/>
                </a:solidFill>
              </a:rPr>
              <a:t>nākamajā periodā attiecībā pret iepriekšējo periodu tirgū izvietojamais EUA daudzums tiek samazināts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0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281845911"/>
              </p:ext>
            </p:extLst>
          </p:nvPr>
        </p:nvGraphicFramePr>
        <p:xfrm>
          <a:off x="2164080" y="1933302"/>
          <a:ext cx="7863839" cy="4362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288574" y="628573"/>
            <a:ext cx="5614852" cy="978165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dirty="0" err="1"/>
              <a:t>Latvijas</a:t>
            </a:r>
            <a:r>
              <a:rPr lang="es-ES" sz="2400" dirty="0"/>
              <a:t> ES ETS </a:t>
            </a:r>
            <a:r>
              <a:rPr lang="es-ES" sz="2400" dirty="0" err="1"/>
              <a:t>emisiju</a:t>
            </a:r>
            <a:r>
              <a:rPr lang="es-ES" sz="2400" dirty="0"/>
              <a:t> </a:t>
            </a:r>
            <a:r>
              <a:rPr lang="es-ES" sz="2400" dirty="0" err="1"/>
              <a:t>dinamika</a:t>
            </a:r>
            <a:r>
              <a:rPr lang="es-ES" sz="2400" dirty="0"/>
              <a:t> </a:t>
            </a:r>
            <a:endParaRPr lang="lv-LV" sz="2400" dirty="0" smtClean="0"/>
          </a:p>
          <a:p>
            <a:pPr algn="ctr"/>
            <a:r>
              <a:rPr lang="es-ES" sz="2400" dirty="0" smtClean="0"/>
              <a:t>2005</a:t>
            </a:r>
            <a:r>
              <a:rPr lang="lv-LV" sz="2400" dirty="0" smtClean="0"/>
              <a:t>.</a:t>
            </a:r>
            <a:r>
              <a:rPr lang="es-ES" sz="2400" dirty="0" smtClean="0"/>
              <a:t>-2014.g</a:t>
            </a:r>
            <a:r>
              <a:rPr lang="lv-LV" sz="2400" dirty="0" smtClean="0"/>
              <a:t>.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56556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C:\Users\user\Desktop\11_Atteli\4915564739_c030640f00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0263"/>
            <a:ext cx="6901160" cy="458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88276" y="331865"/>
            <a:ext cx="6714308" cy="114424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 smtClean="0"/>
              <a:t>2015.g. </a:t>
            </a:r>
            <a:r>
              <a:rPr lang="lv-LV" sz="2400" dirty="0"/>
              <a:t>ES ETS no Latvijas bija </a:t>
            </a:r>
            <a:r>
              <a:rPr lang="lv-LV" sz="2400" dirty="0" smtClean="0"/>
              <a:t>iekļautas 66 </a:t>
            </a:r>
            <a:r>
              <a:rPr lang="lv-LV" sz="2400" dirty="0"/>
              <a:t>iekārtas, kas piederēja 47 lielākajiem Latvijas enerģētikas un rūpniecības </a:t>
            </a:r>
            <a:r>
              <a:rPr lang="lv-LV" sz="2400" dirty="0" smtClean="0"/>
              <a:t>uzņēmumiem, tādiem kā: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718663" y="1141090"/>
            <a:ext cx="5155474" cy="16151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Siltumenerģijas un </a:t>
            </a:r>
            <a:r>
              <a:rPr lang="lv-LV" b="1" dirty="0">
                <a:solidFill>
                  <a:schemeClr val="tx1"/>
                </a:solidFill>
              </a:rPr>
              <a:t>elektroenerģijas ražotāji (privātie, kā arī valsts un pašvaldību </a:t>
            </a:r>
            <a:r>
              <a:rPr lang="lv-LV" b="1" dirty="0" smtClean="0">
                <a:solidFill>
                  <a:schemeClr val="tx1"/>
                </a:solidFill>
              </a:rPr>
              <a:t>uzņēmumi)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Dažāda veida </a:t>
            </a:r>
            <a:r>
              <a:rPr lang="lv-LV" b="1" dirty="0">
                <a:solidFill>
                  <a:schemeClr val="tx1"/>
                </a:solidFill>
              </a:rPr>
              <a:t>rūpnieciskie ražotāji, piemēram, kokapstrādes uzņēmumi, cementa ražotāji, metalurģija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86352" y="3091773"/>
            <a:ext cx="5806438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Latvijas ES ETS dalībnieki investē jaunās iekārtās un modernizē esošās (piemēram, uzstādot tvaika kondensatorus otrreizējai siltuma izmantošanai</a:t>
            </a:r>
            <a:r>
              <a:rPr lang="lv-LV" b="1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86352" y="4298113"/>
            <a:ext cx="5806438" cy="6657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Ilgtspējīgās biomasas izmantošana ES ETS Latvijā ir pieaugusi no 2 191 TJ </a:t>
            </a:r>
            <a:r>
              <a:rPr lang="lv-LV" b="1" dirty="0" smtClean="0">
                <a:solidFill>
                  <a:schemeClr val="tx1"/>
                </a:solidFill>
              </a:rPr>
              <a:t>2005.g. </a:t>
            </a:r>
            <a:r>
              <a:rPr lang="lv-LV" b="1" dirty="0">
                <a:solidFill>
                  <a:schemeClr val="tx1"/>
                </a:solidFill>
              </a:rPr>
              <a:t>līdz 8 655 TJ </a:t>
            </a:r>
            <a:r>
              <a:rPr lang="lv-LV" b="1" dirty="0" smtClean="0">
                <a:solidFill>
                  <a:schemeClr val="tx1"/>
                </a:solidFill>
              </a:rPr>
              <a:t>2014.g.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86352" y="5222797"/>
            <a:ext cx="5806438" cy="73386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Latvijas ES ETS dalībnieki </a:t>
            </a:r>
            <a:r>
              <a:rPr lang="lv-LV" b="1" dirty="0" smtClean="0">
                <a:solidFill>
                  <a:schemeClr val="tx1"/>
                </a:solidFill>
              </a:rPr>
              <a:t>2013.-2014.g. </a:t>
            </a:r>
            <a:r>
              <a:rPr lang="lv-LV" b="1" dirty="0">
                <a:solidFill>
                  <a:schemeClr val="tx1"/>
                </a:solidFill>
              </a:rPr>
              <a:t>samazināja savas SEG emisijas par vairāk nekā 11</a:t>
            </a:r>
            <a:r>
              <a:rPr lang="lv-LV" b="1" dirty="0" smtClean="0">
                <a:solidFill>
                  <a:schemeClr val="tx1"/>
                </a:solidFill>
              </a:rPr>
              <a:t>%</a:t>
            </a:r>
            <a:endParaRPr lang="lv-LV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42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027642340"/>
              </p:ext>
            </p:extLst>
          </p:nvPr>
        </p:nvGraphicFramePr>
        <p:xfrm>
          <a:off x="1883650" y="1665521"/>
          <a:ext cx="8424699" cy="4921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782388" y="524069"/>
            <a:ext cx="6662056" cy="978165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Latvijas ne-ETS emisiju dinamika </a:t>
            </a:r>
            <a:r>
              <a:rPr lang="lv-LV" sz="2400" dirty="0" smtClean="0"/>
              <a:t>2005.-2013.g. </a:t>
            </a:r>
            <a:r>
              <a:rPr lang="lv-LV" sz="2400" dirty="0"/>
              <a:t>un prognozes par </a:t>
            </a:r>
            <a:r>
              <a:rPr lang="lv-LV" sz="2400" dirty="0" smtClean="0"/>
              <a:t>2015.-2035.g.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64618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://www.europarl.europa.eu/resources/library/images/20150331PHT39805/20150331PHT39805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035" y="2251953"/>
            <a:ext cx="5767965" cy="384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24394" y="406499"/>
            <a:ext cx="11575869" cy="114424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 smtClean="0"/>
              <a:t>2015.g. </a:t>
            </a:r>
            <a:r>
              <a:rPr lang="lv-LV" sz="2400" dirty="0"/>
              <a:t>sagatavotās SEG emisiju prognozes liecina, ka, ņemot vērā esošos un ieplānotos politikas pasākumus, kopējās ne-ETS SEG emisijas laika periodā 2005.-</a:t>
            </a:r>
            <a:r>
              <a:rPr lang="lv-LV" sz="2400" dirty="0" smtClean="0"/>
              <a:t>2020.g. </a:t>
            </a:r>
            <a:r>
              <a:rPr lang="lv-LV" sz="2400" dirty="0"/>
              <a:t>pieaugs par nedaudz vairāk kā 9% un Latvija tādējādi izpildīs tās mērķus periodā līdz </a:t>
            </a:r>
            <a:r>
              <a:rPr lang="lv-LV" sz="2400" dirty="0" smtClean="0"/>
              <a:t>2020.g.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37458" y="1931772"/>
            <a:ext cx="6468291" cy="116105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Tomēr jāatzīmē, ka </a:t>
            </a:r>
            <a:r>
              <a:rPr lang="lv-LV" b="1" dirty="0" smtClean="0">
                <a:solidFill>
                  <a:schemeClr val="tx1"/>
                </a:solidFill>
              </a:rPr>
              <a:t>2030.g. </a:t>
            </a:r>
            <a:r>
              <a:rPr lang="lv-LV" b="1" dirty="0">
                <a:solidFill>
                  <a:schemeClr val="tx1"/>
                </a:solidFill>
              </a:rPr>
              <a:t>Latvijas mērķis ne-ETS SEG emisijām būs 0% līdz -10% samazinājums salīdzinot ar </a:t>
            </a:r>
            <a:r>
              <a:rPr lang="lv-LV" b="1" dirty="0" smtClean="0">
                <a:solidFill>
                  <a:schemeClr val="tx1"/>
                </a:solidFill>
              </a:rPr>
              <a:t>2005.g., </a:t>
            </a:r>
            <a:r>
              <a:rPr lang="lv-LV" b="1" dirty="0">
                <a:solidFill>
                  <a:schemeClr val="tx1"/>
                </a:solidFill>
              </a:rPr>
              <a:t>un Latvijas prognozētās emisijas nenodrošina šī mērķa izpildi, proti, nepieciešama papildus pasākumu īstenošana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7458" y="3358703"/>
            <a:ext cx="6468289" cy="64785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Nodokļus un nodevas kā instrumentu SEG ierobežošanai Latvijā pagaidām izmanto samērā maz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7459" y="4272433"/>
            <a:ext cx="6468288" cy="11318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SEG komponente tiešā veidā ietverta vienīgi </a:t>
            </a:r>
            <a:r>
              <a:rPr lang="lv-LV" b="1" u="sng" dirty="0">
                <a:solidFill>
                  <a:schemeClr val="tx1"/>
                </a:solidFill>
              </a:rPr>
              <a:t>dabas resursu nodoklī</a:t>
            </a:r>
            <a:r>
              <a:rPr lang="lv-LV" b="1" dirty="0">
                <a:solidFill>
                  <a:schemeClr val="tx1"/>
                </a:solidFill>
              </a:rPr>
              <a:t> (DRN), kuru uzņēmēji maksā par oglekļa dioksīda emisijām no stacionārajām tehnoloģiskajām iekārtām, kas veic noteiktas piesārņojošās darbības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7457" y="5670153"/>
            <a:ext cx="6468289" cy="6923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DRN piemēro par katru emitēto oglekļa dioksīda tonnu,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izņemot </a:t>
            </a:r>
            <a:r>
              <a:rPr lang="lv-LV" b="1" dirty="0">
                <a:solidFill>
                  <a:schemeClr val="tx1"/>
                </a:solidFill>
              </a:rPr>
              <a:t>par ES ETS iekļautajām emisijām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32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olainfarm.wp-ocean.com/wp-content/uploads/2015/10/KPFI_logo_CMYK_vert-496x5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8" b="11092"/>
          <a:stretch/>
        </p:blipFill>
        <p:spPr bwMode="auto">
          <a:xfrm>
            <a:off x="565608" y="2007206"/>
            <a:ext cx="4007958" cy="327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95296" y="464808"/>
            <a:ext cx="7801408" cy="1011307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b="1" dirty="0"/>
              <a:t>SEG ierobežošanai pieejami </a:t>
            </a:r>
            <a:r>
              <a:rPr lang="lv-LV" sz="2400" b="1" dirty="0" smtClean="0"/>
              <a:t>dažādi </a:t>
            </a:r>
            <a:r>
              <a:rPr lang="lv-LV" sz="2400" b="1" dirty="0"/>
              <a:t>fondi</a:t>
            </a:r>
            <a:r>
              <a:rPr lang="lv-LV" sz="2400" dirty="0"/>
              <a:t>, t.sk</a:t>
            </a:r>
            <a:r>
              <a:rPr lang="lv-LV" sz="2400" dirty="0" smtClean="0"/>
              <a:t>., </a:t>
            </a:r>
            <a:r>
              <a:rPr lang="lv-LV" sz="2400" dirty="0"/>
              <a:t>Eiropas Ekonomikas zonas finanšu instruments un ES fondi</a:t>
            </a:r>
            <a:endParaRPr lang="lv-LV" sz="24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5024487" y="1741982"/>
            <a:ext cx="6877951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Fondu ietvaros 2014.-2020.g. </a:t>
            </a:r>
            <a:r>
              <a:rPr lang="lv-LV" b="1" dirty="0">
                <a:solidFill>
                  <a:schemeClr val="tx1"/>
                </a:solidFill>
              </a:rPr>
              <a:t>ES dalībvalstīm ieteikts vismaz 20% no visa finansējuma izmantot ar klimata politikas ieviešanu saistītu pasākumu finansēšanai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24487" y="2863838"/>
            <a:ext cx="6877951" cy="11825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Taču vienīgais specializētais fonds klimata pasākumu atbalstam Latvijā līdz </a:t>
            </a:r>
            <a:r>
              <a:rPr lang="lv-LV" b="1" dirty="0" smtClean="0">
                <a:solidFill>
                  <a:schemeClr val="tx1"/>
                </a:solidFill>
              </a:rPr>
              <a:t>2015.g. </a:t>
            </a:r>
            <a:r>
              <a:rPr lang="lv-LV" b="1" dirty="0">
                <a:solidFill>
                  <a:schemeClr val="tx1"/>
                </a:solidFill>
              </a:rPr>
              <a:t>bija </a:t>
            </a:r>
            <a:r>
              <a:rPr lang="lv-LV" b="1" dirty="0" smtClean="0">
                <a:solidFill>
                  <a:schemeClr val="tx1"/>
                </a:solidFill>
              </a:rPr>
              <a:t>Klimata pārmaiņu finanšu instruments (KPFI), </a:t>
            </a:r>
            <a:r>
              <a:rPr lang="lv-LV" b="1" dirty="0">
                <a:solidFill>
                  <a:schemeClr val="tx1"/>
                </a:solidFill>
              </a:rPr>
              <a:t>ko nākotnē visticamāk aizstās Emisijas kvotu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izsolīšanas instruments (EKII)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24487" y="4220832"/>
            <a:ext cx="6877951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KPFI ir valsts budžeta programma, kuras mērķis ir veicināt globālo klimata pārmaiņu novēršanu, pielāgošanos klimata pārmaiņu radītajām sekām un sekmēt SEG emisiju samazināšanu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24487" y="5342688"/>
            <a:ext cx="6877951" cy="118873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Līdz </a:t>
            </a:r>
            <a:r>
              <a:rPr lang="lv-LV" b="1" dirty="0" smtClean="0">
                <a:solidFill>
                  <a:schemeClr val="tx1"/>
                </a:solidFill>
              </a:rPr>
              <a:t>2015.g. </a:t>
            </a:r>
            <a:r>
              <a:rPr lang="lv-LV" b="1" dirty="0">
                <a:solidFill>
                  <a:schemeClr val="tx1"/>
                </a:solidFill>
              </a:rPr>
              <a:t>beigām KPFI ietvaros veiksmīgi tika pabeigti 2614 </a:t>
            </a:r>
            <a:r>
              <a:rPr lang="lv-LV" b="1" dirty="0" smtClean="0">
                <a:solidFill>
                  <a:schemeClr val="tx1"/>
                </a:solidFill>
              </a:rPr>
              <a:t>projekti ar kopējām attiecināmām izmaksām </a:t>
            </a:r>
            <a:r>
              <a:rPr lang="lv-LV" b="1" dirty="0">
                <a:solidFill>
                  <a:schemeClr val="tx1"/>
                </a:solidFill>
              </a:rPr>
              <a:t>433 miljoni EUR un no KPFI tie saņēma vairāk nekā 196 miljonus EUR (45% no kopējām attiecināmām izmaksām</a:t>
            </a:r>
            <a:r>
              <a:rPr lang="lv-LV" b="1" dirty="0" smtClean="0">
                <a:solidFill>
                  <a:schemeClr val="tx1"/>
                </a:solidFill>
              </a:rPr>
              <a:t>)</a:t>
            </a:r>
            <a:endParaRPr lang="lv-LV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9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96597272"/>
              </p:ext>
            </p:extLst>
          </p:nvPr>
        </p:nvGraphicFramePr>
        <p:xfrm>
          <a:off x="655320" y="1426585"/>
          <a:ext cx="10881360" cy="4004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495006" y="300447"/>
            <a:ext cx="7236821" cy="1201788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Klimata pārmaiņu finanšu instrumentu (KPFI) piešķirtā atbalsta struktūra atbilstoši konkursos atbalstīto pasākumu veidiem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06285" y="5313847"/>
            <a:ext cx="9614263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KPFI ietvaros tika finansēti visa veida pasākumi SEG emisiju samazināšanai un atbalsts bija pieejams visplašākajam pretendentu lokam, t.sk</a:t>
            </a:r>
            <a:r>
              <a:rPr lang="lv-LV" b="1" dirty="0" smtClean="0">
                <a:solidFill>
                  <a:schemeClr val="tx1"/>
                </a:solidFill>
              </a:rPr>
              <a:t>., </a:t>
            </a:r>
            <a:r>
              <a:rPr lang="lv-LV" b="1" dirty="0">
                <a:solidFill>
                  <a:schemeClr val="tx1"/>
                </a:solidFill>
              </a:rPr>
              <a:t>uzņēmumiem, pašvaldībām, valsts iestādēm, sabiedriskajām organizācijām un pat mājsaimniecībām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tirailatvijai.lv/img/thumbs/f15630444c84aae1e042c974c06f90f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897" y="2093388"/>
            <a:ext cx="5546103" cy="336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88907" y="601470"/>
            <a:ext cx="8614186" cy="874639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b="1" dirty="0"/>
              <a:t>Par </a:t>
            </a:r>
            <a:r>
              <a:rPr lang="lv-LV" sz="2400" b="1" dirty="0" smtClean="0"/>
              <a:t>pielāgošanās </a:t>
            </a:r>
            <a:r>
              <a:rPr lang="lv-LV" sz="2400" b="1" dirty="0"/>
              <a:t>klimata pārmaiņām nozīmīgumu Latvijā </a:t>
            </a:r>
            <a:r>
              <a:rPr lang="lv-LV" sz="2400" dirty="0"/>
              <a:t>tika sākts domāts līdz ar Kioto protokola darbības sākumu</a:t>
            </a:r>
            <a:endParaRPr lang="lv-LV" sz="24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478102" y="1977121"/>
            <a:ext cx="6412896" cy="79221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2008.g. </a:t>
            </a:r>
            <a:r>
              <a:rPr lang="lv-LV" b="1" dirty="0">
                <a:solidFill>
                  <a:schemeClr val="tx1"/>
                </a:solidFill>
              </a:rPr>
              <a:t>Ministru kabinets pieņēma informatīvo ziņojumu </a:t>
            </a:r>
            <a:r>
              <a:rPr lang="lv-LV" b="1" dirty="0" smtClean="0">
                <a:solidFill>
                  <a:schemeClr val="tx1"/>
                </a:solidFill>
              </a:rPr>
              <a:t>«Par </a:t>
            </a:r>
            <a:r>
              <a:rPr lang="lv-LV" b="1" dirty="0">
                <a:solidFill>
                  <a:schemeClr val="tx1"/>
                </a:solidFill>
              </a:rPr>
              <a:t>piemērošanos (adaptāciju) klimata </a:t>
            </a:r>
            <a:r>
              <a:rPr lang="lv-LV" b="1" dirty="0" smtClean="0">
                <a:solidFill>
                  <a:schemeClr val="tx1"/>
                </a:solidFill>
              </a:rPr>
              <a:t>pārmaiņām»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78102" y="3098977"/>
            <a:ext cx="6412896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Kā arī Vides </a:t>
            </a:r>
            <a:r>
              <a:rPr lang="lv-LV" b="1" dirty="0">
                <a:solidFill>
                  <a:schemeClr val="tx1"/>
                </a:solidFill>
              </a:rPr>
              <a:t>aizsardzības un reģionālās attīstības ministrija izveidoja starpministriju un ekspertu darba grupas pielāgošanās klimata pārmaiņām jautājumu risināšanai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8102" y="4376051"/>
            <a:ext cx="6412896" cy="121330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Savukārt </a:t>
            </a:r>
            <a:r>
              <a:rPr lang="lv-LV" b="1" dirty="0" smtClean="0">
                <a:solidFill>
                  <a:schemeClr val="tx1"/>
                </a:solidFill>
              </a:rPr>
              <a:t>2012.g. </a:t>
            </a:r>
            <a:r>
              <a:rPr lang="lv-LV" b="1" dirty="0">
                <a:solidFill>
                  <a:schemeClr val="tx1"/>
                </a:solidFill>
              </a:rPr>
              <a:t>tika veikts klimata pārmaiņu risku novērtējums, kas kļuva par pamatu mērķa </a:t>
            </a:r>
            <a:r>
              <a:rPr lang="lv-LV" b="1" dirty="0" smtClean="0">
                <a:solidFill>
                  <a:schemeClr val="tx1"/>
                </a:solidFill>
              </a:rPr>
              <a:t>«veicināt </a:t>
            </a:r>
            <a:r>
              <a:rPr lang="lv-LV" b="1" dirty="0">
                <a:solidFill>
                  <a:schemeClr val="tx1"/>
                </a:solidFill>
              </a:rPr>
              <a:t>Latvijas gatavību pielāgoties klimata pārmaiņām un to izraisītajai </a:t>
            </a:r>
            <a:r>
              <a:rPr lang="lv-LV" b="1" dirty="0" smtClean="0">
                <a:solidFill>
                  <a:schemeClr val="tx1"/>
                </a:solidFill>
              </a:rPr>
              <a:t>ietekmei» </a:t>
            </a:r>
            <a:r>
              <a:rPr lang="lv-LV" b="1" dirty="0">
                <a:solidFill>
                  <a:schemeClr val="tx1"/>
                </a:solidFill>
              </a:rPr>
              <a:t>iekļaušanai VPP2020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1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35815" y="496074"/>
            <a:ext cx="6920369" cy="95390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Saistībā ar pielāgošanos klimata pārmaiņām VPP2020 noteiktie </a:t>
            </a:r>
            <a:r>
              <a:rPr lang="lv-LV" sz="2400"/>
              <a:t>rīcības </a:t>
            </a:r>
            <a:r>
              <a:rPr lang="lv-LV" sz="2400" smtClean="0"/>
              <a:t>virzieni</a:t>
            </a:r>
            <a:endParaRPr lang="lv-LV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459378" y="2116181"/>
            <a:ext cx="5379720" cy="3017521"/>
          </a:xfrm>
          <a:prstGeom prst="roundRect">
            <a:avLst>
              <a:gd name="adj" fmla="val 954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Klimata </a:t>
            </a:r>
            <a:r>
              <a:rPr lang="lv-LV" b="1" dirty="0">
                <a:solidFill>
                  <a:schemeClr val="tx1"/>
                </a:solidFill>
              </a:rPr>
              <a:t>pārmaiņu Latvijā modelēšana un integrētas datu sistēmas </a:t>
            </a:r>
            <a:r>
              <a:rPr lang="lv-LV" b="1" dirty="0" smtClean="0">
                <a:solidFill>
                  <a:schemeClr val="tx1"/>
                </a:solidFill>
              </a:rPr>
              <a:t>izveide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Risku </a:t>
            </a:r>
            <a:r>
              <a:rPr lang="lv-LV" b="1" dirty="0">
                <a:solidFill>
                  <a:schemeClr val="tx1"/>
                </a:solidFill>
              </a:rPr>
              <a:t>un jutīguma analizēšana un pasākumu identificēšana pielāgošanās klimata pārmaiņām </a:t>
            </a:r>
            <a:r>
              <a:rPr lang="lv-LV" b="1" dirty="0" smtClean="0">
                <a:solidFill>
                  <a:schemeClr val="tx1"/>
                </a:solidFill>
              </a:rPr>
              <a:t>nodrošināšanai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Klimata </a:t>
            </a:r>
            <a:r>
              <a:rPr lang="lv-LV" b="1" dirty="0">
                <a:solidFill>
                  <a:schemeClr val="tx1"/>
                </a:solidFill>
              </a:rPr>
              <a:t>pārmaiņu monitoringa sistēmas </a:t>
            </a:r>
            <a:r>
              <a:rPr lang="lv-LV" b="1" dirty="0" smtClean="0">
                <a:solidFill>
                  <a:schemeClr val="tx1"/>
                </a:solidFill>
              </a:rPr>
              <a:t>attīstīšana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Nacionālās </a:t>
            </a:r>
            <a:r>
              <a:rPr lang="lv-LV" b="1" dirty="0">
                <a:solidFill>
                  <a:schemeClr val="tx1"/>
                </a:solidFill>
              </a:rPr>
              <a:t>sistēmas pilnveidošana gatavībai un reaģēšanai uz klimata pārmaiņu radītajām </a:t>
            </a:r>
            <a:r>
              <a:rPr lang="lv-LV" b="1" dirty="0" smtClean="0">
                <a:solidFill>
                  <a:schemeClr val="tx1"/>
                </a:solidFill>
              </a:rPr>
              <a:t>sekām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53051" y="2116181"/>
            <a:ext cx="5277395" cy="3017521"/>
          </a:xfrm>
          <a:prstGeom prst="roundRect">
            <a:avLst>
              <a:gd name="adj" fmla="val 954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Infrastruktūras </a:t>
            </a:r>
            <a:r>
              <a:rPr lang="lv-LV" b="1" dirty="0">
                <a:solidFill>
                  <a:schemeClr val="tx1"/>
                </a:solidFill>
              </a:rPr>
              <a:t>nodrošināšana klimata pārmaiņu izraisīto plūdu risku </a:t>
            </a:r>
            <a:r>
              <a:rPr lang="lv-LV" b="1" dirty="0" smtClean="0">
                <a:solidFill>
                  <a:schemeClr val="tx1"/>
                </a:solidFill>
              </a:rPr>
              <a:t>novēršanai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Krasta </a:t>
            </a:r>
            <a:r>
              <a:rPr lang="lv-LV" b="1" dirty="0">
                <a:solidFill>
                  <a:schemeClr val="tx1"/>
                </a:solidFill>
              </a:rPr>
              <a:t>erozijas riska mazināšanas pasākumu ieviešana sabiedriski nozīmīgu infrastruktūras objektu </a:t>
            </a:r>
            <a:r>
              <a:rPr lang="lv-LV" b="1" dirty="0" smtClean="0">
                <a:solidFill>
                  <a:schemeClr val="tx1"/>
                </a:solidFill>
              </a:rPr>
              <a:t>aizsardzībai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Pielāgošanās </a:t>
            </a:r>
            <a:r>
              <a:rPr lang="lv-LV" b="1" dirty="0">
                <a:solidFill>
                  <a:schemeClr val="tx1"/>
                </a:solidFill>
              </a:rPr>
              <a:t>klimata pārmaiņām jautājumu integrēšana dažādu nozaru politikās un pašvaldību darbībā, t.sk</a:t>
            </a:r>
            <a:r>
              <a:rPr lang="lv-LV" b="1" dirty="0" smtClean="0">
                <a:solidFill>
                  <a:schemeClr val="tx1"/>
                </a:solidFill>
              </a:rPr>
              <a:t>., </a:t>
            </a:r>
            <a:r>
              <a:rPr lang="lv-LV" b="1" dirty="0">
                <a:solidFill>
                  <a:schemeClr val="tx1"/>
                </a:solidFill>
              </a:rPr>
              <a:t>reģionālu </a:t>
            </a:r>
            <a:r>
              <a:rPr lang="lv-LV" b="1" dirty="0" smtClean="0">
                <a:solidFill>
                  <a:schemeClr val="tx1"/>
                </a:solidFill>
              </a:rPr>
              <a:t>stratēģiju/plānu </a:t>
            </a:r>
            <a:r>
              <a:rPr lang="lv-LV" b="1" dirty="0">
                <a:solidFill>
                  <a:schemeClr val="tx1"/>
                </a:solidFill>
              </a:rPr>
              <a:t>izstrāde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41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user\Desktop\11_Atteli\8662838493_86a829d0ec_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6"/>
          <a:stretch/>
        </p:blipFill>
        <p:spPr bwMode="auto">
          <a:xfrm>
            <a:off x="0" y="1343521"/>
            <a:ext cx="5504076" cy="443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44731" y="354690"/>
            <a:ext cx="10533017" cy="1254356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 smtClean="0"/>
              <a:t>Jāatzīmē</a:t>
            </a:r>
            <a:r>
              <a:rPr lang="lv-LV" sz="2400" dirty="0"/>
              <a:t>, ka papildus šai specifiskajai politikai, kas vērsta uz </a:t>
            </a:r>
            <a:r>
              <a:rPr lang="lv-LV" sz="2400" b="1" dirty="0"/>
              <a:t>pielāgošanās klimata pārmaiņām koordinētu attīstīšanu</a:t>
            </a:r>
            <a:r>
              <a:rPr lang="lv-LV" sz="2400" dirty="0"/>
              <a:t>, pielāgošanās klimata pārmaiņām aspekti ir ņemti vērā daudzos esošos citu nozaru politikas plānošanas dokumentos, t.sk</a:t>
            </a:r>
            <a:r>
              <a:rPr lang="lv-LV" sz="2400" dirty="0" smtClean="0"/>
              <a:t>.: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669280" y="1472353"/>
            <a:ext cx="6322421" cy="2790829"/>
          </a:xfrm>
          <a:prstGeom prst="roundRect">
            <a:avLst>
              <a:gd name="adj" fmla="val 9178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1600" b="1" dirty="0">
                <a:solidFill>
                  <a:schemeClr val="tx1"/>
                </a:solidFill>
              </a:rPr>
              <a:t>Latvijas Ilgtspējīgas attīstības </a:t>
            </a:r>
            <a:r>
              <a:rPr lang="lv-LV" sz="1600" b="1" dirty="0" smtClean="0">
                <a:solidFill>
                  <a:schemeClr val="tx1"/>
                </a:solidFill>
              </a:rPr>
              <a:t>stratēģija </a:t>
            </a:r>
            <a:r>
              <a:rPr lang="lv-LV" sz="1600" b="1" dirty="0">
                <a:solidFill>
                  <a:schemeClr val="tx1"/>
                </a:solidFill>
              </a:rPr>
              <a:t>līdz </a:t>
            </a:r>
            <a:r>
              <a:rPr lang="lv-LV" sz="1600" b="1" dirty="0" smtClean="0">
                <a:solidFill>
                  <a:schemeClr val="tx1"/>
                </a:solidFill>
              </a:rPr>
              <a:t>2030.g. (2010)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1600" b="1" dirty="0" smtClean="0">
                <a:solidFill>
                  <a:schemeClr val="tx1"/>
                </a:solidFill>
              </a:rPr>
              <a:t>Nacionālais attīstības plāns 2014.-2020.g. (2012)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1600" b="1" dirty="0" smtClean="0">
                <a:solidFill>
                  <a:schemeClr val="tx1"/>
                </a:solidFill>
              </a:rPr>
              <a:t>Latvijas </a:t>
            </a:r>
            <a:r>
              <a:rPr lang="lv-LV" sz="1600" b="1" dirty="0">
                <a:solidFill>
                  <a:schemeClr val="tx1"/>
                </a:solidFill>
              </a:rPr>
              <a:t>nacionālā reformu </a:t>
            </a:r>
            <a:r>
              <a:rPr lang="lv-LV" sz="1600" b="1" dirty="0" smtClean="0">
                <a:solidFill>
                  <a:schemeClr val="tx1"/>
                </a:solidFill>
              </a:rPr>
              <a:t>programma </a:t>
            </a:r>
            <a:r>
              <a:rPr lang="lv-LV" sz="1600" b="1" dirty="0">
                <a:solidFill>
                  <a:schemeClr val="tx1"/>
                </a:solidFill>
              </a:rPr>
              <a:t>ES2020 stratēģijas īstenošanai (</a:t>
            </a:r>
            <a:r>
              <a:rPr lang="lv-LV" sz="1600" b="1" dirty="0" smtClean="0">
                <a:solidFill>
                  <a:schemeClr val="tx1"/>
                </a:solidFill>
              </a:rPr>
              <a:t>2011)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1600" b="1" dirty="0" smtClean="0">
                <a:solidFill>
                  <a:schemeClr val="tx1"/>
                </a:solidFill>
              </a:rPr>
              <a:t>Sabiedrības </a:t>
            </a:r>
            <a:r>
              <a:rPr lang="lv-LV" sz="1600" b="1" dirty="0">
                <a:solidFill>
                  <a:schemeClr val="tx1"/>
                </a:solidFill>
              </a:rPr>
              <a:t>veselības </a:t>
            </a:r>
            <a:r>
              <a:rPr lang="lv-LV" sz="1600" b="1" dirty="0" smtClean="0">
                <a:solidFill>
                  <a:schemeClr val="tx1"/>
                </a:solidFill>
              </a:rPr>
              <a:t>pamatnostādnes 2014.-2020.g. </a:t>
            </a:r>
            <a:r>
              <a:rPr lang="lv-LV" sz="1600" b="1" dirty="0">
                <a:solidFill>
                  <a:schemeClr val="tx1"/>
                </a:solidFill>
              </a:rPr>
              <a:t>(2014</a:t>
            </a:r>
            <a:r>
              <a:rPr lang="lv-LV" sz="1600" b="1" dirty="0" smtClean="0">
                <a:solidFill>
                  <a:schemeClr val="tx1"/>
                </a:solidFill>
              </a:rPr>
              <a:t>)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1600" b="1" dirty="0" smtClean="0">
                <a:solidFill>
                  <a:schemeClr val="tx1"/>
                </a:solidFill>
              </a:rPr>
              <a:t>Reģionālās </a:t>
            </a:r>
            <a:r>
              <a:rPr lang="lv-LV" sz="1600" b="1" dirty="0">
                <a:solidFill>
                  <a:schemeClr val="tx1"/>
                </a:solidFill>
              </a:rPr>
              <a:t>politikas </a:t>
            </a:r>
            <a:r>
              <a:rPr lang="lv-LV" sz="1600" b="1" dirty="0" smtClean="0">
                <a:solidFill>
                  <a:schemeClr val="tx1"/>
                </a:solidFill>
              </a:rPr>
              <a:t>pamatnostādnes </a:t>
            </a:r>
            <a:r>
              <a:rPr lang="lv-LV" sz="1600" b="1" dirty="0">
                <a:solidFill>
                  <a:schemeClr val="tx1"/>
                </a:solidFill>
              </a:rPr>
              <a:t>2013.-</a:t>
            </a:r>
            <a:r>
              <a:rPr lang="lv-LV" sz="1600" b="1" dirty="0" smtClean="0">
                <a:solidFill>
                  <a:schemeClr val="tx1"/>
                </a:solidFill>
              </a:rPr>
              <a:t>2019.g. </a:t>
            </a:r>
            <a:r>
              <a:rPr lang="lv-LV" sz="1600" b="1" dirty="0">
                <a:solidFill>
                  <a:schemeClr val="tx1"/>
                </a:solidFill>
              </a:rPr>
              <a:t>(</a:t>
            </a:r>
            <a:r>
              <a:rPr lang="lv-LV" sz="1600" b="1" dirty="0" smtClean="0">
                <a:solidFill>
                  <a:schemeClr val="tx1"/>
                </a:solidFill>
              </a:rPr>
              <a:t>2013)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1600" b="1" dirty="0" smtClean="0">
                <a:solidFill>
                  <a:schemeClr val="tx1"/>
                </a:solidFill>
              </a:rPr>
              <a:t>Piekrastes </a:t>
            </a:r>
            <a:r>
              <a:rPr lang="lv-LV" sz="1600" b="1" dirty="0">
                <a:solidFill>
                  <a:schemeClr val="tx1"/>
                </a:solidFill>
              </a:rPr>
              <a:t>telpiskās attīstības pamatnostādnes 2011.-</a:t>
            </a:r>
            <a:r>
              <a:rPr lang="lv-LV" sz="1600" b="1" dirty="0" smtClean="0">
                <a:solidFill>
                  <a:schemeClr val="tx1"/>
                </a:solidFill>
              </a:rPr>
              <a:t>2017.g. </a:t>
            </a:r>
            <a:r>
              <a:rPr lang="lv-LV" sz="1600" b="1" dirty="0">
                <a:solidFill>
                  <a:schemeClr val="tx1"/>
                </a:solidFill>
              </a:rPr>
              <a:t>(</a:t>
            </a:r>
            <a:r>
              <a:rPr lang="lv-LV" sz="1600" b="1" dirty="0" smtClean="0">
                <a:solidFill>
                  <a:schemeClr val="tx1"/>
                </a:solidFill>
              </a:rPr>
              <a:t>2011)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1600" b="1" dirty="0" smtClean="0">
                <a:solidFill>
                  <a:schemeClr val="tx1"/>
                </a:solidFill>
              </a:rPr>
              <a:t>Plūdu </a:t>
            </a:r>
            <a:r>
              <a:rPr lang="lv-LV" sz="1600" b="1" dirty="0">
                <a:solidFill>
                  <a:schemeClr val="tx1"/>
                </a:solidFill>
              </a:rPr>
              <a:t>riska novērtēšanas un pārvaldības </a:t>
            </a:r>
            <a:r>
              <a:rPr lang="lv-LV" sz="1600" b="1" dirty="0" smtClean="0">
                <a:solidFill>
                  <a:schemeClr val="tx1"/>
                </a:solidFill>
              </a:rPr>
              <a:t>nacionālā programma </a:t>
            </a:r>
            <a:r>
              <a:rPr lang="lv-LV" sz="1600" b="1" dirty="0">
                <a:solidFill>
                  <a:schemeClr val="tx1"/>
                </a:solidFill>
              </a:rPr>
              <a:t>2008.-</a:t>
            </a:r>
            <a:r>
              <a:rPr lang="lv-LV" sz="1600" b="1" dirty="0" smtClean="0">
                <a:solidFill>
                  <a:schemeClr val="tx1"/>
                </a:solidFill>
              </a:rPr>
              <a:t>2015.g. </a:t>
            </a:r>
            <a:r>
              <a:rPr lang="lv-LV" sz="1600" b="1" dirty="0">
                <a:solidFill>
                  <a:schemeClr val="tx1"/>
                </a:solidFill>
              </a:rPr>
              <a:t>(2007</a:t>
            </a:r>
            <a:r>
              <a:rPr lang="lv-LV" sz="1600" b="1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944984" y="4417740"/>
            <a:ext cx="8046718" cy="9631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Latvijā ir ieviesta politika un pasākumi civilās drošības aizsardzībai, kas vistiešākajā veidā ir saistīta ar klimata pārmaiņu risku </a:t>
            </a:r>
            <a:r>
              <a:rPr lang="lv-LV" b="1" dirty="0" smtClean="0">
                <a:solidFill>
                  <a:schemeClr val="tx1"/>
                </a:solidFill>
              </a:rPr>
              <a:t>mazināšanu, kā arī tiek </a:t>
            </a:r>
            <a:r>
              <a:rPr lang="lv-LV" b="1" dirty="0">
                <a:solidFill>
                  <a:schemeClr val="tx1"/>
                </a:solidFill>
              </a:rPr>
              <a:t>veikta sistemātiska meteoroloģiskās informācijas ieguve un </a:t>
            </a:r>
            <a:r>
              <a:rPr lang="lv-LV" b="1" dirty="0" smtClean="0">
                <a:solidFill>
                  <a:schemeClr val="tx1"/>
                </a:solidFill>
              </a:rPr>
              <a:t>uzkrāšana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44984" y="5535404"/>
            <a:ext cx="8046718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Latvijas Vides, ģeoloģijas un meteoroloģijas centrs uzkrāj un analizē informāciju par ilggadīgiem </a:t>
            </a:r>
            <a:r>
              <a:rPr lang="lv-LV" b="1" dirty="0" smtClean="0">
                <a:solidFill>
                  <a:schemeClr val="tx1"/>
                </a:solidFill>
              </a:rPr>
              <a:t>novērojumiem, kas noderīga, lai spriestu </a:t>
            </a:r>
            <a:r>
              <a:rPr lang="lv-LV" b="1" dirty="0">
                <a:solidFill>
                  <a:schemeClr val="tx1"/>
                </a:solidFill>
              </a:rPr>
              <a:t>par klimata pārmaiņām Latvijā, kā arī </a:t>
            </a:r>
            <a:r>
              <a:rPr lang="lv-LV" b="1" dirty="0" smtClean="0">
                <a:solidFill>
                  <a:schemeClr val="tx1"/>
                </a:solidFill>
              </a:rPr>
              <a:t>lai plānotu pielāgošanos </a:t>
            </a:r>
            <a:r>
              <a:rPr lang="lv-LV" b="1" dirty="0">
                <a:solidFill>
                  <a:schemeClr val="tx1"/>
                </a:solidFill>
              </a:rPr>
              <a:t>klimata pārmaiņām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54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aw the Line Between Sales Pitch and Relationship Building | Joshua ..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15"/>
          <a:stretch/>
        </p:blipFill>
        <p:spPr>
          <a:xfrm flipH="1">
            <a:off x="2437860" y="1724702"/>
            <a:ext cx="9753600" cy="330449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97725" y="2019472"/>
            <a:ext cx="7093901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v-LV" sz="6600" dirty="0" smtClean="0"/>
              <a:t>Paldies </a:t>
            </a:r>
          </a:p>
          <a:p>
            <a:pPr algn="r"/>
            <a:r>
              <a:rPr lang="lv-LV" sz="6600" dirty="0" smtClean="0"/>
              <a:t>par uzmanību!</a:t>
            </a:r>
            <a:endParaRPr lang="lv-LV" sz="6600" dirty="0"/>
          </a:p>
        </p:txBody>
      </p:sp>
      <p:sp>
        <p:nvSpPr>
          <p:cNvPr id="7" name="TextBox 6"/>
          <p:cNvSpPr txBox="1"/>
          <p:nvPr/>
        </p:nvSpPr>
        <p:spPr>
          <a:xfrm rot="19460909">
            <a:off x="10817297" y="2749051"/>
            <a:ext cx="1317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زانه گایله</a:t>
            </a:r>
            <a:r>
              <a:rPr lang="fa-I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\۲۰۱۶</a:t>
            </a:r>
            <a:r>
              <a:rPr lang="fa-I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\</a:t>
            </a:r>
            <a:endParaRPr lang="lv-LV" sz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927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americasquarterly.org/sites/default/files/HT1_Full_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907" y="1285384"/>
            <a:ext cx="5285093" cy="494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631598" y="331174"/>
            <a:ext cx="6920369" cy="114424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ES ETS tiešie </a:t>
            </a:r>
            <a:r>
              <a:rPr lang="lv-LV" sz="2400" b="1" dirty="0"/>
              <a:t>primārie dalībnieki </a:t>
            </a:r>
            <a:r>
              <a:rPr lang="lv-LV" sz="2400" dirty="0"/>
              <a:t>ir iekārtu, uz kurām attiecas SEG emisiju samazināšanas saistības, operatori (komersanti, kas ekspluatē iekārtu</a:t>
            </a:r>
            <a:r>
              <a:rPr lang="lv-LV" sz="2400" dirty="0" smtClean="0"/>
              <a:t>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349265" y="2146931"/>
            <a:ext cx="5806438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Taču juridiski ES ETS primārie dalībnieki ir attiecīgās iekārtas vai iekārtu kopfondi, jo visas ES ETS prasības SEG emisiju samazināšanai ir piesaistītas konkrētām iekārtām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49266" y="3360234"/>
            <a:ext cx="5806438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ES ETS kopumā piedalās aptuveni 11 000 </a:t>
            </a:r>
            <a:r>
              <a:rPr lang="lv-LV" b="1" dirty="0" smtClean="0">
                <a:solidFill>
                  <a:schemeClr val="tx1"/>
                </a:solidFill>
              </a:rPr>
              <a:t>iekārtu – noteiktām </a:t>
            </a:r>
            <a:r>
              <a:rPr lang="lv-LV" b="1" dirty="0">
                <a:solidFill>
                  <a:schemeClr val="tx1"/>
                </a:solidFill>
              </a:rPr>
              <a:t>iekārtām dalība ES ETS ir obligāta, bet citas tajā var iesaistīties (un vēlāk arī izstāties) brīvprātīgi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8849" y="4642596"/>
            <a:ext cx="3775165" cy="89045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Tādējādi ES ETS tiešie primārie dalībnieki </a:t>
            </a:r>
            <a:r>
              <a:rPr lang="lv-LV" b="1" dirty="0" smtClean="0">
                <a:solidFill>
                  <a:schemeClr val="tx1"/>
                </a:solidFill>
              </a:rPr>
              <a:t>iedalāmi: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465813" y="5153549"/>
            <a:ext cx="2873060" cy="71692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Obligātie dalībnieki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Brīvprātīgie dalībnieki</a:t>
            </a:r>
          </a:p>
        </p:txBody>
      </p:sp>
    </p:spTree>
    <p:extLst>
      <p:ext uri="{BB962C8B-B14F-4D97-AF65-F5344CB8AC3E}">
        <p14:creationId xmlns:p14="http://schemas.microsoft.com/office/powerpoint/2010/main" val="323188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48789" y="434198"/>
            <a:ext cx="4595948" cy="1119997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ES ETS obligāti ir jāpiedalās iekārtām, kas </a:t>
            </a:r>
            <a:r>
              <a:rPr lang="lv-LV" sz="2400" dirty="0" smtClean="0"/>
              <a:t>veic, piemēram, </a:t>
            </a:r>
            <a:r>
              <a:rPr lang="lv-LV" sz="2400" dirty="0"/>
              <a:t>šādas darbības: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4877" y="1867991"/>
            <a:ext cx="5183774" cy="185463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Kurināmā </a:t>
            </a:r>
            <a:r>
              <a:rPr lang="lv-LV" b="1" dirty="0">
                <a:solidFill>
                  <a:schemeClr val="tx1"/>
                </a:solidFill>
              </a:rPr>
              <a:t>sadedzināšana iekārtās </a:t>
            </a:r>
            <a:r>
              <a:rPr lang="lv-LV" sz="1600" dirty="0">
                <a:solidFill>
                  <a:schemeClr val="tx1"/>
                </a:solidFill>
              </a:rPr>
              <a:t>ar kopējo nominālo ievadīto siltumspēju, kas pārsniedz 20 MW (izņemot bīstamo atkritumu vai sadzīves atkritumu sadedzināšanas </a:t>
            </a:r>
            <a:r>
              <a:rPr lang="lv-LV" sz="1600" dirty="0" smtClean="0">
                <a:solidFill>
                  <a:schemeClr val="tx1"/>
                </a:solidFill>
              </a:rPr>
              <a:t>iekārtas)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Minerāleļļu rafinēšanas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Koksa ražošana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20888" y="627016"/>
            <a:ext cx="5835830" cy="4314462"/>
          </a:xfrm>
          <a:prstGeom prst="roundRect">
            <a:avLst>
              <a:gd name="adj" fmla="val 8189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>
                <a:solidFill>
                  <a:schemeClr val="tx1"/>
                </a:solidFill>
              </a:rPr>
              <a:t>Cementa klinkera ražošana </a:t>
            </a:r>
            <a:r>
              <a:rPr lang="lv-LV" sz="1600" dirty="0">
                <a:solidFill>
                  <a:schemeClr val="tx1"/>
                </a:solidFill>
              </a:rPr>
              <a:t>rotācijas krāsnīs ar ražošanas jaudu, kura lielāka par 500 t/dienā, vai citu veidu krāsnīs, kuru jauda ir lielāka par 50 </a:t>
            </a:r>
            <a:r>
              <a:rPr lang="lv-LV" sz="1600" dirty="0" smtClean="0">
                <a:solidFill>
                  <a:schemeClr val="tx1"/>
                </a:solidFill>
              </a:rPr>
              <a:t>t/dienā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Kaļķu ražošana</a:t>
            </a:r>
            <a:r>
              <a:rPr lang="lv-LV" b="1" dirty="0">
                <a:solidFill>
                  <a:schemeClr val="tx1"/>
                </a:solidFill>
              </a:rPr>
              <a:t>, kā arī dolomīta vai magnezīta </a:t>
            </a:r>
            <a:r>
              <a:rPr lang="lv-LV" b="1" dirty="0" smtClean="0">
                <a:solidFill>
                  <a:schemeClr val="tx1"/>
                </a:solidFill>
              </a:rPr>
              <a:t>apdedzināšana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Apdedzinātu keramikas </a:t>
            </a:r>
            <a:r>
              <a:rPr lang="lv-LV" b="1" dirty="0">
                <a:solidFill>
                  <a:schemeClr val="tx1"/>
                </a:solidFill>
              </a:rPr>
              <a:t>izstrādājumu ražošana, </a:t>
            </a:r>
            <a:r>
              <a:rPr lang="lv-LV" sz="1600" dirty="0">
                <a:solidFill>
                  <a:schemeClr val="tx1"/>
                </a:solidFill>
              </a:rPr>
              <a:t>jo īpaši kārniņu, ķieģeļu, ugunsizturīgo ķieģeļu, flīžu, keramikas vai porcelāna ražošana ar jaudu lielāku par 75 </a:t>
            </a:r>
            <a:r>
              <a:rPr lang="lv-LV" sz="1600" dirty="0" smtClean="0">
                <a:solidFill>
                  <a:schemeClr val="tx1"/>
                </a:solidFill>
              </a:rPr>
              <a:t>t/dienā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Minerālvates izolācijas </a:t>
            </a:r>
            <a:r>
              <a:rPr lang="lv-LV" b="1" dirty="0">
                <a:solidFill>
                  <a:schemeClr val="tx1"/>
                </a:solidFill>
              </a:rPr>
              <a:t>materiālu ražošana</a:t>
            </a:r>
            <a:r>
              <a:rPr lang="lv-LV" sz="1600" dirty="0">
                <a:solidFill>
                  <a:schemeClr val="tx1"/>
                </a:solidFill>
              </a:rPr>
              <a:t>, izmantojot stiklu, akmeni vai izdedžus, ar kausēšanas jaudu virs 20 </a:t>
            </a:r>
            <a:r>
              <a:rPr lang="lv-LV" sz="1600" dirty="0" smtClean="0">
                <a:solidFill>
                  <a:schemeClr val="tx1"/>
                </a:solidFill>
              </a:rPr>
              <a:t>t/dienā</a:t>
            </a:r>
            <a:endParaRPr lang="lv-LV" dirty="0" smtClean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Ģipša žāvēšana </a:t>
            </a:r>
            <a:r>
              <a:rPr lang="lv-LV" b="1" dirty="0">
                <a:solidFill>
                  <a:schemeClr val="tx1"/>
                </a:solidFill>
              </a:rPr>
              <a:t>vai apdedzināšana vai ģipškartona sausā apmetuma plātņu un citu ģipša izstrādājumu ražošana, </a:t>
            </a:r>
            <a:r>
              <a:rPr lang="lv-LV" sz="1600" dirty="0">
                <a:solidFill>
                  <a:schemeClr val="tx1"/>
                </a:solidFill>
              </a:rPr>
              <a:t>kur izmantojamo sadedzināšanas vienību kopējā nominālā siltumspēja ir lielāka par 20 </a:t>
            </a:r>
            <a:r>
              <a:rPr lang="lv-LV" sz="1600" dirty="0" smtClean="0">
                <a:solidFill>
                  <a:schemeClr val="tx1"/>
                </a:solidFill>
              </a:rPr>
              <a:t>MW</a:t>
            </a:r>
            <a:endParaRPr lang="lv-LV" sz="16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4876" y="4036423"/>
            <a:ext cx="5183775" cy="2455820"/>
          </a:xfrm>
          <a:prstGeom prst="roundRect">
            <a:avLst>
              <a:gd name="adj" fmla="val 11745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Metāla </a:t>
            </a:r>
            <a:r>
              <a:rPr lang="lv-LV" b="1" dirty="0">
                <a:solidFill>
                  <a:schemeClr val="tx1"/>
                </a:solidFill>
              </a:rPr>
              <a:t>rūdas </a:t>
            </a:r>
            <a:r>
              <a:rPr lang="lv-LV" b="1" dirty="0" smtClean="0">
                <a:solidFill>
                  <a:schemeClr val="tx1"/>
                </a:solidFill>
              </a:rPr>
              <a:t>apdedzināšana </a:t>
            </a:r>
            <a:r>
              <a:rPr lang="lv-LV" b="1" dirty="0">
                <a:solidFill>
                  <a:schemeClr val="tx1"/>
                </a:solidFill>
              </a:rPr>
              <a:t>vai </a:t>
            </a:r>
            <a:r>
              <a:rPr lang="lv-LV" b="1" dirty="0" smtClean="0">
                <a:solidFill>
                  <a:schemeClr val="tx1"/>
                </a:solidFill>
              </a:rPr>
              <a:t>saķepināšana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Čuguna </a:t>
            </a:r>
            <a:r>
              <a:rPr lang="lv-LV" b="1" dirty="0">
                <a:solidFill>
                  <a:schemeClr val="tx1"/>
                </a:solidFill>
              </a:rPr>
              <a:t>vai tērauda ražošana </a:t>
            </a:r>
            <a:r>
              <a:rPr lang="lv-LV" dirty="0">
                <a:solidFill>
                  <a:schemeClr val="tx1"/>
                </a:solidFill>
              </a:rPr>
              <a:t>(primārā vai </a:t>
            </a:r>
            <a:r>
              <a:rPr lang="lv-LV" dirty="0" smtClean="0">
                <a:solidFill>
                  <a:schemeClr val="tx1"/>
                </a:solidFill>
              </a:rPr>
              <a:t>sekundārā)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Melno metālu </a:t>
            </a:r>
            <a:r>
              <a:rPr lang="lv-LV" b="1" dirty="0">
                <a:solidFill>
                  <a:schemeClr val="tx1"/>
                </a:solidFill>
              </a:rPr>
              <a:t>(t.sk</a:t>
            </a:r>
            <a:r>
              <a:rPr lang="lv-LV" b="1" dirty="0" smtClean="0">
                <a:solidFill>
                  <a:schemeClr val="tx1"/>
                </a:solidFill>
              </a:rPr>
              <a:t>., </a:t>
            </a:r>
            <a:r>
              <a:rPr lang="lv-LV" b="1" dirty="0">
                <a:solidFill>
                  <a:schemeClr val="tx1"/>
                </a:solidFill>
              </a:rPr>
              <a:t>ferosakausējumu) ražošana vai </a:t>
            </a:r>
            <a:r>
              <a:rPr lang="lv-LV" b="1" dirty="0" smtClean="0">
                <a:solidFill>
                  <a:schemeClr val="tx1"/>
                </a:solidFill>
              </a:rPr>
              <a:t>pārstrāde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Primārā un sekundārā </a:t>
            </a:r>
            <a:r>
              <a:rPr lang="lv-LV" b="1" dirty="0">
                <a:solidFill>
                  <a:schemeClr val="tx1"/>
                </a:solidFill>
              </a:rPr>
              <a:t>alumīnija </a:t>
            </a:r>
            <a:r>
              <a:rPr lang="lv-LV" b="1" dirty="0" smtClean="0">
                <a:solidFill>
                  <a:schemeClr val="tx1"/>
                </a:solidFill>
              </a:rPr>
              <a:t>ražošana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Krāsaino metālu </a:t>
            </a:r>
            <a:r>
              <a:rPr lang="lv-LV" b="1" dirty="0">
                <a:solidFill>
                  <a:schemeClr val="tx1"/>
                </a:solidFill>
              </a:rPr>
              <a:t>ražošana vai </a:t>
            </a:r>
            <a:r>
              <a:rPr lang="lv-LV" b="1" dirty="0" smtClean="0">
                <a:solidFill>
                  <a:schemeClr val="tx1"/>
                </a:solidFill>
              </a:rPr>
              <a:t>pārstrāde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50280" y="5199017"/>
            <a:ext cx="5806438" cy="129322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Celulozes </a:t>
            </a:r>
            <a:r>
              <a:rPr lang="lv-LV" b="1" dirty="0">
                <a:solidFill>
                  <a:schemeClr val="tx1"/>
                </a:solidFill>
              </a:rPr>
              <a:t>ražošana no koksnes vai citiem šķiedrainiem </a:t>
            </a:r>
            <a:r>
              <a:rPr lang="lv-LV" b="1" dirty="0" smtClean="0">
                <a:solidFill>
                  <a:schemeClr val="tx1"/>
                </a:solidFill>
              </a:rPr>
              <a:t>materiāliem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Papīra vai </a:t>
            </a:r>
            <a:r>
              <a:rPr lang="lv-LV" b="1" dirty="0">
                <a:solidFill>
                  <a:schemeClr val="tx1"/>
                </a:solidFill>
              </a:rPr>
              <a:t>kartona ražošana, </a:t>
            </a:r>
            <a:r>
              <a:rPr lang="lv-LV" sz="1600" dirty="0">
                <a:solidFill>
                  <a:schemeClr val="tx1"/>
                </a:solidFill>
              </a:rPr>
              <a:t>ražošanas jaudai pārsniedzot 20 </a:t>
            </a:r>
            <a:r>
              <a:rPr lang="lv-LV" sz="1600" dirty="0" smtClean="0">
                <a:solidFill>
                  <a:schemeClr val="tx1"/>
                </a:solidFill>
              </a:rPr>
              <a:t>t/dienā</a:t>
            </a:r>
            <a:endParaRPr lang="lv-LV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8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11_Atteli\3592590933_e83b18da7a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94" y="0"/>
            <a:ext cx="4589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56830" y="331865"/>
            <a:ext cx="9907409" cy="114424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Iekārtas, kurām </a:t>
            </a:r>
            <a:r>
              <a:rPr lang="lv-LV" sz="2400" b="1" dirty="0"/>
              <a:t>obligāti jāpiedalās ES ETS faktiski var būt no jebkuras tautsaimniecības nozares</a:t>
            </a:r>
            <a:r>
              <a:rPr lang="lv-LV" sz="2400" dirty="0"/>
              <a:t>, taču, ņemot vērā iekārtu jaudas, visvairāk </a:t>
            </a:r>
            <a:r>
              <a:rPr lang="lv-LV" sz="2400" dirty="0" smtClean="0"/>
              <a:t>šādas iekārtas ir </a:t>
            </a:r>
            <a:r>
              <a:rPr lang="lv-LV" sz="2400" b="1" dirty="0" smtClean="0"/>
              <a:t>enerģētikas </a:t>
            </a:r>
            <a:r>
              <a:rPr lang="lv-LV" sz="2400" b="1" dirty="0"/>
              <a:t>un rūpniecības nozarēs</a:t>
            </a:r>
            <a:endParaRPr lang="lv-LV" sz="2400" b="1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4113359" y="1767522"/>
            <a:ext cx="3965282" cy="13700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Papildus, kopš </a:t>
            </a:r>
            <a:r>
              <a:rPr lang="lv-LV" b="1" dirty="0" smtClean="0">
                <a:solidFill>
                  <a:schemeClr val="tx1"/>
                </a:solidFill>
              </a:rPr>
              <a:t>2012.g. </a:t>
            </a:r>
            <a:r>
              <a:rPr lang="lv-LV" b="1" dirty="0">
                <a:solidFill>
                  <a:schemeClr val="tx1"/>
                </a:solidFill>
              </a:rPr>
              <a:t>ES ETS prasības attiecas arī uz lidojumiem uz lidlauku vai no lidlauka, kas atrodas ES ETS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dalībvalstu </a:t>
            </a:r>
            <a:r>
              <a:rPr lang="lv-LV" b="1" dirty="0">
                <a:solidFill>
                  <a:schemeClr val="tx1"/>
                </a:solidFill>
              </a:rPr>
              <a:t>teritorijās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89023" y="3429000"/>
            <a:ext cx="6228806" cy="3191953"/>
          </a:xfrm>
          <a:prstGeom prst="roundRect">
            <a:avLst>
              <a:gd name="adj" fmla="val 1078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Neiekļauj iekārtas: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Kas tiek izmantotas pētnieciskos nolūkos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Kurās izmanto tikai biomasu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Paredzēti īpaši nosacījumi: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Nozarēm, kas ir pakļautas emisiju pārvirzes riskam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Iekārtām, kurās plānota plaša mēroga modernizācija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Mazo iekārtu izslēgšanas iespējai no dalības sistēmā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Jaunām (tikko uzstādītām) iekārtām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Noteikts periodisks izņēmums lidojumiem uz ES ETS dalībvalstīm no trešo valstu lidostām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451668" y="2295035"/>
            <a:ext cx="3317965" cy="14941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ES ETS paredz arī vairākus izņēmumus – nosacījumus situācijām, kurās iekārtām tiek piemēroti savādāki (labvēlīgāki) </a:t>
            </a:r>
            <a:r>
              <a:rPr lang="lv-LV" b="1" dirty="0" smtClean="0">
                <a:solidFill>
                  <a:schemeClr val="tx1"/>
                </a:solidFill>
              </a:rPr>
              <a:t>nosacījumi:</a:t>
            </a:r>
          </a:p>
        </p:txBody>
      </p:sp>
    </p:spTree>
    <p:extLst>
      <p:ext uri="{BB962C8B-B14F-4D97-AF65-F5344CB8AC3E}">
        <p14:creationId xmlns:p14="http://schemas.microsoft.com/office/powerpoint/2010/main" val="76078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user\Desktop\11_Atteli\4182001102_87e0190d09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819" y="0"/>
            <a:ext cx="4580545" cy="687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870184" y="2896067"/>
            <a:ext cx="3532094" cy="114424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Galvenie </a:t>
            </a:r>
            <a:r>
              <a:rPr lang="lv-LV" sz="2400" b="1" dirty="0"/>
              <a:t>EK kompetencē </a:t>
            </a:r>
            <a:r>
              <a:rPr lang="lv-LV" sz="2400" dirty="0"/>
              <a:t>esošie uzdevumi ir</a:t>
            </a:r>
            <a:r>
              <a:rPr lang="lv-LV" sz="2400" dirty="0" smtClean="0"/>
              <a:t>:</a:t>
            </a:r>
          </a:p>
          <a:p>
            <a:pPr algn="ctr"/>
            <a:endParaRPr lang="lv-LV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7650" y="366108"/>
            <a:ext cx="7033187" cy="1116000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ES ETS </a:t>
            </a:r>
            <a:r>
              <a:rPr lang="lv-LV" sz="2400" b="1" dirty="0"/>
              <a:t>tiešie papildus dalībnieki </a:t>
            </a:r>
            <a:r>
              <a:rPr lang="lv-LV" sz="2400" dirty="0"/>
              <a:t>ir juridiskās vai fiziskās personas, kas ES ETS iesaistītās spekulatīvos nolūkos (nevis ar mērķi samazināt SEG emisijas)</a:t>
            </a:r>
            <a:endParaRPr lang="lv-LV" sz="24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872348" y="1741982"/>
            <a:ext cx="5527766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Uz šiem dalībniekiem neattiecas SEG emisiju samazināšanas saistības, taču tiem ir tiesības piedalīties EUA tirgus darbībā, t.i</a:t>
            </a:r>
            <a:r>
              <a:rPr lang="lv-LV" b="1" dirty="0" smtClean="0">
                <a:solidFill>
                  <a:schemeClr val="tx1"/>
                </a:solidFill>
              </a:rPr>
              <a:t>., </a:t>
            </a:r>
            <a:r>
              <a:rPr lang="lv-LV" b="1" dirty="0">
                <a:solidFill>
                  <a:schemeClr val="tx1"/>
                </a:solidFill>
              </a:rPr>
              <a:t>pirkt un pārdot EUA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06512" y="366108"/>
            <a:ext cx="3631963" cy="1116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ES ETS darbību uztur tās netiešie dalībnieki un daļa no tiem darbojas nacionālā līmenī, bet citi –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starptautiskā </a:t>
            </a:r>
            <a:r>
              <a:rPr lang="lv-LV" b="1" dirty="0">
                <a:solidFill>
                  <a:schemeClr val="tx1"/>
                </a:solidFill>
              </a:rPr>
              <a:t>līmenī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72348" y="3644536"/>
            <a:ext cx="5527766" cy="3030583"/>
          </a:xfrm>
          <a:prstGeom prst="roundRect">
            <a:avLst>
              <a:gd name="adj" fmla="val 10633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ES </a:t>
            </a:r>
            <a:r>
              <a:rPr lang="lv-LV" b="1" dirty="0">
                <a:solidFill>
                  <a:schemeClr val="tx1"/>
                </a:solidFill>
              </a:rPr>
              <a:t>ETS likumdošanas bāzes </a:t>
            </a:r>
            <a:r>
              <a:rPr lang="lv-LV" b="1" dirty="0" smtClean="0">
                <a:solidFill>
                  <a:schemeClr val="tx1"/>
                </a:solidFill>
              </a:rPr>
              <a:t>uzturēšana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Priekšlikumu sagatavošana </a:t>
            </a:r>
            <a:r>
              <a:rPr lang="lv-LV" b="1" dirty="0">
                <a:solidFill>
                  <a:schemeClr val="tx1"/>
                </a:solidFill>
              </a:rPr>
              <a:t>un izskatīšana par tirgū izvietojamā un atsevišķām iekārtām bezmaksas piešķiramā EUA daudzuma </a:t>
            </a:r>
            <a:r>
              <a:rPr lang="lv-LV" b="1" dirty="0" smtClean="0">
                <a:solidFill>
                  <a:schemeClr val="tx1"/>
                </a:solidFill>
              </a:rPr>
              <a:t>noteikšanu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Atļauju tirgus </a:t>
            </a:r>
            <a:r>
              <a:rPr lang="lv-LV" b="1" dirty="0">
                <a:solidFill>
                  <a:schemeClr val="tx1"/>
                </a:solidFill>
              </a:rPr>
              <a:t>darbības vispārīgā </a:t>
            </a:r>
            <a:r>
              <a:rPr lang="lv-LV" b="1" dirty="0" smtClean="0">
                <a:solidFill>
                  <a:schemeClr val="tx1"/>
                </a:solidFill>
              </a:rPr>
              <a:t>uzraudzība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ES </a:t>
            </a:r>
            <a:r>
              <a:rPr lang="lv-LV" b="1" dirty="0">
                <a:solidFill>
                  <a:schemeClr val="tx1"/>
                </a:solidFill>
              </a:rPr>
              <a:t>ETS darbības </a:t>
            </a:r>
            <a:r>
              <a:rPr lang="lv-LV" b="1" dirty="0" smtClean="0">
                <a:solidFill>
                  <a:schemeClr val="tx1"/>
                </a:solidFill>
              </a:rPr>
              <a:t>pilnveidošana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ES </a:t>
            </a:r>
            <a:r>
              <a:rPr lang="lv-LV" b="1" dirty="0">
                <a:solidFill>
                  <a:schemeClr val="tx1"/>
                </a:solidFill>
              </a:rPr>
              <a:t>ETS sadarbības attīstīšana ar citām ETS, kā arī CITL darbības </a:t>
            </a:r>
            <a:r>
              <a:rPr lang="lv-LV" b="1" dirty="0" smtClean="0">
                <a:solidFill>
                  <a:schemeClr val="tx1"/>
                </a:solidFill>
              </a:rPr>
              <a:t>uzturēšana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Kopš 2012.g. </a:t>
            </a:r>
            <a:r>
              <a:rPr lang="lv-LV" b="1" dirty="0">
                <a:solidFill>
                  <a:schemeClr val="tx1"/>
                </a:solidFill>
              </a:rPr>
              <a:t>– Kopienas EKR uzturēšana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3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ec.europa.eu/environment/news/efe/articles/images/2015/article_20150930_01-inf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9845"/>
            <a:ext cx="4648912" cy="349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3004" y="498165"/>
            <a:ext cx="5740356" cy="114424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Būtiskākie </a:t>
            </a:r>
            <a:r>
              <a:rPr lang="lv-LV" sz="2400" b="1" dirty="0"/>
              <a:t>dalībvalstu kompetento iestāžu </a:t>
            </a:r>
            <a:r>
              <a:rPr lang="lv-LV" sz="2400" dirty="0"/>
              <a:t>pārziņā esošie uzdevumi </a:t>
            </a:r>
            <a:r>
              <a:rPr lang="lv-LV" sz="2400" dirty="0" smtClean="0"/>
              <a:t>ir: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0843" y="1135514"/>
            <a:ext cx="5619204" cy="3419009"/>
          </a:xfrm>
          <a:prstGeom prst="roundRect">
            <a:avLst>
              <a:gd name="adj" fmla="val 117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>
                <a:solidFill>
                  <a:schemeClr val="tx1"/>
                </a:solidFill>
              </a:rPr>
              <a:t>ES ETS darbības nodrošināšanai nepieciešamās nacionālās likumdošanas ieviešana, t.sk</a:t>
            </a:r>
            <a:r>
              <a:rPr lang="lv-LV" b="1" dirty="0" smtClean="0">
                <a:solidFill>
                  <a:schemeClr val="tx1"/>
                </a:solidFill>
              </a:rPr>
              <a:t>., </a:t>
            </a:r>
            <a:r>
              <a:rPr lang="lv-LV" b="1" dirty="0">
                <a:solidFill>
                  <a:schemeClr val="tx1"/>
                </a:solidFill>
              </a:rPr>
              <a:t>direktīvu prasību </a:t>
            </a:r>
            <a:r>
              <a:rPr lang="lv-LV" b="1" dirty="0" smtClean="0">
                <a:solidFill>
                  <a:schemeClr val="tx1"/>
                </a:solidFill>
              </a:rPr>
              <a:t>transponēšana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Priekšlikumu sagatavošana </a:t>
            </a:r>
            <a:r>
              <a:rPr lang="lv-LV" b="1" dirty="0">
                <a:solidFill>
                  <a:schemeClr val="tx1"/>
                </a:solidFill>
              </a:rPr>
              <a:t>par bezmaksas EUA pārdali un piešķiršanu </a:t>
            </a:r>
            <a:r>
              <a:rPr lang="lv-LV" b="1" dirty="0" smtClean="0">
                <a:solidFill>
                  <a:schemeClr val="tx1"/>
                </a:solidFill>
              </a:rPr>
              <a:t>komersantiem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Bezmaksas EUA piešķiršana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ES </a:t>
            </a:r>
            <a:r>
              <a:rPr lang="lv-LV" b="1" dirty="0">
                <a:solidFill>
                  <a:schemeClr val="tx1"/>
                </a:solidFill>
              </a:rPr>
              <a:t>ETS operatoru darbības </a:t>
            </a:r>
            <a:r>
              <a:rPr lang="lv-LV" b="1" dirty="0" smtClean="0">
                <a:solidFill>
                  <a:schemeClr val="tx1"/>
                </a:solidFill>
              </a:rPr>
              <a:t>uzraudzība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Sankciju piemērošana </a:t>
            </a:r>
            <a:r>
              <a:rPr lang="lv-LV" b="1" dirty="0">
                <a:solidFill>
                  <a:schemeClr val="tx1"/>
                </a:solidFill>
              </a:rPr>
              <a:t>par ar ES ETS darbību saistītās likumdošanas </a:t>
            </a:r>
            <a:r>
              <a:rPr lang="lv-LV" b="1" dirty="0" smtClean="0">
                <a:solidFill>
                  <a:schemeClr val="tx1"/>
                </a:solidFill>
              </a:rPr>
              <a:t>pārkāpumiem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Līdzdarbošanās ES </a:t>
            </a:r>
            <a:r>
              <a:rPr lang="lv-LV" b="1" dirty="0">
                <a:solidFill>
                  <a:schemeClr val="tx1"/>
                </a:solidFill>
              </a:rPr>
              <a:t>ETS darbības pilnveidošanā u.c. 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404464" y="5020427"/>
            <a:ext cx="4482735" cy="13558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Papildus, lai nodrošinātu EUA pareizu uzskaiti, katrā valstī jābūt arī verifikatoriem – komersantiem, kas verificē pārskatus par iekārtu ikgadējām SEG emisijām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8751" y="5020427"/>
            <a:ext cx="6816632" cy="13558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Ar ES ETS darbību cieši saistīti arī emisiju pārvaldīšanas konsultanti, emisiju auditori, emisijas vienību tirdzniecības konsultāciju firmas, </a:t>
            </a:r>
            <a:r>
              <a:rPr lang="lv-LV" b="1" dirty="0" smtClean="0">
                <a:solidFill>
                  <a:schemeClr val="tx1"/>
                </a:solidFill>
              </a:rPr>
              <a:t>tirdzniecības </a:t>
            </a:r>
            <a:r>
              <a:rPr lang="lv-LV" b="1" dirty="0">
                <a:solidFill>
                  <a:schemeClr val="tx1"/>
                </a:solidFill>
              </a:rPr>
              <a:t>brokeri, biržas u.c</a:t>
            </a:r>
            <a:r>
              <a:rPr lang="lv-LV" b="1" dirty="0" smtClean="0">
                <a:solidFill>
                  <a:schemeClr val="tx1"/>
                </a:solidFill>
              </a:rPr>
              <a:t>., </a:t>
            </a:r>
            <a:r>
              <a:rPr lang="lv-LV" b="1" dirty="0">
                <a:solidFill>
                  <a:schemeClr val="tx1"/>
                </a:solidFill>
              </a:rPr>
              <a:t>taču likumdošanā nav noteiktas šo pušu tiesības un atbildība saistībā ar ES ETS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1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26673" y="2884251"/>
            <a:ext cx="4709157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Katram ES ETS tiešajam dalībniekam, lai varētu piedalīties ES ETS (izpildīt pienākumu par dalību ES ETS), EKR ir jāatver savs EUA konts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26673" y="4250952"/>
            <a:ext cx="4709157" cy="92928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Atļauju tirgus darbība ir atkarīga no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vairākiem </a:t>
            </a:r>
            <a:r>
              <a:rPr lang="lv-LV" b="1" dirty="0">
                <a:solidFill>
                  <a:schemeClr val="tx1"/>
                </a:solidFill>
              </a:rPr>
              <a:t>nosacījumiem, kas noteikti darbībām ar EUA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570617" y="888274"/>
            <a:ext cx="5621383" cy="5460275"/>
            <a:chOff x="6570617" y="888274"/>
            <a:chExt cx="5621383" cy="5460275"/>
          </a:xfrm>
        </p:grpSpPr>
        <p:sp>
          <p:nvSpPr>
            <p:cNvPr id="2" name="Rectangle 1"/>
            <p:cNvSpPr/>
            <p:nvPr/>
          </p:nvSpPr>
          <p:spPr>
            <a:xfrm>
              <a:off x="6570617" y="888274"/>
              <a:ext cx="5621383" cy="5460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1627912"/>
                </p:ext>
              </p:extLst>
            </p:nvPr>
          </p:nvGraphicFramePr>
          <p:xfrm>
            <a:off x="6587044" y="1028700"/>
            <a:ext cx="5604956" cy="480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31" r:id="rId3" imgW="4425681" imgH="3814701" progId="Visio.Drawing.11">
                    <p:embed/>
                  </p:oleObj>
                </mc:Choice>
                <mc:Fallback>
                  <p:oleObj r:id="rId3" imgW="4425681" imgH="3814701" progId="Visio.Drawing.11">
                    <p:embed/>
                    <p:pic>
                      <p:nvPicPr>
                        <p:cNvPr id="3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87044" y="1028700"/>
                          <a:ext cx="5604956" cy="480060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871062" y="5912897"/>
              <a:ext cx="50136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lv-LV" sz="1600" b="1" dirty="0"/>
                <a:t>ES ETS ietvaros veicamās darbības ar EUA</a:t>
              </a:r>
            </a:p>
          </p:txBody>
        </p:sp>
      </p:grpSp>
      <p:sp>
        <p:nvSpPr>
          <p:cNvPr id="3" name="Title 1"/>
          <p:cNvSpPr txBox="1">
            <a:spLocks/>
          </p:cNvSpPr>
          <p:nvPr/>
        </p:nvSpPr>
        <p:spPr>
          <a:xfrm>
            <a:off x="339634" y="509451"/>
            <a:ext cx="6923316" cy="1868305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Kopš </a:t>
            </a:r>
            <a:r>
              <a:rPr lang="lv-LV" sz="2400" dirty="0" smtClean="0"/>
              <a:t>2012.g. </a:t>
            </a:r>
            <a:r>
              <a:rPr lang="lv-LV" sz="2400" dirty="0"/>
              <a:t>vidus ES ETS ietvaros ir izveidots vienots </a:t>
            </a:r>
            <a:r>
              <a:rPr lang="lv-LV" sz="2400" b="1" dirty="0"/>
              <a:t>Kopienas </a:t>
            </a:r>
            <a:r>
              <a:rPr lang="lv-LV" sz="2400" b="1" dirty="0" smtClean="0"/>
              <a:t>emisijas kvotu reģistrs (EKR)</a:t>
            </a:r>
            <a:r>
              <a:rPr lang="lv-LV" sz="2400" dirty="0" smtClean="0"/>
              <a:t>, </a:t>
            </a:r>
            <a:r>
              <a:rPr lang="lv-LV" sz="2400" dirty="0"/>
              <a:t>taču katrā ES ETS dalībvalstī turpina darboties nacionālie Kopienas EKR administratori, un to pienākums ir izskatīt pieprasījumus par konta atvēršanu u.tml. </a:t>
            </a:r>
            <a:endParaRPr lang="lv-LV" sz="2400" dirty="0" smtClean="0"/>
          </a:p>
        </p:txBody>
      </p:sp>
    </p:spTree>
    <p:extLst>
      <p:ext uri="{BB962C8B-B14F-4D97-AF65-F5344CB8AC3E}">
        <p14:creationId xmlns:p14="http://schemas.microsoft.com/office/powerpoint/2010/main" val="277585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wiley.com.au/wp-content/uploads/Cash-for-carbon-LR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91181"/>
            <a:ext cx="6096000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88764" y="503232"/>
            <a:ext cx="7814471" cy="985935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Lai nodrošinātu EUA godīgu sadali, sākot no ES ETS </a:t>
            </a:r>
            <a:r>
              <a:rPr lang="lv-LV" sz="2400" dirty="0" smtClean="0"/>
              <a:t>3.perioda</a:t>
            </a:r>
            <a:r>
              <a:rPr lang="lv-LV" sz="2400" dirty="0"/>
              <a:t>, vairums EUA tirgū tiek izvietotas </a:t>
            </a:r>
            <a:r>
              <a:rPr lang="lv-LV" sz="2400" b="1" dirty="0" smtClean="0"/>
              <a:t>izsolēs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67940" y="1951325"/>
            <a:ext cx="5806438" cy="94052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Atkarībā no nozares, 2013.g. </a:t>
            </a:r>
            <a:r>
              <a:rPr lang="lv-LV" b="1" dirty="0">
                <a:solidFill>
                  <a:schemeClr val="tx1"/>
                </a:solidFill>
              </a:rPr>
              <a:t>izsolīja 20% no </a:t>
            </a:r>
            <a:r>
              <a:rPr lang="lv-LV" b="1" dirty="0" smtClean="0">
                <a:solidFill>
                  <a:schemeClr val="tx1"/>
                </a:solidFill>
              </a:rPr>
              <a:t>EUA</a:t>
            </a:r>
            <a:r>
              <a:rPr lang="lv-LV" b="1" dirty="0">
                <a:solidFill>
                  <a:schemeClr val="tx1"/>
                </a:solidFill>
              </a:rPr>
              <a:t>, bet </a:t>
            </a:r>
            <a:r>
              <a:rPr lang="lv-LV" b="1" dirty="0" smtClean="0">
                <a:solidFill>
                  <a:schemeClr val="tx1"/>
                </a:solidFill>
              </a:rPr>
              <a:t>2020.g. </a:t>
            </a:r>
            <a:r>
              <a:rPr lang="lv-LV" b="1" dirty="0">
                <a:solidFill>
                  <a:schemeClr val="tx1"/>
                </a:solidFill>
              </a:rPr>
              <a:t>izsolīs 70% no </a:t>
            </a:r>
            <a:r>
              <a:rPr lang="lv-LV" b="1" dirty="0" smtClean="0">
                <a:solidFill>
                  <a:schemeClr val="tx1"/>
                </a:solidFill>
              </a:rPr>
              <a:t>EUA; savukārt 2027.g. </a:t>
            </a:r>
            <a:r>
              <a:rPr lang="lv-LV" b="1" dirty="0">
                <a:solidFill>
                  <a:schemeClr val="tx1"/>
                </a:solidFill>
              </a:rPr>
              <a:t>izsolīs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100</a:t>
            </a:r>
            <a:r>
              <a:rPr lang="lv-LV" b="1" dirty="0">
                <a:solidFill>
                  <a:schemeClr val="tx1"/>
                </a:solidFill>
              </a:rPr>
              <a:t>% no visām EUA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7940" y="3135077"/>
            <a:ext cx="5806438" cy="1240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Bez maksas piešķiramo EUA sadale tiks veikta, izmantojot </a:t>
            </a:r>
            <a:r>
              <a:rPr lang="lv-LV" b="1" dirty="0" err="1">
                <a:solidFill>
                  <a:schemeClr val="tx1"/>
                </a:solidFill>
              </a:rPr>
              <a:t>līmeņatzīmes</a:t>
            </a:r>
            <a:r>
              <a:rPr lang="lv-LV" b="1" dirty="0">
                <a:solidFill>
                  <a:schemeClr val="tx1"/>
                </a:solidFill>
              </a:rPr>
              <a:t> metodi un, ņemot vērā oglekļa pārvirzes </a:t>
            </a:r>
            <a:r>
              <a:rPr lang="lv-LV" b="1" dirty="0" smtClean="0">
                <a:solidFill>
                  <a:schemeClr val="tx1"/>
                </a:solidFill>
              </a:rPr>
              <a:t>risku, </a:t>
            </a:r>
            <a:r>
              <a:rPr lang="lv-LV" b="1" dirty="0">
                <a:solidFill>
                  <a:schemeClr val="tx1"/>
                </a:solidFill>
              </a:rPr>
              <a:t>nozarēs, kas pakļautas </a:t>
            </a:r>
            <a:r>
              <a:rPr lang="lv-LV" b="1" dirty="0" smtClean="0">
                <a:solidFill>
                  <a:schemeClr val="tx1"/>
                </a:solidFill>
              </a:rPr>
              <a:t>būtiskam </a:t>
            </a: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oglekļa </a:t>
            </a:r>
            <a:r>
              <a:rPr lang="lv-LV" b="1" dirty="0">
                <a:solidFill>
                  <a:schemeClr val="tx1"/>
                </a:solidFill>
              </a:rPr>
              <a:t>pārvirzes riskam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7940" y="4618879"/>
            <a:ext cx="5806438" cy="134467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Nozarēs, kas nav pakļautas būtiskam oglekļa pārvirzes riskam, iekārtām, kas sasniegs </a:t>
            </a:r>
            <a:r>
              <a:rPr lang="lv-LV" b="1" dirty="0" err="1">
                <a:solidFill>
                  <a:schemeClr val="tx1"/>
                </a:solidFill>
              </a:rPr>
              <a:t>līmeņatzīmi</a:t>
            </a:r>
            <a:r>
              <a:rPr lang="lv-LV" b="1" dirty="0">
                <a:solidFill>
                  <a:schemeClr val="tx1"/>
                </a:solidFill>
              </a:rPr>
              <a:t>, </a:t>
            </a:r>
            <a:r>
              <a:rPr lang="lv-LV" b="1" dirty="0" smtClean="0">
                <a:solidFill>
                  <a:schemeClr val="tx1"/>
                </a:solidFill>
              </a:rPr>
              <a:t>2013.g. </a:t>
            </a:r>
            <a:r>
              <a:rPr lang="lv-LV" b="1" dirty="0">
                <a:solidFill>
                  <a:schemeClr val="tx1"/>
                </a:solidFill>
              </a:rPr>
              <a:t>bez maksas piešķirtas 80% no EUA un </a:t>
            </a:r>
            <a:r>
              <a:rPr lang="lv-LV" b="1" dirty="0" smtClean="0">
                <a:solidFill>
                  <a:schemeClr val="tx1"/>
                </a:solidFill>
              </a:rPr>
              <a:t>2020.g. </a:t>
            </a:r>
            <a:r>
              <a:rPr lang="lv-LV" b="1" dirty="0">
                <a:solidFill>
                  <a:schemeClr val="tx1"/>
                </a:solidFill>
              </a:rPr>
              <a:t>30% no EUA, bet pārējām iekārtām tiks piešķirts proporcionāli mazāk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pic>
        <p:nvPicPr>
          <p:cNvPr id="30724" name="Picture 4" descr="https://62e528761d0685343e1c-f3d1b99a743ffa4142d9d7f1978d9686.ssl.cf2.rackcdn.com/files/77986/article/width926/pt78dzvp-14290569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856" y="5078628"/>
            <a:ext cx="2674834" cy="177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http://images.delcampe.com/img_large/auction/000/204/170/576_001.jpg?v=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" t="1808" r="886" b="3255"/>
          <a:stretch/>
        </p:blipFill>
        <p:spPr bwMode="auto">
          <a:xfrm>
            <a:off x="7154944" y="2901164"/>
            <a:ext cx="1291471" cy="65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images.delcampe.com/img_large/auction/000/204/170/576_001.jpg?v=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" t="1808" r="886" b="3255"/>
          <a:stretch/>
        </p:blipFill>
        <p:spPr bwMode="auto">
          <a:xfrm>
            <a:off x="7722123" y="3099127"/>
            <a:ext cx="1291471" cy="65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images.delcampe.com/img_large/auction/000/204/170/576_001.jpg?v=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" t="1808" r="886" b="3255"/>
          <a:stretch/>
        </p:blipFill>
        <p:spPr bwMode="auto">
          <a:xfrm>
            <a:off x="6854858" y="3429000"/>
            <a:ext cx="1291471" cy="65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images.delcampe.com/img_large/auction/000/204/170/576_001.jpg?v=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" t="1808" r="886" b="3255"/>
          <a:stretch/>
        </p:blipFill>
        <p:spPr bwMode="auto">
          <a:xfrm>
            <a:off x="7532017" y="3601170"/>
            <a:ext cx="1291471" cy="65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05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5080</TotalTime>
  <Words>2957</Words>
  <Application>Microsoft Office PowerPoint</Application>
  <PresentationFormat>Widescreen</PresentationFormat>
  <Paragraphs>266</Paragraphs>
  <Slides>29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Adobe Arabic</vt:lpstr>
      <vt:lpstr>Arial</vt:lpstr>
      <vt:lpstr>Calibri</vt:lpstr>
      <vt:lpstr>Calibri Light</vt:lpstr>
      <vt:lpstr>Times New Roman</vt:lpstr>
      <vt:lpstr>Verdana</vt:lpstr>
      <vt:lpstr>Office Theme</vt:lpstr>
      <vt:lpstr>Visio.Drawing.11</vt:lpstr>
      <vt:lpstr>Klimata politika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Birojs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Vai cilvēks spēj ietekmēt dabu?</dc:title>
  <dc:creator>User</dc:creator>
  <cp:lastModifiedBy>User</cp:lastModifiedBy>
  <cp:revision>535</cp:revision>
  <dcterms:created xsi:type="dcterms:W3CDTF">2016-02-04T15:08:05Z</dcterms:created>
  <dcterms:modified xsi:type="dcterms:W3CDTF">2016-04-29T17:02:51Z</dcterms:modified>
</cp:coreProperties>
</file>