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1"/>
  </p:notesMasterIdLst>
  <p:sldIdLst>
    <p:sldId id="256" r:id="rId2"/>
    <p:sldId id="495" r:id="rId3"/>
    <p:sldId id="496" r:id="rId4"/>
    <p:sldId id="497" r:id="rId5"/>
    <p:sldId id="504" r:id="rId6"/>
    <p:sldId id="506" r:id="rId7"/>
    <p:sldId id="507" r:id="rId8"/>
    <p:sldId id="508" r:id="rId9"/>
    <p:sldId id="509" r:id="rId10"/>
    <p:sldId id="510" r:id="rId11"/>
    <p:sldId id="511" r:id="rId12"/>
    <p:sldId id="535" r:id="rId13"/>
    <p:sldId id="512" r:id="rId14"/>
    <p:sldId id="513" r:id="rId15"/>
    <p:sldId id="514" r:id="rId16"/>
    <p:sldId id="515" r:id="rId17"/>
    <p:sldId id="516" r:id="rId18"/>
    <p:sldId id="517" r:id="rId19"/>
    <p:sldId id="518" r:id="rId20"/>
    <p:sldId id="519" r:id="rId21"/>
    <p:sldId id="521" r:id="rId22"/>
    <p:sldId id="522" r:id="rId23"/>
    <p:sldId id="524" r:id="rId24"/>
    <p:sldId id="536" r:id="rId25"/>
    <p:sldId id="537" r:id="rId26"/>
    <p:sldId id="525" r:id="rId27"/>
    <p:sldId id="527" r:id="rId28"/>
    <p:sldId id="529" r:id="rId29"/>
    <p:sldId id="276" r:id="rId30"/>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66FF66"/>
    <a:srgbClr val="00CC00"/>
    <a:srgbClr val="FFCC66"/>
    <a:srgbClr val="CCCC00"/>
    <a:srgbClr val="00CC99"/>
    <a:srgbClr val="9900CC"/>
    <a:srgbClr val="FF99CC"/>
    <a:srgbClr val="FF99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59" autoAdjust="0"/>
    <p:restoredTop sz="94857" autoAdjust="0"/>
  </p:normalViewPr>
  <p:slideViewPr>
    <p:cSldViewPr snapToGrid="0">
      <p:cViewPr varScale="1">
        <p:scale>
          <a:sx n="65" d="100"/>
          <a:sy n="65" d="100"/>
        </p:scale>
        <p:origin x="750"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B59209-D0FC-41C9-89B5-48CE4DB485EF}" type="datetimeFigureOut">
              <a:rPr lang="lv-LV" smtClean="0"/>
              <a:t>29.04.2016</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3875CE-5761-4A61-84E0-186432756F8C}" type="slidenum">
              <a:rPr lang="lv-LV" smtClean="0"/>
              <a:t>‹#›</a:t>
            </a:fld>
            <a:endParaRPr lang="lv-LV"/>
          </a:p>
        </p:txBody>
      </p:sp>
    </p:spTree>
    <p:extLst>
      <p:ext uri="{BB962C8B-B14F-4D97-AF65-F5344CB8AC3E}">
        <p14:creationId xmlns:p14="http://schemas.microsoft.com/office/powerpoint/2010/main" val="690892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https://www.google.lv/search?q=adaptation&amp;biw=1366&amp;bih=643&amp;source=lnms&amp;tbm=isch&amp;sa=X&amp;ved=0ahUKEwjRjfS_jJ_MAhVDYZoKHYNGDVkQ_AUIBygB#imgrc=0rGokBwmVGMzZM%3A</a:t>
            </a:r>
            <a:endParaRPr lang="lv-LV" dirty="0"/>
          </a:p>
        </p:txBody>
      </p:sp>
      <p:sp>
        <p:nvSpPr>
          <p:cNvPr id="4" name="Slide Number Placeholder 3"/>
          <p:cNvSpPr>
            <a:spLocks noGrp="1"/>
          </p:cNvSpPr>
          <p:nvPr>
            <p:ph type="sldNum" sz="quarter" idx="10"/>
          </p:nvPr>
        </p:nvSpPr>
        <p:spPr/>
        <p:txBody>
          <a:bodyPr/>
          <a:lstStyle/>
          <a:p>
            <a:fld id="{213875CE-5761-4A61-84E0-186432756F8C}" type="slidenum">
              <a:rPr lang="lv-LV" smtClean="0"/>
              <a:t>3</a:t>
            </a:fld>
            <a:endParaRPr lang="lv-LV"/>
          </a:p>
        </p:txBody>
      </p:sp>
    </p:spTree>
    <p:extLst>
      <p:ext uri="{BB962C8B-B14F-4D97-AF65-F5344CB8AC3E}">
        <p14:creationId xmlns:p14="http://schemas.microsoft.com/office/powerpoint/2010/main" val="2400799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213875CE-5761-4A61-84E0-186432756F8C}" type="slidenum">
              <a:rPr lang="lv-LV" smtClean="0"/>
              <a:t>21</a:t>
            </a:fld>
            <a:endParaRPr lang="lv-LV"/>
          </a:p>
        </p:txBody>
      </p:sp>
    </p:spTree>
    <p:extLst>
      <p:ext uri="{BB962C8B-B14F-4D97-AF65-F5344CB8AC3E}">
        <p14:creationId xmlns:p14="http://schemas.microsoft.com/office/powerpoint/2010/main" val="1338781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213875CE-5761-4A61-84E0-186432756F8C}" type="slidenum">
              <a:rPr lang="lv-LV" smtClean="0"/>
              <a:t>23</a:t>
            </a:fld>
            <a:endParaRPr lang="lv-LV"/>
          </a:p>
        </p:txBody>
      </p:sp>
    </p:spTree>
    <p:extLst>
      <p:ext uri="{BB962C8B-B14F-4D97-AF65-F5344CB8AC3E}">
        <p14:creationId xmlns:p14="http://schemas.microsoft.com/office/powerpoint/2010/main" val="3408315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https://www.google.lv/search?q=european+union&amp;espv=2&amp;biw=1920&amp;bih=935&amp;source=lnms&amp;tbm=isch&amp;sa=X&amp;ved=0ahUKEwjo_IH6lKnMAhUDQZoKHQR3CFgQ_AUIBigB#tbm=isch&amp;q=public+laundry&amp;imgdii=5J6GVHx9gradAM%3A%3B5J6GVHx9gradAM%3A%3BOEftiy5oZgucrM%3A&amp;imgrc=5J6GVHx9gradAM%3A</a:t>
            </a:r>
            <a:endParaRPr lang="lv-LV" dirty="0"/>
          </a:p>
        </p:txBody>
      </p:sp>
      <p:sp>
        <p:nvSpPr>
          <p:cNvPr id="4" name="Slide Number Placeholder 3"/>
          <p:cNvSpPr>
            <a:spLocks noGrp="1"/>
          </p:cNvSpPr>
          <p:nvPr>
            <p:ph type="sldNum" sz="quarter" idx="10"/>
          </p:nvPr>
        </p:nvSpPr>
        <p:spPr/>
        <p:txBody>
          <a:bodyPr/>
          <a:lstStyle/>
          <a:p>
            <a:fld id="{213875CE-5761-4A61-84E0-186432756F8C}" type="slidenum">
              <a:rPr lang="lv-LV" smtClean="0"/>
              <a:t>25</a:t>
            </a:fld>
            <a:endParaRPr lang="lv-LV"/>
          </a:p>
        </p:txBody>
      </p:sp>
    </p:spTree>
    <p:extLst>
      <p:ext uri="{BB962C8B-B14F-4D97-AF65-F5344CB8AC3E}">
        <p14:creationId xmlns:p14="http://schemas.microsoft.com/office/powerpoint/2010/main" val="4254673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https://www.google.lv/search?q=interface+carpet&amp;espv=2&amp;biw=1920&amp;bih=935&amp;source=lnms&amp;tbm=isch&amp;sa=X&amp;ved=0ahUKEwjjqbjRm6nMAhUEOJoKHWR_CUYQ_AUIBigB#tbm=isch&amp;q=bundles+laundry&amp;imgdii=Q3zPlCLyDOGj-M%3A%3BQ3zPlCLyDOGj-M%3A%3Bb8i6AONOYkZVwM%3A&amp;imgrc=Q3zPlCLyDOGj-M%3A</a:t>
            </a:r>
            <a:endParaRPr lang="lv-LV" dirty="0"/>
          </a:p>
        </p:txBody>
      </p:sp>
      <p:sp>
        <p:nvSpPr>
          <p:cNvPr id="4" name="Slide Number Placeholder 3"/>
          <p:cNvSpPr>
            <a:spLocks noGrp="1"/>
          </p:cNvSpPr>
          <p:nvPr>
            <p:ph type="sldNum" sz="quarter" idx="10"/>
          </p:nvPr>
        </p:nvSpPr>
        <p:spPr/>
        <p:txBody>
          <a:bodyPr/>
          <a:lstStyle/>
          <a:p>
            <a:fld id="{213875CE-5761-4A61-84E0-186432756F8C}" type="slidenum">
              <a:rPr lang="lv-LV" smtClean="0"/>
              <a:t>26</a:t>
            </a:fld>
            <a:endParaRPr lang="lv-LV"/>
          </a:p>
        </p:txBody>
      </p:sp>
    </p:spTree>
    <p:extLst>
      <p:ext uri="{BB962C8B-B14F-4D97-AF65-F5344CB8AC3E}">
        <p14:creationId xmlns:p14="http://schemas.microsoft.com/office/powerpoint/2010/main" val="4221380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https://www.google.lv/search?q=economic+instruments&amp;espv=2&amp;biw=1920&amp;bih=935&amp;source=lnms&amp;tbm=isch&amp;sa=X&amp;ved=0ahUKEwi704PU2qHMAhXhCpoKHWFbB0cQ_AUIBigB#imgrc=oA8h4R8RWGzHkM%3A</a:t>
            </a:r>
            <a:endParaRPr lang="lv-LV" dirty="0"/>
          </a:p>
        </p:txBody>
      </p:sp>
      <p:sp>
        <p:nvSpPr>
          <p:cNvPr id="4" name="Slide Number Placeholder 3"/>
          <p:cNvSpPr>
            <a:spLocks noGrp="1"/>
          </p:cNvSpPr>
          <p:nvPr>
            <p:ph type="sldNum" sz="quarter" idx="10"/>
          </p:nvPr>
        </p:nvSpPr>
        <p:spPr/>
        <p:txBody>
          <a:bodyPr/>
          <a:lstStyle/>
          <a:p>
            <a:fld id="{213875CE-5761-4A61-84E0-186432756F8C}" type="slidenum">
              <a:rPr lang="lv-LV" smtClean="0"/>
              <a:t>6</a:t>
            </a:fld>
            <a:endParaRPr lang="lv-LV"/>
          </a:p>
        </p:txBody>
      </p:sp>
    </p:spTree>
    <p:extLst>
      <p:ext uri="{BB962C8B-B14F-4D97-AF65-F5344CB8AC3E}">
        <p14:creationId xmlns:p14="http://schemas.microsoft.com/office/powerpoint/2010/main" val="1013638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https://www.google.lv/search?q=economic+instruments&amp;espv=2&amp;biw=1920&amp;bih=935&amp;source=lnms&amp;tbm=isch&amp;sa=X&amp;ved=0ahUKEwi704PU2qHMAhXhCpoKHWFbB0cQ_AUIBigB#tbm=isch&amp;q=emission+trade&amp;imgrc=L480wBXkHGETyM%3A</a:t>
            </a:r>
            <a:endParaRPr lang="lv-LV" dirty="0"/>
          </a:p>
        </p:txBody>
      </p:sp>
      <p:sp>
        <p:nvSpPr>
          <p:cNvPr id="4" name="Slide Number Placeholder 3"/>
          <p:cNvSpPr>
            <a:spLocks noGrp="1"/>
          </p:cNvSpPr>
          <p:nvPr>
            <p:ph type="sldNum" sz="quarter" idx="10"/>
          </p:nvPr>
        </p:nvSpPr>
        <p:spPr/>
        <p:txBody>
          <a:bodyPr/>
          <a:lstStyle/>
          <a:p>
            <a:fld id="{213875CE-5761-4A61-84E0-186432756F8C}" type="slidenum">
              <a:rPr lang="lv-LV" smtClean="0"/>
              <a:t>8</a:t>
            </a:fld>
            <a:endParaRPr lang="lv-LV"/>
          </a:p>
        </p:txBody>
      </p:sp>
    </p:spTree>
    <p:extLst>
      <p:ext uri="{BB962C8B-B14F-4D97-AF65-F5344CB8AC3E}">
        <p14:creationId xmlns:p14="http://schemas.microsoft.com/office/powerpoint/2010/main" val="4091341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https://www.google.lv/search?q=economic+instruments&amp;espv=2&amp;biw=1920&amp;bih=935&amp;source=lnms&amp;tbm=isch&amp;sa=X&amp;ved=0ahUKEwi704PU2qHMAhXhCpoKHWFbB0cQ_AUIBigB#tbm=isch&amp;q=emission+trade&amp;imgrc=PMQSiEnJ8u2UaM%3A</a:t>
            </a:r>
            <a:endParaRPr lang="lv-LV" dirty="0"/>
          </a:p>
        </p:txBody>
      </p:sp>
      <p:sp>
        <p:nvSpPr>
          <p:cNvPr id="4" name="Slide Number Placeholder 3"/>
          <p:cNvSpPr>
            <a:spLocks noGrp="1"/>
          </p:cNvSpPr>
          <p:nvPr>
            <p:ph type="sldNum" sz="quarter" idx="10"/>
          </p:nvPr>
        </p:nvSpPr>
        <p:spPr/>
        <p:txBody>
          <a:bodyPr/>
          <a:lstStyle/>
          <a:p>
            <a:fld id="{213875CE-5761-4A61-84E0-186432756F8C}" type="slidenum">
              <a:rPr lang="lv-LV" smtClean="0"/>
              <a:t>10</a:t>
            </a:fld>
            <a:endParaRPr lang="lv-LV"/>
          </a:p>
        </p:txBody>
      </p:sp>
    </p:spTree>
    <p:extLst>
      <p:ext uri="{BB962C8B-B14F-4D97-AF65-F5344CB8AC3E}">
        <p14:creationId xmlns:p14="http://schemas.microsoft.com/office/powerpoint/2010/main" val="1445805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https://www.google.lv/search?q=economic+instruments&amp;espv=2&amp;biw=1920&amp;bih=935&amp;source=lnms&amp;tbm=isch&amp;sa=X&amp;ved=0ahUKEwi704PU2qHMAhXhCpoKHWFbB0cQ_AUIBigB#tbm=isch&amp;q=china+emissions&amp;imgrc=LKcuh9JOoktzJM%3A</a:t>
            </a:r>
            <a:endParaRPr lang="lv-LV" dirty="0"/>
          </a:p>
        </p:txBody>
      </p:sp>
      <p:sp>
        <p:nvSpPr>
          <p:cNvPr id="4" name="Slide Number Placeholder 3"/>
          <p:cNvSpPr>
            <a:spLocks noGrp="1"/>
          </p:cNvSpPr>
          <p:nvPr>
            <p:ph type="sldNum" sz="quarter" idx="10"/>
          </p:nvPr>
        </p:nvSpPr>
        <p:spPr/>
        <p:txBody>
          <a:bodyPr/>
          <a:lstStyle/>
          <a:p>
            <a:fld id="{213875CE-5761-4A61-84E0-186432756F8C}" type="slidenum">
              <a:rPr lang="lv-LV" smtClean="0"/>
              <a:t>11</a:t>
            </a:fld>
            <a:endParaRPr lang="lv-LV"/>
          </a:p>
        </p:txBody>
      </p:sp>
    </p:spTree>
    <p:extLst>
      <p:ext uri="{BB962C8B-B14F-4D97-AF65-F5344CB8AC3E}">
        <p14:creationId xmlns:p14="http://schemas.microsoft.com/office/powerpoint/2010/main" val="674746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https://www.google.lv/search?q=information+flow&amp;espv=2&amp;biw=1920&amp;bih=979&amp;source=lnms&amp;tbm=isch&amp;sa=X&amp;ved=0ahUKEwjKjKed-KnMAhXmC5oKHb2GBVwQ_AUIBigB#tbs=isz:m&amp;tbm=isch&amp;q=kyoto+protocol&amp;imgdii=IrytGhuAwW5USM%3A%3BIrytGhuAwW5USM%3A%3Bsw8DyR5z9Uxa-M%3A&amp;imgrc=IrytGhuAwW5USM%3A</a:t>
            </a:r>
            <a:endParaRPr lang="lv-LV" dirty="0"/>
          </a:p>
        </p:txBody>
      </p:sp>
      <p:sp>
        <p:nvSpPr>
          <p:cNvPr id="4" name="Slide Number Placeholder 3"/>
          <p:cNvSpPr>
            <a:spLocks noGrp="1"/>
          </p:cNvSpPr>
          <p:nvPr>
            <p:ph type="sldNum" sz="quarter" idx="10"/>
          </p:nvPr>
        </p:nvSpPr>
        <p:spPr/>
        <p:txBody>
          <a:bodyPr/>
          <a:lstStyle/>
          <a:p>
            <a:fld id="{213875CE-5761-4A61-84E0-186432756F8C}" type="slidenum">
              <a:rPr lang="lv-LV" smtClean="0"/>
              <a:t>13</a:t>
            </a:fld>
            <a:endParaRPr lang="lv-LV"/>
          </a:p>
        </p:txBody>
      </p:sp>
    </p:spTree>
    <p:extLst>
      <p:ext uri="{BB962C8B-B14F-4D97-AF65-F5344CB8AC3E}">
        <p14:creationId xmlns:p14="http://schemas.microsoft.com/office/powerpoint/2010/main" val="1810670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https://www.google.lv/search?q=european+union&amp;espv=2&amp;biw=1920&amp;bih=935&amp;source=lnms&amp;tbm=isch&amp;sa=X&amp;ved=0ahUKEwjo_IH6lKnMAhUDQZoKHQR3CFgQ_AUIBigB#imgrc=xFCPtoP2kP5Z7M%3A</a:t>
            </a:r>
            <a:endParaRPr lang="lv-LV" dirty="0"/>
          </a:p>
        </p:txBody>
      </p:sp>
      <p:sp>
        <p:nvSpPr>
          <p:cNvPr id="4" name="Slide Number Placeholder 3"/>
          <p:cNvSpPr>
            <a:spLocks noGrp="1"/>
          </p:cNvSpPr>
          <p:nvPr>
            <p:ph type="sldNum" sz="quarter" idx="10"/>
          </p:nvPr>
        </p:nvSpPr>
        <p:spPr/>
        <p:txBody>
          <a:bodyPr/>
          <a:lstStyle/>
          <a:p>
            <a:fld id="{213875CE-5761-4A61-84E0-186432756F8C}" type="slidenum">
              <a:rPr lang="lv-LV" smtClean="0"/>
              <a:t>18</a:t>
            </a:fld>
            <a:endParaRPr lang="lv-LV"/>
          </a:p>
        </p:txBody>
      </p:sp>
    </p:spTree>
    <p:extLst>
      <p:ext uri="{BB962C8B-B14F-4D97-AF65-F5344CB8AC3E}">
        <p14:creationId xmlns:p14="http://schemas.microsoft.com/office/powerpoint/2010/main" val="4177560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https://www.google.lv/search?q=information+flow&amp;espv=2&amp;biw=1920&amp;bih=979&amp;source=lnms&amp;tbm=isch&amp;sa=X&amp;ved=0ahUKEwjKjKed-KnMAhXmC5oKHb2GBVwQ_AUIBigB#q=environmental+awareness&amp;tbm=isch&amp;tbs=isz:m&amp;imgrc=H_gOu_abm719ZM%3A</a:t>
            </a:r>
            <a:endParaRPr lang="lv-LV" dirty="0"/>
          </a:p>
        </p:txBody>
      </p:sp>
      <p:sp>
        <p:nvSpPr>
          <p:cNvPr id="4" name="Slide Number Placeholder 3"/>
          <p:cNvSpPr>
            <a:spLocks noGrp="1"/>
          </p:cNvSpPr>
          <p:nvPr>
            <p:ph type="sldNum" sz="quarter" idx="10"/>
          </p:nvPr>
        </p:nvSpPr>
        <p:spPr/>
        <p:txBody>
          <a:bodyPr/>
          <a:lstStyle/>
          <a:p>
            <a:fld id="{213875CE-5761-4A61-84E0-186432756F8C}" type="slidenum">
              <a:rPr lang="lv-LV" smtClean="0"/>
              <a:t>19</a:t>
            </a:fld>
            <a:endParaRPr lang="lv-LV"/>
          </a:p>
        </p:txBody>
      </p:sp>
    </p:spTree>
    <p:extLst>
      <p:ext uri="{BB962C8B-B14F-4D97-AF65-F5344CB8AC3E}">
        <p14:creationId xmlns:p14="http://schemas.microsoft.com/office/powerpoint/2010/main" val="2031120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dirty="0" smtClean="0"/>
              <a:t>https://www.google.lv/search?q=european+union&amp;espv=2&amp;biw=1920&amp;bih=935&amp;source=lnms&amp;tbm=isch&amp;sa=X&amp;ved=0ahUKEwjo_IH6lKnMAhUDQZoKHQR3CFgQ_AUIBigB#tbm=isch&amp;q=environmental+awareness&amp;imgrc=ZX1ZYI-0x4R1LM%3A</a:t>
            </a:r>
          </a:p>
          <a:p>
            <a:endParaRPr lang="lv-LV" dirty="0"/>
          </a:p>
        </p:txBody>
      </p:sp>
      <p:sp>
        <p:nvSpPr>
          <p:cNvPr id="4" name="Slide Number Placeholder 3"/>
          <p:cNvSpPr>
            <a:spLocks noGrp="1"/>
          </p:cNvSpPr>
          <p:nvPr>
            <p:ph type="sldNum" sz="quarter" idx="10"/>
          </p:nvPr>
        </p:nvSpPr>
        <p:spPr/>
        <p:txBody>
          <a:bodyPr/>
          <a:lstStyle/>
          <a:p>
            <a:fld id="{213875CE-5761-4A61-84E0-186432756F8C}" type="slidenum">
              <a:rPr lang="lv-LV" smtClean="0"/>
              <a:t>20</a:t>
            </a:fld>
            <a:endParaRPr lang="lv-LV"/>
          </a:p>
        </p:txBody>
      </p:sp>
    </p:spTree>
    <p:extLst>
      <p:ext uri="{BB962C8B-B14F-4D97-AF65-F5344CB8AC3E}">
        <p14:creationId xmlns:p14="http://schemas.microsoft.com/office/powerpoint/2010/main" val="1333177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lv-LV"/>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lv-LV"/>
          </a:p>
        </p:txBody>
      </p:sp>
      <p:sp>
        <p:nvSpPr>
          <p:cNvPr id="4" name="Date Placeholder 3"/>
          <p:cNvSpPr>
            <a:spLocks noGrp="1"/>
          </p:cNvSpPr>
          <p:nvPr>
            <p:ph type="dt" sz="half" idx="10"/>
          </p:nvPr>
        </p:nvSpPr>
        <p:spPr/>
        <p:txBody>
          <a:bodyPr/>
          <a:lstStyle/>
          <a:p>
            <a:fld id="{1E85F011-099F-4791-891A-40072BC70105}" type="datetimeFigureOut">
              <a:rPr lang="lv-LV" smtClean="0"/>
              <a:t>29.04.2016</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00ED0DEE-122F-481E-8273-33DEFAF3CAAB}" type="slidenum">
              <a:rPr lang="lv-LV" smtClean="0"/>
              <a:t>‹#›</a:t>
            </a:fld>
            <a:endParaRPr lang="lv-LV"/>
          </a:p>
        </p:txBody>
      </p:sp>
    </p:spTree>
    <p:extLst>
      <p:ext uri="{BB962C8B-B14F-4D97-AF65-F5344CB8AC3E}">
        <p14:creationId xmlns:p14="http://schemas.microsoft.com/office/powerpoint/2010/main" val="1032257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1E85F011-099F-4791-891A-40072BC70105}" type="datetimeFigureOut">
              <a:rPr lang="lv-LV" smtClean="0"/>
              <a:t>29.04.2016</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00ED0DEE-122F-481E-8273-33DEFAF3CAAB}" type="slidenum">
              <a:rPr lang="lv-LV" smtClean="0"/>
              <a:t>‹#›</a:t>
            </a:fld>
            <a:endParaRPr lang="lv-LV"/>
          </a:p>
        </p:txBody>
      </p:sp>
    </p:spTree>
    <p:extLst>
      <p:ext uri="{BB962C8B-B14F-4D97-AF65-F5344CB8AC3E}">
        <p14:creationId xmlns:p14="http://schemas.microsoft.com/office/powerpoint/2010/main" val="3041863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lv-LV"/>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1E85F011-099F-4791-891A-40072BC70105}" type="datetimeFigureOut">
              <a:rPr lang="lv-LV" smtClean="0"/>
              <a:t>29.04.2016</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00ED0DEE-122F-481E-8273-33DEFAF3CAAB}" type="slidenum">
              <a:rPr lang="lv-LV" smtClean="0"/>
              <a:t>‹#›</a:t>
            </a:fld>
            <a:endParaRPr lang="lv-LV"/>
          </a:p>
        </p:txBody>
      </p:sp>
    </p:spTree>
    <p:extLst>
      <p:ext uri="{BB962C8B-B14F-4D97-AF65-F5344CB8AC3E}">
        <p14:creationId xmlns:p14="http://schemas.microsoft.com/office/powerpoint/2010/main" val="2782032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1E85F011-099F-4791-891A-40072BC70105}" type="datetimeFigureOut">
              <a:rPr lang="lv-LV" smtClean="0"/>
              <a:t>29.04.2016</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00ED0DEE-122F-481E-8273-33DEFAF3CAAB}" type="slidenum">
              <a:rPr lang="lv-LV" smtClean="0"/>
              <a:t>‹#›</a:t>
            </a:fld>
            <a:endParaRPr lang="lv-LV"/>
          </a:p>
        </p:txBody>
      </p:sp>
    </p:spTree>
    <p:extLst>
      <p:ext uri="{BB962C8B-B14F-4D97-AF65-F5344CB8AC3E}">
        <p14:creationId xmlns:p14="http://schemas.microsoft.com/office/powerpoint/2010/main" val="2934302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lv-LV"/>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E85F011-099F-4791-891A-40072BC70105}" type="datetimeFigureOut">
              <a:rPr lang="lv-LV" smtClean="0"/>
              <a:t>29.04.2016</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00ED0DEE-122F-481E-8273-33DEFAF3CAAB}" type="slidenum">
              <a:rPr lang="lv-LV" smtClean="0"/>
              <a:t>‹#›</a:t>
            </a:fld>
            <a:endParaRPr lang="lv-LV"/>
          </a:p>
        </p:txBody>
      </p:sp>
    </p:spTree>
    <p:extLst>
      <p:ext uri="{BB962C8B-B14F-4D97-AF65-F5344CB8AC3E}">
        <p14:creationId xmlns:p14="http://schemas.microsoft.com/office/powerpoint/2010/main" val="1569212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Date Placeholder 4"/>
          <p:cNvSpPr>
            <a:spLocks noGrp="1"/>
          </p:cNvSpPr>
          <p:nvPr>
            <p:ph type="dt" sz="half" idx="10"/>
          </p:nvPr>
        </p:nvSpPr>
        <p:spPr/>
        <p:txBody>
          <a:bodyPr/>
          <a:lstStyle/>
          <a:p>
            <a:fld id="{1E85F011-099F-4791-891A-40072BC70105}" type="datetimeFigureOut">
              <a:rPr lang="lv-LV" smtClean="0"/>
              <a:t>29.04.2016</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00ED0DEE-122F-481E-8273-33DEFAF3CAAB}" type="slidenum">
              <a:rPr lang="lv-LV" smtClean="0"/>
              <a:t>‹#›</a:t>
            </a:fld>
            <a:endParaRPr lang="lv-LV"/>
          </a:p>
        </p:txBody>
      </p:sp>
    </p:spTree>
    <p:extLst>
      <p:ext uri="{BB962C8B-B14F-4D97-AF65-F5344CB8AC3E}">
        <p14:creationId xmlns:p14="http://schemas.microsoft.com/office/powerpoint/2010/main" val="586958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lv-LV"/>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7" name="Date Placeholder 6"/>
          <p:cNvSpPr>
            <a:spLocks noGrp="1"/>
          </p:cNvSpPr>
          <p:nvPr>
            <p:ph type="dt" sz="half" idx="10"/>
          </p:nvPr>
        </p:nvSpPr>
        <p:spPr/>
        <p:txBody>
          <a:bodyPr/>
          <a:lstStyle/>
          <a:p>
            <a:fld id="{1E85F011-099F-4791-891A-40072BC70105}" type="datetimeFigureOut">
              <a:rPr lang="lv-LV" smtClean="0"/>
              <a:t>29.04.2016</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00ED0DEE-122F-481E-8273-33DEFAF3CAAB}" type="slidenum">
              <a:rPr lang="lv-LV" smtClean="0"/>
              <a:t>‹#›</a:t>
            </a:fld>
            <a:endParaRPr lang="lv-LV"/>
          </a:p>
        </p:txBody>
      </p:sp>
    </p:spTree>
    <p:extLst>
      <p:ext uri="{BB962C8B-B14F-4D97-AF65-F5344CB8AC3E}">
        <p14:creationId xmlns:p14="http://schemas.microsoft.com/office/powerpoint/2010/main" val="3786533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Date Placeholder 2"/>
          <p:cNvSpPr>
            <a:spLocks noGrp="1"/>
          </p:cNvSpPr>
          <p:nvPr>
            <p:ph type="dt" sz="half" idx="10"/>
          </p:nvPr>
        </p:nvSpPr>
        <p:spPr/>
        <p:txBody>
          <a:bodyPr/>
          <a:lstStyle/>
          <a:p>
            <a:fld id="{1E85F011-099F-4791-891A-40072BC70105}" type="datetimeFigureOut">
              <a:rPr lang="lv-LV" smtClean="0"/>
              <a:t>29.04.2016</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00ED0DEE-122F-481E-8273-33DEFAF3CAAB}" type="slidenum">
              <a:rPr lang="lv-LV" smtClean="0"/>
              <a:t>‹#›</a:t>
            </a:fld>
            <a:endParaRPr lang="lv-LV"/>
          </a:p>
        </p:txBody>
      </p:sp>
    </p:spTree>
    <p:extLst>
      <p:ext uri="{BB962C8B-B14F-4D97-AF65-F5344CB8AC3E}">
        <p14:creationId xmlns:p14="http://schemas.microsoft.com/office/powerpoint/2010/main" val="1216825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5F011-099F-4791-891A-40072BC70105}" type="datetimeFigureOut">
              <a:rPr lang="lv-LV" smtClean="0"/>
              <a:t>29.04.2016</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00ED0DEE-122F-481E-8273-33DEFAF3CAAB}" type="slidenum">
              <a:rPr lang="lv-LV" smtClean="0"/>
              <a:t>‹#›</a:t>
            </a:fld>
            <a:endParaRPr lang="lv-LV"/>
          </a:p>
        </p:txBody>
      </p:sp>
    </p:spTree>
    <p:extLst>
      <p:ext uri="{BB962C8B-B14F-4D97-AF65-F5344CB8AC3E}">
        <p14:creationId xmlns:p14="http://schemas.microsoft.com/office/powerpoint/2010/main" val="2200663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lv-LV"/>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E85F011-099F-4791-891A-40072BC70105}" type="datetimeFigureOut">
              <a:rPr lang="lv-LV" smtClean="0"/>
              <a:t>29.04.2016</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00ED0DEE-122F-481E-8273-33DEFAF3CAAB}" type="slidenum">
              <a:rPr lang="lv-LV" smtClean="0"/>
              <a:t>‹#›</a:t>
            </a:fld>
            <a:endParaRPr lang="lv-LV"/>
          </a:p>
        </p:txBody>
      </p:sp>
    </p:spTree>
    <p:extLst>
      <p:ext uri="{BB962C8B-B14F-4D97-AF65-F5344CB8AC3E}">
        <p14:creationId xmlns:p14="http://schemas.microsoft.com/office/powerpoint/2010/main" val="656304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lv-LV"/>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E85F011-099F-4791-891A-40072BC70105}" type="datetimeFigureOut">
              <a:rPr lang="lv-LV" smtClean="0"/>
              <a:t>29.04.2016</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00ED0DEE-122F-481E-8273-33DEFAF3CAAB}" type="slidenum">
              <a:rPr lang="lv-LV" smtClean="0"/>
              <a:t>‹#›</a:t>
            </a:fld>
            <a:endParaRPr lang="lv-LV"/>
          </a:p>
        </p:txBody>
      </p:sp>
    </p:spTree>
    <p:extLst>
      <p:ext uri="{BB962C8B-B14F-4D97-AF65-F5344CB8AC3E}">
        <p14:creationId xmlns:p14="http://schemas.microsoft.com/office/powerpoint/2010/main" val="2819176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900CC"/>
            </a:gs>
            <a:gs pos="20000">
              <a:schemeClr val="bg1"/>
            </a:gs>
            <a:gs pos="80000">
              <a:schemeClr val="bg1"/>
            </a:gs>
            <a:gs pos="100000">
              <a:srgbClr val="9900CC"/>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lv-LV"/>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5F011-099F-4791-891A-40072BC70105}" type="datetimeFigureOut">
              <a:rPr lang="lv-LV" smtClean="0"/>
              <a:t>29.04.2016</a:t>
            </a:fld>
            <a:endParaRPr lang="lv-LV"/>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ED0DEE-122F-481E-8273-33DEFAF3CAAB}" type="slidenum">
              <a:rPr lang="lv-LV" smtClean="0"/>
              <a:t>‹#›</a:t>
            </a:fld>
            <a:endParaRPr lang="lv-LV"/>
          </a:p>
        </p:txBody>
      </p:sp>
    </p:spTree>
    <p:extLst>
      <p:ext uri="{BB962C8B-B14F-4D97-AF65-F5344CB8AC3E}">
        <p14:creationId xmlns:p14="http://schemas.microsoft.com/office/powerpoint/2010/main" val="1796274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aw the Line Between Sales Pitch and Relationship Building | Joshua ..."/>
          <p:cNvPicPr>
            <a:picLocks noChangeAspect="1"/>
          </p:cNvPicPr>
          <p:nvPr/>
        </p:nvPicPr>
        <p:blipFill rotWithShape="1">
          <a:blip r:embed="rId2">
            <a:extLst>
              <a:ext uri="{28A0092B-C50C-407E-A947-70E740481C1C}">
                <a14:useLocalDpi xmlns:a14="http://schemas.microsoft.com/office/drawing/2010/main" val="0"/>
              </a:ext>
            </a:extLst>
          </a:blip>
          <a:srcRect b="35515"/>
          <a:stretch/>
        </p:blipFill>
        <p:spPr>
          <a:xfrm>
            <a:off x="0" y="1724702"/>
            <a:ext cx="9753600" cy="3304498"/>
          </a:xfrm>
          <a:prstGeom prst="rect">
            <a:avLst/>
          </a:prstGeom>
        </p:spPr>
      </p:pic>
      <p:sp>
        <p:nvSpPr>
          <p:cNvPr id="2" name="Title 1"/>
          <p:cNvSpPr>
            <a:spLocks noGrp="1"/>
          </p:cNvSpPr>
          <p:nvPr>
            <p:ph type="ctrTitle"/>
          </p:nvPr>
        </p:nvSpPr>
        <p:spPr>
          <a:xfrm>
            <a:off x="3758519" y="2006409"/>
            <a:ext cx="6399894" cy="2387600"/>
          </a:xfrm>
        </p:spPr>
        <p:txBody>
          <a:bodyPr>
            <a:noAutofit/>
          </a:bodyPr>
          <a:lstStyle/>
          <a:p>
            <a:pPr algn="l"/>
            <a:r>
              <a:rPr lang="lv-LV" sz="6600" dirty="0" smtClean="0"/>
              <a:t>Klimata </a:t>
            </a:r>
            <a:br>
              <a:rPr lang="lv-LV" sz="6600" dirty="0" smtClean="0"/>
            </a:br>
            <a:r>
              <a:rPr lang="lv-LV" sz="6600" dirty="0" smtClean="0"/>
              <a:t>pārmaiņas un </a:t>
            </a:r>
            <a:r>
              <a:rPr lang="lv-LV" sz="6600" dirty="0" smtClean="0"/>
              <a:t>ekonomika II</a:t>
            </a:r>
            <a:endParaRPr lang="lv-LV" sz="6600" dirty="0"/>
          </a:p>
        </p:txBody>
      </p:sp>
      <p:grpSp>
        <p:nvGrpSpPr>
          <p:cNvPr id="5" name="Group 4"/>
          <p:cNvGrpSpPr/>
          <p:nvPr/>
        </p:nvGrpSpPr>
        <p:grpSpPr>
          <a:xfrm>
            <a:off x="3463289" y="4573992"/>
            <a:ext cx="6293151" cy="756000"/>
            <a:chOff x="2846069" y="4631142"/>
            <a:chExt cx="6293151" cy="75600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2797" y="4649142"/>
              <a:ext cx="1971849" cy="720000"/>
            </a:xfrm>
            <a:prstGeom prst="rect">
              <a:avLst/>
            </a:prstGeom>
            <a:noFill/>
            <a:ln>
              <a:no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7492" y="4649142"/>
              <a:ext cx="864715" cy="720000"/>
            </a:xfrm>
            <a:prstGeom prst="rect">
              <a:avLst/>
            </a:prstGeom>
          </p:spPr>
        </p:pic>
        <p:pic>
          <p:nvPicPr>
            <p:cNvPr id="8" name="Picture 2" descr="http://eeagrants.org/content/download/6663/71306/version/1/file/EEA+Grants+-+JPG.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162" t="20554" r="9972" b="22773"/>
            <a:stretch/>
          </p:blipFill>
          <p:spPr bwMode="auto">
            <a:xfrm>
              <a:off x="2846069" y="4649142"/>
              <a:ext cx="1014662" cy="72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www.iksd.riga.lv/upload_pic/2.Izglitiba/Pub_bildes/0_2014/01_2014/LU_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97630" y="4649142"/>
              <a:ext cx="6822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www.uarctic.org/media/861227/grid-arendal_logo_box_369x369.png?mode=pad&amp;width=449&amp;height=360&amp;format=jpg&amp;scale=upscalecanvas"/>
            <p:cNvPicPr>
              <a:picLocks noChangeAspect="1" noChangeArrowheads="1"/>
            </p:cNvPicPr>
            <p:nvPr/>
          </p:nvPicPr>
          <p:blipFill rotWithShape="1">
            <a:blip r:embed="rId7">
              <a:extLst>
                <a:ext uri="{28A0092B-C50C-407E-A947-70E740481C1C}">
                  <a14:useLocalDpi xmlns:a14="http://schemas.microsoft.com/office/drawing/2010/main" val="0"/>
                </a:ext>
              </a:extLst>
            </a:blip>
            <a:srcRect l="9190" t="24296" r="9028" b="27370"/>
            <a:stretch/>
          </p:blipFill>
          <p:spPr bwMode="auto">
            <a:xfrm>
              <a:off x="7543800" y="4631142"/>
              <a:ext cx="1595420" cy="756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42675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s://i.ytimg.com/vi/jbomUdAisa8/maxres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4409" y="2452643"/>
            <a:ext cx="6517591" cy="366614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602673" y="434421"/>
            <a:ext cx="11014363" cy="1213870"/>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Eiropas Savienības ETS pirmajos divos darbības </a:t>
            </a:r>
            <a:r>
              <a:rPr lang="lv-LV" sz="2400" dirty="0" smtClean="0"/>
              <a:t>periodos bija būtiski trūkumi – jo iepriekš </a:t>
            </a:r>
            <a:r>
              <a:rPr lang="lv-LV" sz="2400" dirty="0"/>
              <a:t>nosakot emisiju tirdzniecības periodā pieļaujamās emisiju kvotas, nav iespējams precīzi paredzēt citas ārējās ietekmes uz emisiju apjomu</a:t>
            </a:r>
            <a:endParaRPr lang="lv-LV" sz="2400" dirty="0" smtClean="0"/>
          </a:p>
        </p:txBody>
      </p:sp>
      <p:sp>
        <p:nvSpPr>
          <p:cNvPr id="4" name="Rounded Rectangle 3"/>
          <p:cNvSpPr/>
          <p:nvPr/>
        </p:nvSpPr>
        <p:spPr>
          <a:xfrm>
            <a:off x="216659" y="2113066"/>
            <a:ext cx="5657273" cy="976497"/>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Tā, sakarā ar ekonomisko krīzi pasaulē 2008.-</a:t>
            </a:r>
            <a:r>
              <a:rPr lang="lv-LV" b="1" dirty="0" smtClean="0">
                <a:solidFill>
                  <a:schemeClr val="tx1"/>
                </a:solidFill>
              </a:rPr>
              <a:t>2010.g., </a:t>
            </a:r>
            <a:r>
              <a:rPr lang="lv-LV" b="1" dirty="0">
                <a:solidFill>
                  <a:schemeClr val="tx1"/>
                </a:solidFill>
              </a:rPr>
              <a:t>ievērojami samazinājās rūpniecības apjoms </a:t>
            </a:r>
            <a:endParaRPr lang="lv-LV" b="1" dirty="0" smtClean="0">
              <a:solidFill>
                <a:schemeClr val="tx1"/>
              </a:solidFill>
            </a:endParaRPr>
          </a:p>
          <a:p>
            <a:pPr algn="ctr"/>
            <a:r>
              <a:rPr lang="lv-LV" b="1" dirty="0" smtClean="0">
                <a:solidFill>
                  <a:schemeClr val="tx1"/>
                </a:solidFill>
              </a:rPr>
              <a:t>un </a:t>
            </a:r>
            <a:r>
              <a:rPr lang="lv-LV" b="1" dirty="0">
                <a:solidFill>
                  <a:schemeClr val="tx1"/>
                </a:solidFill>
              </a:rPr>
              <a:t>līdz ar to arī SEG emisijas</a:t>
            </a:r>
          </a:p>
        </p:txBody>
      </p:sp>
      <p:sp>
        <p:nvSpPr>
          <p:cNvPr id="5" name="Rounded Rectangle 4"/>
          <p:cNvSpPr/>
          <p:nvPr/>
        </p:nvSpPr>
        <p:spPr>
          <a:xfrm>
            <a:off x="216659" y="3303306"/>
            <a:ext cx="5657273" cy="925817"/>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Tas ievērojami samazināja pieprasījumu pēc emisiju atļaujām, turklāt, jau sākotnēji pieļaujamās emisiju normas bija noteiktas pārāk augstas</a:t>
            </a:r>
          </a:p>
        </p:txBody>
      </p:sp>
      <p:sp>
        <p:nvSpPr>
          <p:cNvPr id="6" name="Rounded Rectangle 5"/>
          <p:cNvSpPr/>
          <p:nvPr/>
        </p:nvSpPr>
        <p:spPr>
          <a:xfrm>
            <a:off x="216658" y="4442866"/>
            <a:ext cx="5657273" cy="623143"/>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Rezultātā emisijas atļauju cena samazinājās no </a:t>
            </a:r>
            <a:endParaRPr lang="lv-LV" b="1" dirty="0" smtClean="0">
              <a:solidFill>
                <a:schemeClr val="tx1"/>
              </a:solidFill>
            </a:endParaRPr>
          </a:p>
          <a:p>
            <a:pPr algn="ctr"/>
            <a:r>
              <a:rPr lang="lv-LV" b="1" dirty="0" smtClean="0">
                <a:solidFill>
                  <a:schemeClr val="tx1"/>
                </a:solidFill>
              </a:rPr>
              <a:t>apmēram </a:t>
            </a:r>
            <a:r>
              <a:rPr lang="lv-LV" b="1" dirty="0">
                <a:solidFill>
                  <a:schemeClr val="tx1"/>
                </a:solidFill>
              </a:rPr>
              <a:t>30 EUR/t līdz 8 EUR/t</a:t>
            </a:r>
          </a:p>
        </p:txBody>
      </p:sp>
      <p:sp>
        <p:nvSpPr>
          <p:cNvPr id="7" name="Rounded Rectangle 6"/>
          <p:cNvSpPr/>
          <p:nvPr/>
        </p:nvSpPr>
        <p:spPr>
          <a:xfrm>
            <a:off x="216658" y="5279752"/>
            <a:ext cx="5657273" cy="1260763"/>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Šī cena ir par zemu, lai motivētu investorus ieguldīt SEG emisijas samazinošās </a:t>
            </a:r>
            <a:r>
              <a:rPr lang="lv-LV" b="1" dirty="0" smtClean="0">
                <a:solidFill>
                  <a:schemeClr val="tx1"/>
                </a:solidFill>
              </a:rPr>
              <a:t>tehnoloģijās – lai šos </a:t>
            </a:r>
            <a:r>
              <a:rPr lang="lv-LV" b="1" dirty="0">
                <a:solidFill>
                  <a:schemeClr val="tx1"/>
                </a:solidFill>
              </a:rPr>
              <a:t>trūkumus novērstu, emisiju kvotas nedrīkstētu piešķirt bez maksas, bet jau sākotnēji tās jāpārdod izsolēs</a:t>
            </a:r>
          </a:p>
        </p:txBody>
      </p:sp>
    </p:spTree>
    <p:extLst>
      <p:ext uri="{BB962C8B-B14F-4D97-AF65-F5344CB8AC3E}">
        <p14:creationId xmlns:p14="http://schemas.microsoft.com/office/powerpoint/2010/main" val="4305288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img.rt.com/files/news/1f/27/a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751888"/>
            <a:ext cx="6884429" cy="387124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481610" y="378997"/>
            <a:ext cx="11256489" cy="1449797"/>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Visu </a:t>
            </a:r>
            <a:r>
              <a:rPr lang="lv-LV" sz="2400" dirty="0" smtClean="0"/>
              <a:t>ES valstu </a:t>
            </a:r>
            <a:r>
              <a:rPr lang="lv-LV" sz="2400" dirty="0"/>
              <a:t>mērķis, ieskaitot Latviju, bija līdz </a:t>
            </a:r>
            <a:r>
              <a:rPr lang="lv-LV" sz="2400" dirty="0" smtClean="0"/>
              <a:t>2012.g. kopējās </a:t>
            </a:r>
            <a:r>
              <a:rPr lang="lv-LV" sz="2400" dirty="0"/>
              <a:t>emisijas </a:t>
            </a:r>
            <a:r>
              <a:rPr lang="lv-LV" sz="2400" dirty="0" smtClean="0"/>
              <a:t>samazināt</a:t>
            </a:r>
          </a:p>
          <a:p>
            <a:pPr algn="ctr"/>
            <a:r>
              <a:rPr lang="lv-LV" sz="2400" dirty="0" smtClean="0"/>
              <a:t>par 8% – tas tika </a:t>
            </a:r>
            <a:r>
              <a:rPr lang="lv-LV" sz="2400" dirty="0"/>
              <a:t>sasniegts ar uzviju (samazinājums </a:t>
            </a:r>
            <a:r>
              <a:rPr lang="lv-LV" sz="2400" dirty="0" smtClean="0"/>
              <a:t>19%), </a:t>
            </a:r>
            <a:r>
              <a:rPr lang="lv-LV" sz="2400" dirty="0"/>
              <a:t>lielā mērā pateicoties pārejas ekonomikas valstu ievērojamajiem emisiju samazinājumiem </a:t>
            </a:r>
            <a:endParaRPr lang="lv-LV" sz="2400" dirty="0" smtClean="0"/>
          </a:p>
          <a:p>
            <a:pPr algn="ctr"/>
            <a:r>
              <a:rPr lang="lv-LV" sz="2400" dirty="0" smtClean="0"/>
              <a:t>tautsaimniecības </a:t>
            </a:r>
            <a:r>
              <a:rPr lang="lv-LV" sz="2400" dirty="0"/>
              <a:t>struktūras izmaiņu dēļ</a:t>
            </a:r>
            <a:endParaRPr lang="lv-LV" sz="2400" dirty="0" smtClean="0"/>
          </a:p>
        </p:txBody>
      </p:sp>
      <p:sp>
        <p:nvSpPr>
          <p:cNvPr id="4" name="Rounded Rectangle 3"/>
          <p:cNvSpPr/>
          <p:nvPr/>
        </p:nvSpPr>
        <p:spPr>
          <a:xfrm>
            <a:off x="6243385" y="2177249"/>
            <a:ext cx="5657273" cy="737981"/>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Divas lielākās SEG emitētājas valstis </a:t>
            </a:r>
            <a:r>
              <a:rPr lang="lv-LV" b="1" dirty="0" smtClean="0">
                <a:solidFill>
                  <a:schemeClr val="tx1"/>
                </a:solidFill>
              </a:rPr>
              <a:t>– </a:t>
            </a:r>
            <a:r>
              <a:rPr lang="lv-LV" b="1" dirty="0">
                <a:solidFill>
                  <a:schemeClr val="tx1"/>
                </a:solidFill>
              </a:rPr>
              <a:t>Ķīna un ASV rada apmēram </a:t>
            </a:r>
            <a:r>
              <a:rPr lang="lv-LV" b="1" dirty="0" smtClean="0">
                <a:solidFill>
                  <a:schemeClr val="tx1"/>
                </a:solidFill>
              </a:rPr>
              <a:t>45% </a:t>
            </a:r>
            <a:r>
              <a:rPr lang="lv-LV" b="1" dirty="0">
                <a:solidFill>
                  <a:schemeClr val="tx1"/>
                </a:solidFill>
              </a:rPr>
              <a:t>no pasaules SEG emisijām</a:t>
            </a:r>
          </a:p>
        </p:txBody>
      </p:sp>
      <p:sp>
        <p:nvSpPr>
          <p:cNvPr id="5" name="Rounded Rectangle 4"/>
          <p:cNvSpPr/>
          <p:nvPr/>
        </p:nvSpPr>
        <p:spPr>
          <a:xfrm>
            <a:off x="6243386" y="3127782"/>
            <a:ext cx="5657273" cy="709928"/>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ASV nav ratificējusi Kioto protokolu, līdz ar to tās saistības samazināt emisijas ir </a:t>
            </a:r>
            <a:r>
              <a:rPr lang="lv-LV" b="1" dirty="0" smtClean="0">
                <a:solidFill>
                  <a:schemeClr val="tx1"/>
                </a:solidFill>
              </a:rPr>
              <a:t>brīvprātīgas</a:t>
            </a:r>
            <a:endParaRPr lang="lv-LV" b="1" dirty="0">
              <a:solidFill>
                <a:schemeClr val="tx1"/>
              </a:solidFill>
            </a:endParaRPr>
          </a:p>
        </p:txBody>
      </p:sp>
      <p:sp>
        <p:nvSpPr>
          <p:cNvPr id="6" name="Rounded Rectangle 5"/>
          <p:cNvSpPr/>
          <p:nvPr/>
        </p:nvSpPr>
        <p:spPr>
          <a:xfrm>
            <a:off x="1295400" y="5500254"/>
            <a:ext cx="9601200" cy="1022047"/>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Ķīna </a:t>
            </a:r>
            <a:r>
              <a:rPr lang="lv-LV" b="1" dirty="0" smtClean="0">
                <a:solidFill>
                  <a:schemeClr val="tx1"/>
                </a:solidFill>
              </a:rPr>
              <a:t>2005.g., </a:t>
            </a:r>
            <a:r>
              <a:rPr lang="lv-LV" b="1" dirty="0">
                <a:solidFill>
                  <a:schemeClr val="tx1"/>
                </a:solidFill>
              </a:rPr>
              <a:t>kad Kioto protokols </a:t>
            </a:r>
            <a:r>
              <a:rPr lang="lv-LV" b="1" dirty="0" smtClean="0">
                <a:solidFill>
                  <a:schemeClr val="tx1"/>
                </a:solidFill>
              </a:rPr>
              <a:t>stājās, </a:t>
            </a:r>
            <a:r>
              <a:rPr lang="lv-LV" b="1" dirty="0">
                <a:solidFill>
                  <a:schemeClr val="tx1"/>
                </a:solidFill>
              </a:rPr>
              <a:t>spēkā emitēja 7527 tūkst. </a:t>
            </a:r>
            <a:r>
              <a:rPr lang="lv-LV" b="1" dirty="0" smtClean="0">
                <a:solidFill>
                  <a:schemeClr val="tx1"/>
                </a:solidFill>
              </a:rPr>
              <a:t>CO</a:t>
            </a:r>
            <a:r>
              <a:rPr lang="lv-LV" b="1" baseline="-25000" dirty="0" smtClean="0">
                <a:solidFill>
                  <a:schemeClr val="tx1"/>
                </a:solidFill>
              </a:rPr>
              <a:t>2</a:t>
            </a:r>
            <a:r>
              <a:rPr lang="lv-LV" b="1" dirty="0" smtClean="0">
                <a:solidFill>
                  <a:schemeClr val="tx1"/>
                </a:solidFill>
              </a:rPr>
              <a:t>e t/gadā</a:t>
            </a:r>
            <a:r>
              <a:rPr lang="lv-LV" b="1" dirty="0">
                <a:solidFill>
                  <a:schemeClr val="tx1"/>
                </a:solidFill>
              </a:rPr>
              <a:t>, taču jau </a:t>
            </a:r>
            <a:r>
              <a:rPr lang="lv-LV" b="1" dirty="0" smtClean="0">
                <a:solidFill>
                  <a:schemeClr val="tx1"/>
                </a:solidFill>
              </a:rPr>
              <a:t>2006.g. </a:t>
            </a:r>
            <a:r>
              <a:rPr lang="lv-LV" b="1" dirty="0">
                <a:solidFill>
                  <a:schemeClr val="tx1"/>
                </a:solidFill>
              </a:rPr>
              <a:t>kļuva par lielāko SEG </a:t>
            </a:r>
            <a:r>
              <a:rPr lang="lv-LV" b="1" dirty="0" err="1" smtClean="0">
                <a:solidFill>
                  <a:schemeClr val="tx1"/>
                </a:solidFill>
              </a:rPr>
              <a:t>emitētājvalsti</a:t>
            </a:r>
            <a:r>
              <a:rPr lang="lv-LV" b="1" dirty="0" smtClean="0">
                <a:solidFill>
                  <a:schemeClr val="tx1"/>
                </a:solidFill>
              </a:rPr>
              <a:t>, </a:t>
            </a:r>
            <a:r>
              <a:rPr lang="lv-LV" b="1" dirty="0">
                <a:solidFill>
                  <a:schemeClr val="tx1"/>
                </a:solidFill>
              </a:rPr>
              <a:t>un </a:t>
            </a:r>
            <a:r>
              <a:rPr lang="lv-LV" b="1" dirty="0" smtClean="0">
                <a:solidFill>
                  <a:schemeClr val="tx1"/>
                </a:solidFill>
              </a:rPr>
              <a:t>2011.g. </a:t>
            </a:r>
            <a:r>
              <a:rPr lang="lv-LV" b="1" dirty="0">
                <a:solidFill>
                  <a:schemeClr val="tx1"/>
                </a:solidFill>
              </a:rPr>
              <a:t>tās </a:t>
            </a:r>
            <a:r>
              <a:rPr lang="lv-LV" b="1" dirty="0" smtClean="0">
                <a:solidFill>
                  <a:schemeClr val="tx1"/>
                </a:solidFill>
              </a:rPr>
              <a:t>emisijas </a:t>
            </a:r>
            <a:r>
              <a:rPr lang="lv-LV" b="1" dirty="0">
                <a:solidFill>
                  <a:schemeClr val="tx1"/>
                </a:solidFill>
              </a:rPr>
              <a:t>pārsniedz 10 </a:t>
            </a:r>
            <a:r>
              <a:rPr lang="lv-LV" b="1">
                <a:solidFill>
                  <a:schemeClr val="tx1"/>
                </a:solidFill>
              </a:rPr>
              <a:t>Mt </a:t>
            </a:r>
            <a:r>
              <a:rPr lang="lv-LV" b="1" smtClean="0">
                <a:solidFill>
                  <a:schemeClr val="tx1"/>
                </a:solidFill>
              </a:rPr>
              <a:t>CO</a:t>
            </a:r>
            <a:r>
              <a:rPr lang="lv-LV" b="1" baseline="-25000" smtClean="0">
                <a:solidFill>
                  <a:schemeClr val="tx1"/>
                </a:solidFill>
              </a:rPr>
              <a:t>2</a:t>
            </a:r>
            <a:r>
              <a:rPr lang="lv-LV" b="1" smtClean="0">
                <a:solidFill>
                  <a:schemeClr val="tx1"/>
                </a:solidFill>
              </a:rPr>
              <a:t>e /gadā,</a:t>
            </a:r>
          </a:p>
          <a:p>
            <a:pPr algn="ctr"/>
            <a:r>
              <a:rPr lang="lv-LV" b="1" smtClean="0">
                <a:solidFill>
                  <a:schemeClr val="tx1"/>
                </a:solidFill>
              </a:rPr>
              <a:t> </a:t>
            </a:r>
            <a:r>
              <a:rPr lang="lv-LV" b="1" dirty="0" smtClean="0">
                <a:solidFill>
                  <a:schemeClr val="tx1"/>
                </a:solidFill>
              </a:rPr>
              <a:t>2014.g. </a:t>
            </a:r>
            <a:r>
              <a:rPr lang="lv-LV" b="1" dirty="0">
                <a:solidFill>
                  <a:schemeClr val="tx1"/>
                </a:solidFill>
              </a:rPr>
              <a:t>SEG emisijas Ķīnā samazinājās par </a:t>
            </a:r>
            <a:r>
              <a:rPr lang="lv-LV" b="1" dirty="0" smtClean="0">
                <a:solidFill>
                  <a:schemeClr val="tx1"/>
                </a:solidFill>
              </a:rPr>
              <a:t>2% </a:t>
            </a:r>
            <a:r>
              <a:rPr lang="lv-LV" b="1" dirty="0">
                <a:solidFill>
                  <a:schemeClr val="tx1"/>
                </a:solidFill>
              </a:rPr>
              <a:t>pirmo reizi kopš </a:t>
            </a:r>
            <a:r>
              <a:rPr lang="lv-LV" b="1" dirty="0" smtClean="0">
                <a:solidFill>
                  <a:schemeClr val="tx1"/>
                </a:solidFill>
              </a:rPr>
              <a:t>2001.g.</a:t>
            </a:r>
            <a:endParaRPr lang="lv-LV" b="1" dirty="0">
              <a:solidFill>
                <a:schemeClr val="tx1"/>
              </a:solidFill>
            </a:endParaRPr>
          </a:p>
        </p:txBody>
      </p:sp>
      <p:sp>
        <p:nvSpPr>
          <p:cNvPr id="7" name="Rounded Rectangle 6"/>
          <p:cNvSpPr/>
          <p:nvPr/>
        </p:nvSpPr>
        <p:spPr>
          <a:xfrm>
            <a:off x="6243385" y="4050261"/>
            <a:ext cx="5657273" cy="1237441"/>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Savukārt </a:t>
            </a:r>
            <a:r>
              <a:rPr lang="lv-LV" b="1" dirty="0">
                <a:solidFill>
                  <a:schemeClr val="tx1"/>
                </a:solidFill>
              </a:rPr>
              <a:t>pašlaik lielākā emitētāja valsts Ķīna ir starp attīstības valstīm, kurām pirmajā saistību periodā līdz </a:t>
            </a:r>
            <a:r>
              <a:rPr lang="lv-LV" b="1" dirty="0" smtClean="0">
                <a:solidFill>
                  <a:schemeClr val="tx1"/>
                </a:solidFill>
              </a:rPr>
              <a:t>2012.g. </a:t>
            </a:r>
            <a:r>
              <a:rPr lang="lv-LV" b="1" dirty="0">
                <a:solidFill>
                  <a:schemeClr val="tx1"/>
                </a:solidFill>
              </a:rPr>
              <a:t>Kioto protokols neuzlika konkrētas emisiju samazināšanas saistības</a:t>
            </a:r>
          </a:p>
        </p:txBody>
      </p:sp>
    </p:spTree>
    <p:extLst>
      <p:ext uri="{BB962C8B-B14F-4D97-AF65-F5344CB8AC3E}">
        <p14:creationId xmlns:p14="http://schemas.microsoft.com/office/powerpoint/2010/main" val="4115458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indianeer.in/wp-content/uploads/2014/09/Kyoto-Protoco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5899" y="1845455"/>
            <a:ext cx="5586101" cy="323566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1302327" y="475984"/>
            <a:ext cx="9587345" cy="1158852"/>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Pasaulē kopumā kā nozīmīgs emisiju samazināšanas stimuls ir emisiju samazināšanas mērķi, kas noteikti </a:t>
            </a:r>
            <a:r>
              <a:rPr lang="lv-LV" sz="2400" b="1" dirty="0"/>
              <a:t>Kioto protokolā </a:t>
            </a:r>
            <a:r>
              <a:rPr lang="lv-LV" sz="2400" dirty="0"/>
              <a:t>un </a:t>
            </a:r>
            <a:r>
              <a:rPr lang="lv-LV" sz="2400" dirty="0" smtClean="0"/>
              <a:t>paredzētie </a:t>
            </a:r>
            <a:r>
              <a:rPr lang="lv-LV" sz="2400" dirty="0"/>
              <a:t>emisiju samazināšanas mehānismi, t.sk</a:t>
            </a:r>
            <a:r>
              <a:rPr lang="lv-LV" sz="2400" dirty="0" smtClean="0"/>
              <a:t>., </a:t>
            </a:r>
            <a:r>
              <a:rPr lang="lv-LV" sz="2400" dirty="0"/>
              <a:t>emisiju tirdzniecības sistēma</a:t>
            </a:r>
            <a:endParaRPr lang="lv-LV" sz="2400" dirty="0" smtClean="0"/>
          </a:p>
        </p:txBody>
      </p:sp>
      <p:sp>
        <p:nvSpPr>
          <p:cNvPr id="4" name="Rounded Rectangle 3"/>
          <p:cNvSpPr/>
          <p:nvPr/>
        </p:nvSpPr>
        <p:spPr>
          <a:xfrm>
            <a:off x="940035" y="2847440"/>
            <a:ext cx="5759866" cy="1272533"/>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Kioto protokols paredzēja, ka </a:t>
            </a:r>
            <a:r>
              <a:rPr lang="lv-LV" b="1" dirty="0" smtClean="0">
                <a:solidFill>
                  <a:schemeClr val="tx1"/>
                </a:solidFill>
              </a:rPr>
              <a:t>1.periodā (2008.-2012.g.) </a:t>
            </a:r>
            <a:r>
              <a:rPr lang="lv-LV" b="1" dirty="0">
                <a:solidFill>
                  <a:schemeClr val="tx1"/>
                </a:solidFill>
              </a:rPr>
              <a:t>37 industriāli attīstītās valstis (tā saucamās </a:t>
            </a:r>
            <a:r>
              <a:rPr lang="lv-LV" b="1" dirty="0" smtClean="0">
                <a:solidFill>
                  <a:schemeClr val="tx1"/>
                </a:solidFill>
              </a:rPr>
              <a:t>1.pielikuma </a:t>
            </a:r>
            <a:r>
              <a:rPr lang="lv-LV" b="1" dirty="0">
                <a:solidFill>
                  <a:schemeClr val="tx1"/>
                </a:solidFill>
              </a:rPr>
              <a:t>valstis) uzņēmās saistības samazināt SEG emisijas </a:t>
            </a:r>
            <a:endParaRPr lang="lv-LV" b="1" dirty="0" smtClean="0">
              <a:solidFill>
                <a:schemeClr val="tx1"/>
              </a:solidFill>
            </a:endParaRPr>
          </a:p>
          <a:p>
            <a:pPr algn="ctr"/>
            <a:r>
              <a:rPr lang="lv-LV" b="1" dirty="0" smtClean="0">
                <a:solidFill>
                  <a:schemeClr val="tx1"/>
                </a:solidFill>
              </a:rPr>
              <a:t>vidēji </a:t>
            </a:r>
            <a:r>
              <a:rPr lang="lv-LV" b="1" dirty="0">
                <a:solidFill>
                  <a:schemeClr val="tx1"/>
                </a:solidFill>
              </a:rPr>
              <a:t>par  </a:t>
            </a:r>
            <a:r>
              <a:rPr lang="lv-LV" b="1" dirty="0" smtClean="0">
                <a:solidFill>
                  <a:schemeClr val="tx1"/>
                </a:solidFill>
              </a:rPr>
              <a:t>5% salīdzinājumā </a:t>
            </a:r>
            <a:r>
              <a:rPr lang="lv-LV" b="1" dirty="0">
                <a:solidFill>
                  <a:schemeClr val="tx1"/>
                </a:solidFill>
              </a:rPr>
              <a:t>ar </a:t>
            </a:r>
            <a:r>
              <a:rPr lang="lv-LV" b="1" dirty="0" smtClean="0">
                <a:solidFill>
                  <a:schemeClr val="tx1"/>
                </a:solidFill>
              </a:rPr>
              <a:t>1990.g.</a:t>
            </a:r>
            <a:endParaRPr lang="lv-LV" b="1" dirty="0">
              <a:solidFill>
                <a:schemeClr val="tx1"/>
              </a:solidFill>
            </a:endParaRPr>
          </a:p>
        </p:txBody>
      </p:sp>
      <p:sp>
        <p:nvSpPr>
          <p:cNvPr id="5" name="Rounded Rectangle 4"/>
          <p:cNvSpPr/>
          <p:nvPr/>
        </p:nvSpPr>
        <p:spPr>
          <a:xfrm>
            <a:off x="367469" y="5332576"/>
            <a:ext cx="11451365" cy="1059677"/>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Pārējām dalībvalstīm konkrēti </a:t>
            </a:r>
            <a:r>
              <a:rPr lang="lv-LV" b="1" dirty="0" smtClean="0">
                <a:solidFill>
                  <a:schemeClr val="tx1"/>
                </a:solidFill>
              </a:rPr>
              <a:t>emisiju </a:t>
            </a:r>
            <a:r>
              <a:rPr lang="lv-LV" b="1" dirty="0">
                <a:solidFill>
                  <a:schemeClr val="tx1"/>
                </a:solidFill>
              </a:rPr>
              <a:t>samazināšanas mērķi nebija obligāti, taču tās varēja iegūt ārvalstu investīcijas SEG emisijas samazinošās tehnoloģijās, izmantojot Kioto protokolā paredzēto tīrās attīstības mehānismu un kopīgi īstenojamos projektus, kas nodrošināja attīstītās valstis ar t.s. sertificētajām emisiju samazināšanas vienībām</a:t>
            </a:r>
          </a:p>
        </p:txBody>
      </p:sp>
    </p:spTree>
    <p:extLst>
      <p:ext uri="{BB962C8B-B14F-4D97-AF65-F5344CB8AC3E}">
        <p14:creationId xmlns:p14="http://schemas.microsoft.com/office/powerpoint/2010/main" val="3900839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pmedia.news.nationalpost.com/2015/02/kyoto.jpg?quality=65&amp;strip=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5944"/>
            <a:ext cx="5903444" cy="4427583"/>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2039620" y="462127"/>
            <a:ext cx="8112760" cy="1213870"/>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smtClean="0"/>
              <a:t>Kioto </a:t>
            </a:r>
            <a:r>
              <a:rPr lang="lv-LV" sz="2400" dirty="0"/>
              <a:t>protokola </a:t>
            </a:r>
            <a:r>
              <a:rPr lang="lv-LV" sz="2400" dirty="0" smtClean="0"/>
              <a:t>2.periodā (2013.-2020.g.) </a:t>
            </a:r>
            <a:r>
              <a:rPr lang="lv-LV" sz="2400" dirty="0"/>
              <a:t>visu līgumslēdzēju pušu kopējais mērķis ir </a:t>
            </a:r>
            <a:r>
              <a:rPr lang="lv-LV" sz="2400" b="1" dirty="0"/>
              <a:t>samazināt emisijas par </a:t>
            </a:r>
            <a:r>
              <a:rPr lang="lv-LV" sz="2400" b="1" dirty="0" smtClean="0"/>
              <a:t>18% </a:t>
            </a:r>
            <a:r>
              <a:rPr lang="lv-LV" sz="2400" dirty="0"/>
              <a:t>salīdzinājumā ar </a:t>
            </a:r>
            <a:r>
              <a:rPr lang="lv-LV" sz="2400" dirty="0" smtClean="0"/>
              <a:t>1990.g. </a:t>
            </a:r>
            <a:r>
              <a:rPr lang="lv-LV" sz="2400" dirty="0"/>
              <a:t>līmeni</a:t>
            </a:r>
            <a:endParaRPr lang="lv-LV" sz="2400" dirty="0" smtClean="0"/>
          </a:p>
        </p:txBody>
      </p:sp>
      <p:sp>
        <p:nvSpPr>
          <p:cNvPr id="4" name="Rounded Rectangle 3"/>
          <p:cNvSpPr/>
          <p:nvPr/>
        </p:nvSpPr>
        <p:spPr>
          <a:xfrm>
            <a:off x="6597353" y="2021958"/>
            <a:ext cx="5280615" cy="640999"/>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Šajā periodā ES ir apņēmusies samazināt SEG emisijas par </a:t>
            </a:r>
            <a:r>
              <a:rPr lang="lv-LV" b="1" dirty="0" smtClean="0">
                <a:solidFill>
                  <a:schemeClr val="tx1"/>
                </a:solidFill>
              </a:rPr>
              <a:t>20% </a:t>
            </a:r>
            <a:r>
              <a:rPr lang="lv-LV" b="1" dirty="0">
                <a:solidFill>
                  <a:schemeClr val="tx1"/>
                </a:solidFill>
              </a:rPr>
              <a:t>salīdzinājumā ar </a:t>
            </a:r>
            <a:r>
              <a:rPr lang="lv-LV" b="1" dirty="0" smtClean="0">
                <a:solidFill>
                  <a:schemeClr val="tx1"/>
                </a:solidFill>
              </a:rPr>
              <a:t>1990.g.</a:t>
            </a:r>
            <a:endParaRPr lang="lv-LV" b="1" dirty="0">
              <a:solidFill>
                <a:schemeClr val="tx1"/>
              </a:solidFill>
            </a:endParaRPr>
          </a:p>
        </p:txBody>
      </p:sp>
      <p:sp>
        <p:nvSpPr>
          <p:cNvPr id="5" name="Rounded Rectangle 4"/>
          <p:cNvSpPr/>
          <p:nvPr/>
        </p:nvSpPr>
        <p:spPr>
          <a:xfrm>
            <a:off x="6597353" y="2882159"/>
            <a:ext cx="5280615" cy="634017"/>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2015.g. turpinājās </a:t>
            </a:r>
            <a:r>
              <a:rPr lang="lv-LV" b="1" dirty="0">
                <a:solidFill>
                  <a:schemeClr val="tx1"/>
                </a:solidFill>
              </a:rPr>
              <a:t>sarunas par konkrētiem emisiju samazināšanas mērķiem periodam </a:t>
            </a:r>
            <a:r>
              <a:rPr lang="lv-LV" b="1" dirty="0" smtClean="0">
                <a:solidFill>
                  <a:schemeClr val="tx1"/>
                </a:solidFill>
              </a:rPr>
              <a:t>2021.-2030.g.</a:t>
            </a:r>
            <a:endParaRPr lang="lv-LV" b="1" dirty="0">
              <a:solidFill>
                <a:schemeClr val="tx1"/>
              </a:solidFill>
            </a:endParaRPr>
          </a:p>
        </p:txBody>
      </p:sp>
      <p:sp>
        <p:nvSpPr>
          <p:cNvPr id="6" name="Rounded Rectangle 5"/>
          <p:cNvSpPr/>
          <p:nvPr/>
        </p:nvSpPr>
        <p:spPr>
          <a:xfrm>
            <a:off x="5375564" y="3735378"/>
            <a:ext cx="6502404" cy="630774"/>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Paziņots, ka ES valstis ir gatavas samazināt kopējās SEG emisijas līdz </a:t>
            </a:r>
            <a:r>
              <a:rPr lang="lv-LV" b="1" dirty="0" smtClean="0">
                <a:solidFill>
                  <a:schemeClr val="tx1"/>
                </a:solidFill>
              </a:rPr>
              <a:t>2030.g. </a:t>
            </a:r>
            <a:r>
              <a:rPr lang="lv-LV" b="1" dirty="0">
                <a:solidFill>
                  <a:schemeClr val="tx1"/>
                </a:solidFill>
              </a:rPr>
              <a:t>par </a:t>
            </a:r>
            <a:r>
              <a:rPr lang="lv-LV" b="1" dirty="0" smtClean="0">
                <a:solidFill>
                  <a:schemeClr val="tx1"/>
                </a:solidFill>
              </a:rPr>
              <a:t>40% </a:t>
            </a:r>
            <a:r>
              <a:rPr lang="lv-LV" b="1" dirty="0">
                <a:solidFill>
                  <a:schemeClr val="tx1"/>
                </a:solidFill>
              </a:rPr>
              <a:t>salīdzinājumā </a:t>
            </a:r>
            <a:r>
              <a:rPr lang="lv-LV" b="1" dirty="0" smtClean="0">
                <a:solidFill>
                  <a:schemeClr val="tx1"/>
                </a:solidFill>
              </a:rPr>
              <a:t>ar 1990.g. </a:t>
            </a:r>
            <a:r>
              <a:rPr lang="lv-LV" b="1" dirty="0">
                <a:solidFill>
                  <a:schemeClr val="tx1"/>
                </a:solidFill>
              </a:rPr>
              <a:t>līmeni</a:t>
            </a:r>
          </a:p>
        </p:txBody>
      </p:sp>
      <p:sp>
        <p:nvSpPr>
          <p:cNvPr id="7" name="Rounded Rectangle 6"/>
          <p:cNvSpPr/>
          <p:nvPr/>
        </p:nvSpPr>
        <p:spPr>
          <a:xfrm>
            <a:off x="5375305" y="4585354"/>
            <a:ext cx="6502663" cy="708957"/>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Arī ASV, kas nav ratificējusi Kioto protokolu</a:t>
            </a:r>
            <a:r>
              <a:rPr lang="lv-LV" b="1" dirty="0" smtClean="0">
                <a:solidFill>
                  <a:schemeClr val="tx1"/>
                </a:solidFill>
              </a:rPr>
              <a:t>, </a:t>
            </a:r>
            <a:r>
              <a:rPr lang="lv-LV" b="1" dirty="0">
                <a:solidFill>
                  <a:schemeClr val="tx1"/>
                </a:solidFill>
              </a:rPr>
              <a:t>plāno līdz </a:t>
            </a:r>
            <a:r>
              <a:rPr lang="lv-LV" b="1" dirty="0" smtClean="0">
                <a:solidFill>
                  <a:schemeClr val="tx1"/>
                </a:solidFill>
              </a:rPr>
              <a:t>2025.g. samazināt </a:t>
            </a:r>
            <a:r>
              <a:rPr lang="lv-LV" b="1" dirty="0">
                <a:solidFill>
                  <a:schemeClr val="tx1"/>
                </a:solidFill>
              </a:rPr>
              <a:t>emisijas </a:t>
            </a:r>
            <a:r>
              <a:rPr lang="lv-LV" b="1" dirty="0" smtClean="0">
                <a:solidFill>
                  <a:schemeClr val="tx1"/>
                </a:solidFill>
              </a:rPr>
              <a:t>par 26-28% </a:t>
            </a:r>
            <a:r>
              <a:rPr lang="lv-LV" b="1" dirty="0">
                <a:solidFill>
                  <a:schemeClr val="tx1"/>
                </a:solidFill>
              </a:rPr>
              <a:t>salīdzinājumā </a:t>
            </a:r>
            <a:r>
              <a:rPr lang="lv-LV" b="1" dirty="0" smtClean="0">
                <a:solidFill>
                  <a:schemeClr val="tx1"/>
                </a:solidFill>
              </a:rPr>
              <a:t>ar 2005.g. līmeni</a:t>
            </a:r>
            <a:endParaRPr lang="lv-LV" b="1" dirty="0">
              <a:solidFill>
                <a:schemeClr val="tx1"/>
              </a:solidFill>
            </a:endParaRPr>
          </a:p>
        </p:txBody>
      </p:sp>
      <p:sp>
        <p:nvSpPr>
          <p:cNvPr id="8" name="Rounded Rectangle 7"/>
          <p:cNvSpPr/>
          <p:nvPr/>
        </p:nvSpPr>
        <p:spPr>
          <a:xfrm>
            <a:off x="4264351" y="5513513"/>
            <a:ext cx="7613617" cy="1047456"/>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Savukārt </a:t>
            </a:r>
            <a:r>
              <a:rPr lang="lv-LV" b="1" dirty="0">
                <a:solidFill>
                  <a:schemeClr val="tx1"/>
                </a:solidFill>
              </a:rPr>
              <a:t>Ķīna ir </a:t>
            </a:r>
            <a:r>
              <a:rPr lang="lv-LV" b="1" dirty="0" smtClean="0">
                <a:solidFill>
                  <a:schemeClr val="tx1"/>
                </a:solidFill>
              </a:rPr>
              <a:t>apņemas </a:t>
            </a:r>
            <a:r>
              <a:rPr lang="lv-LV" b="1" dirty="0">
                <a:solidFill>
                  <a:schemeClr val="tx1"/>
                </a:solidFill>
              </a:rPr>
              <a:t>samazināt </a:t>
            </a:r>
            <a:r>
              <a:rPr lang="lv-LV" b="1" dirty="0" smtClean="0">
                <a:solidFill>
                  <a:schemeClr val="tx1"/>
                </a:solidFill>
              </a:rPr>
              <a:t>SEG </a:t>
            </a:r>
            <a:r>
              <a:rPr lang="lv-LV" b="1" dirty="0">
                <a:solidFill>
                  <a:schemeClr val="tx1"/>
                </a:solidFill>
              </a:rPr>
              <a:t>emisijas par 40-45% salīdzinājumā ar </a:t>
            </a:r>
            <a:r>
              <a:rPr lang="lv-LV" b="1" dirty="0" smtClean="0">
                <a:solidFill>
                  <a:schemeClr val="tx1"/>
                </a:solidFill>
              </a:rPr>
              <a:t>2005.g., </a:t>
            </a:r>
            <a:r>
              <a:rPr lang="lv-LV" b="1" dirty="0">
                <a:solidFill>
                  <a:schemeClr val="tx1"/>
                </a:solidFill>
              </a:rPr>
              <a:t>palielināt </a:t>
            </a:r>
            <a:r>
              <a:rPr lang="lv-LV" b="1" dirty="0" smtClean="0">
                <a:solidFill>
                  <a:schemeClr val="tx1"/>
                </a:solidFill>
              </a:rPr>
              <a:t>nefosilā </a:t>
            </a:r>
            <a:r>
              <a:rPr lang="lv-LV" b="1" dirty="0">
                <a:solidFill>
                  <a:schemeClr val="tx1"/>
                </a:solidFill>
              </a:rPr>
              <a:t>kurināmā īpatsvaru energoresursos </a:t>
            </a:r>
            <a:endParaRPr lang="lv-LV" b="1" dirty="0" smtClean="0">
              <a:solidFill>
                <a:schemeClr val="tx1"/>
              </a:solidFill>
            </a:endParaRPr>
          </a:p>
          <a:p>
            <a:pPr algn="ctr"/>
            <a:r>
              <a:rPr lang="lv-LV" b="1" dirty="0" smtClean="0">
                <a:solidFill>
                  <a:schemeClr val="tx1"/>
                </a:solidFill>
              </a:rPr>
              <a:t>līdz 15% </a:t>
            </a:r>
            <a:r>
              <a:rPr lang="lv-LV" b="1" dirty="0">
                <a:solidFill>
                  <a:schemeClr val="tx1"/>
                </a:solidFill>
              </a:rPr>
              <a:t>un par </a:t>
            </a:r>
            <a:r>
              <a:rPr lang="lv-LV" b="1" dirty="0" smtClean="0">
                <a:solidFill>
                  <a:schemeClr val="tx1"/>
                </a:solidFill>
              </a:rPr>
              <a:t>40 </a:t>
            </a:r>
            <a:r>
              <a:rPr lang="lv-LV" b="1" dirty="0">
                <a:solidFill>
                  <a:schemeClr val="tx1"/>
                </a:solidFill>
              </a:rPr>
              <a:t>milj. ha palielināt meža </a:t>
            </a:r>
            <a:r>
              <a:rPr lang="lv-LV" b="1" dirty="0" smtClean="0">
                <a:solidFill>
                  <a:schemeClr val="tx1"/>
                </a:solidFill>
              </a:rPr>
              <a:t>platības</a:t>
            </a:r>
            <a:endParaRPr lang="lv-LV" b="1" dirty="0">
              <a:solidFill>
                <a:schemeClr val="tx1"/>
              </a:solidFill>
            </a:endParaRPr>
          </a:p>
        </p:txBody>
      </p:sp>
    </p:spTree>
    <p:extLst>
      <p:ext uri="{BB962C8B-B14F-4D97-AF65-F5344CB8AC3E}">
        <p14:creationId xmlns:p14="http://schemas.microsoft.com/office/powerpoint/2010/main" val="31333579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user\Desktop\10_Atteli\6453005617_6274e22173_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8191"/>
          <a:stretch/>
        </p:blipFill>
        <p:spPr bwMode="auto">
          <a:xfrm>
            <a:off x="5688541" y="847929"/>
            <a:ext cx="6503459" cy="532213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2382984" y="386836"/>
            <a:ext cx="7426036" cy="1213870"/>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b="1" dirty="0"/>
              <a:t>Izmantojot oglekļa nodokli</a:t>
            </a:r>
            <a:r>
              <a:rPr lang="lv-LV" sz="2400" dirty="0"/>
              <a:t>, tiek noteikta konkrēta cena par oglekļa emisijām vai, biežāk, par fosilo kurināmo, </a:t>
            </a:r>
            <a:endParaRPr lang="lv-LV" sz="2400" dirty="0" smtClean="0"/>
          </a:p>
          <a:p>
            <a:pPr algn="ctr"/>
            <a:r>
              <a:rPr lang="lv-LV" sz="2400" dirty="0" smtClean="0"/>
              <a:t>kas </a:t>
            </a:r>
            <a:r>
              <a:rPr lang="lv-LV" sz="2400" dirty="0"/>
              <a:t>satur </a:t>
            </a:r>
            <a:r>
              <a:rPr lang="lv-LV" sz="2400" dirty="0" smtClean="0"/>
              <a:t>oglekli</a:t>
            </a:r>
            <a:endParaRPr lang="lv-LV" sz="2400" dirty="0"/>
          </a:p>
        </p:txBody>
      </p:sp>
      <p:sp>
        <p:nvSpPr>
          <p:cNvPr id="5" name="Rounded Rectangle 4"/>
          <p:cNvSpPr/>
          <p:nvPr/>
        </p:nvSpPr>
        <p:spPr>
          <a:xfrm>
            <a:off x="216659" y="3085245"/>
            <a:ext cx="5879341" cy="1234328"/>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Piemēram, Venecuēla, kam pieder vienas no lielākajām naftas rezervēm un kas pēdējos gados pārdzīvo nopietnu finanšu krīzi, joprojām subsidē degvielu </a:t>
            </a:r>
            <a:endParaRPr lang="lv-LV" b="1" dirty="0" smtClean="0">
              <a:solidFill>
                <a:schemeClr val="tx1"/>
              </a:solidFill>
            </a:endParaRPr>
          </a:p>
          <a:p>
            <a:pPr algn="ctr"/>
            <a:r>
              <a:rPr lang="lv-LV" b="1" dirty="0" smtClean="0">
                <a:solidFill>
                  <a:schemeClr val="tx1"/>
                </a:solidFill>
              </a:rPr>
              <a:t>vietējam </a:t>
            </a:r>
            <a:r>
              <a:rPr lang="lv-LV" b="1" dirty="0">
                <a:solidFill>
                  <a:schemeClr val="tx1"/>
                </a:solidFill>
              </a:rPr>
              <a:t>patēriņam</a:t>
            </a:r>
          </a:p>
        </p:txBody>
      </p:sp>
      <p:sp>
        <p:nvSpPr>
          <p:cNvPr id="6" name="Rounded Rectangle 5"/>
          <p:cNvSpPr/>
          <p:nvPr/>
        </p:nvSpPr>
        <p:spPr>
          <a:xfrm>
            <a:off x="216659" y="4548192"/>
            <a:ext cx="5879341" cy="93438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Venecuēlā </a:t>
            </a:r>
            <a:r>
              <a:rPr lang="lv-LV" b="1" dirty="0" smtClean="0">
                <a:solidFill>
                  <a:schemeClr val="tx1"/>
                </a:solidFill>
              </a:rPr>
              <a:t>2015.g. </a:t>
            </a:r>
            <a:r>
              <a:rPr lang="lv-LV" b="1" dirty="0">
                <a:solidFill>
                  <a:schemeClr val="tx1"/>
                </a:solidFill>
              </a:rPr>
              <a:t>otrajā ceturksnī benzīna cena </a:t>
            </a:r>
            <a:r>
              <a:rPr lang="lv-LV" b="1" dirty="0" smtClean="0">
                <a:solidFill>
                  <a:schemeClr val="tx1"/>
                </a:solidFill>
              </a:rPr>
              <a:t>bija </a:t>
            </a:r>
            <a:r>
              <a:rPr lang="lv-LV" b="1" dirty="0">
                <a:solidFill>
                  <a:schemeClr val="tx1"/>
                </a:solidFill>
              </a:rPr>
              <a:t>tikai </a:t>
            </a:r>
            <a:endParaRPr lang="lv-LV" b="1" dirty="0" smtClean="0">
              <a:solidFill>
                <a:schemeClr val="tx1"/>
              </a:solidFill>
            </a:endParaRPr>
          </a:p>
          <a:p>
            <a:pPr algn="ctr"/>
            <a:r>
              <a:rPr lang="lv-LV" b="1" dirty="0" smtClean="0">
                <a:solidFill>
                  <a:schemeClr val="tx1"/>
                </a:solidFill>
              </a:rPr>
              <a:t>2 ASV </a:t>
            </a:r>
            <a:r>
              <a:rPr lang="lv-LV" b="1" dirty="0">
                <a:solidFill>
                  <a:schemeClr val="tx1"/>
                </a:solidFill>
              </a:rPr>
              <a:t>dolāra centi par litru, kamēr pasaulē </a:t>
            </a:r>
            <a:r>
              <a:rPr lang="lv-LV" b="1" dirty="0" smtClean="0">
                <a:solidFill>
                  <a:schemeClr val="tx1"/>
                </a:solidFill>
              </a:rPr>
              <a:t>vidēji 1,09 </a:t>
            </a:r>
            <a:r>
              <a:rPr lang="lv-LV" b="1" dirty="0">
                <a:solidFill>
                  <a:schemeClr val="tx1"/>
                </a:solidFill>
              </a:rPr>
              <a:t>ASV dolāri un maksimālā – 1,93 ASV dolāri </a:t>
            </a:r>
            <a:r>
              <a:rPr lang="lv-LV" b="1" dirty="0" smtClean="0">
                <a:solidFill>
                  <a:schemeClr val="tx1"/>
                </a:solidFill>
              </a:rPr>
              <a:t>Honkongā</a:t>
            </a:r>
            <a:endParaRPr lang="lv-LV" b="1" dirty="0">
              <a:solidFill>
                <a:schemeClr val="tx1"/>
              </a:solidFill>
            </a:endParaRPr>
          </a:p>
        </p:txBody>
      </p:sp>
      <p:sp>
        <p:nvSpPr>
          <p:cNvPr id="7" name="Rounded Rectangle 6"/>
          <p:cNvSpPr/>
          <p:nvPr/>
        </p:nvSpPr>
        <p:spPr>
          <a:xfrm>
            <a:off x="216659" y="5711191"/>
            <a:ext cx="5879341" cy="630332"/>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Līdz ar to nozīmīgs solis būtu fosilā kurināmā </a:t>
            </a:r>
            <a:endParaRPr lang="lv-LV" b="1" dirty="0" smtClean="0">
              <a:solidFill>
                <a:schemeClr val="tx1"/>
              </a:solidFill>
            </a:endParaRPr>
          </a:p>
          <a:p>
            <a:pPr algn="ctr"/>
            <a:r>
              <a:rPr lang="lv-LV" b="1" dirty="0" smtClean="0">
                <a:solidFill>
                  <a:schemeClr val="tx1"/>
                </a:solidFill>
              </a:rPr>
              <a:t>subsīdiju </a:t>
            </a:r>
            <a:r>
              <a:rPr lang="lv-LV" b="1" dirty="0">
                <a:solidFill>
                  <a:schemeClr val="tx1"/>
                </a:solidFill>
              </a:rPr>
              <a:t>atcelšana</a:t>
            </a:r>
          </a:p>
        </p:txBody>
      </p:sp>
      <p:sp>
        <p:nvSpPr>
          <p:cNvPr id="8" name="Rounded Rectangle 7"/>
          <p:cNvSpPr/>
          <p:nvPr/>
        </p:nvSpPr>
        <p:spPr>
          <a:xfrm>
            <a:off x="216659" y="1872251"/>
            <a:ext cx="5879341" cy="984375"/>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Taču pasaulē vēl daudzviet ne tikai fosilajam kurināmajam netiek uzlikti nodokļi, bet gluži otrādi – </a:t>
            </a:r>
            <a:endParaRPr lang="lv-LV" b="1" dirty="0" smtClean="0">
              <a:solidFill>
                <a:schemeClr val="tx1"/>
              </a:solidFill>
            </a:endParaRPr>
          </a:p>
          <a:p>
            <a:pPr algn="ctr"/>
            <a:r>
              <a:rPr lang="lv-LV" b="1" dirty="0" smtClean="0">
                <a:solidFill>
                  <a:schemeClr val="tx1"/>
                </a:solidFill>
              </a:rPr>
              <a:t>tiek </a:t>
            </a:r>
            <a:r>
              <a:rPr lang="lv-LV" b="1" dirty="0">
                <a:solidFill>
                  <a:schemeClr val="tx1"/>
                </a:solidFill>
              </a:rPr>
              <a:t>maksātas subsīdijas</a:t>
            </a:r>
          </a:p>
        </p:txBody>
      </p:sp>
    </p:spTree>
    <p:extLst>
      <p:ext uri="{BB962C8B-B14F-4D97-AF65-F5344CB8AC3E}">
        <p14:creationId xmlns:p14="http://schemas.microsoft.com/office/powerpoint/2010/main" val="40228714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user\Desktop\10_Atteli\15425511659_1df448e4e4_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51576"/>
            <a:ext cx="6690864" cy="501848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1956493" y="448273"/>
            <a:ext cx="8279014" cy="964888"/>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Viens no svarīgiem veidiem, ka ieguldījumi var palīdzēt cīņā ar klimata pārmaiņām ir, </a:t>
            </a:r>
            <a:r>
              <a:rPr lang="lv-LV" sz="2400" dirty="0" smtClean="0"/>
              <a:t>uzlabojot </a:t>
            </a:r>
            <a:r>
              <a:rPr lang="lv-LV" sz="2400" b="1" dirty="0"/>
              <a:t>infrastruktūru</a:t>
            </a:r>
            <a:endParaRPr lang="lv-LV" sz="2400" b="1" dirty="0" smtClean="0"/>
          </a:p>
        </p:txBody>
      </p:sp>
      <p:sp>
        <p:nvSpPr>
          <p:cNvPr id="4" name="Rounded Rectangle 3"/>
          <p:cNvSpPr/>
          <p:nvPr/>
        </p:nvSpPr>
        <p:spPr>
          <a:xfrm>
            <a:off x="6215677" y="1840981"/>
            <a:ext cx="5657273" cy="1165455"/>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Infrastruktūra, kas tiek būvēta, lai apmierinātu sabiedrības pamata vajadzības, piemēram, ūdens un enerģijas apgādi, kā arī mobilitāti, bieži vien ir ļoti dārga, un to izmanto gadu desmitiem</a:t>
            </a:r>
          </a:p>
        </p:txBody>
      </p:sp>
      <p:sp>
        <p:nvSpPr>
          <p:cNvPr id="5" name="Rounded Rectangle 4"/>
          <p:cNvSpPr/>
          <p:nvPr/>
        </p:nvSpPr>
        <p:spPr>
          <a:xfrm>
            <a:off x="6229136" y="3190010"/>
            <a:ext cx="5657273" cy="99060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Tāpēc ir </a:t>
            </a:r>
            <a:r>
              <a:rPr lang="lv-LV" b="1" dirty="0" smtClean="0">
                <a:solidFill>
                  <a:schemeClr val="tx1"/>
                </a:solidFill>
              </a:rPr>
              <a:t>svarīgi</a:t>
            </a:r>
            <a:r>
              <a:rPr lang="lv-LV" b="1" dirty="0">
                <a:solidFill>
                  <a:schemeClr val="tx1"/>
                </a:solidFill>
              </a:rPr>
              <a:t>, lai </a:t>
            </a:r>
            <a:r>
              <a:rPr lang="lv-LV" b="1" dirty="0" smtClean="0">
                <a:solidFill>
                  <a:schemeClr val="tx1"/>
                </a:solidFill>
              </a:rPr>
              <a:t>veidojot </a:t>
            </a:r>
            <a:r>
              <a:rPr lang="lv-LV" b="1" dirty="0">
                <a:solidFill>
                  <a:schemeClr val="tx1"/>
                </a:solidFill>
              </a:rPr>
              <a:t>un </a:t>
            </a:r>
            <a:r>
              <a:rPr lang="lv-LV" b="1" dirty="0" smtClean="0">
                <a:solidFill>
                  <a:schemeClr val="tx1"/>
                </a:solidFill>
              </a:rPr>
              <a:t>rekonstruējot infrastruktūru, tiktu radītas reālas </a:t>
            </a:r>
            <a:r>
              <a:rPr lang="lv-LV" b="1" dirty="0">
                <a:solidFill>
                  <a:schemeClr val="tx1"/>
                </a:solidFill>
              </a:rPr>
              <a:t>iespējas mainīt veidu kā </a:t>
            </a:r>
            <a:r>
              <a:rPr lang="lv-LV" b="1" dirty="0" smtClean="0">
                <a:solidFill>
                  <a:schemeClr val="tx1"/>
                </a:solidFill>
              </a:rPr>
              <a:t>apmierināt vajadzības</a:t>
            </a:r>
            <a:r>
              <a:rPr lang="lv-LV" b="1" dirty="0">
                <a:solidFill>
                  <a:schemeClr val="tx1"/>
                </a:solidFill>
              </a:rPr>
              <a:t>, mazinot klimata pārmaiņas</a:t>
            </a:r>
          </a:p>
        </p:txBody>
      </p:sp>
      <p:sp>
        <p:nvSpPr>
          <p:cNvPr id="6" name="Rounded Rectangle 5"/>
          <p:cNvSpPr/>
          <p:nvPr/>
        </p:nvSpPr>
        <p:spPr>
          <a:xfrm>
            <a:off x="6215676" y="4364184"/>
            <a:ext cx="5657273" cy="741217"/>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Turklāt </a:t>
            </a:r>
            <a:r>
              <a:rPr lang="lv-LV" b="1" dirty="0" smtClean="0">
                <a:solidFill>
                  <a:schemeClr val="tx1"/>
                </a:solidFill>
              </a:rPr>
              <a:t>infrastruktūrai </a:t>
            </a:r>
            <a:r>
              <a:rPr lang="lv-LV" b="1" dirty="0">
                <a:solidFill>
                  <a:schemeClr val="tx1"/>
                </a:solidFill>
              </a:rPr>
              <a:t>ir jābūt noturīgai pret ekstrēmām laika apstākļu </a:t>
            </a:r>
            <a:r>
              <a:rPr lang="lv-LV" b="1" dirty="0" smtClean="0">
                <a:solidFill>
                  <a:schemeClr val="tx1"/>
                </a:solidFill>
              </a:rPr>
              <a:t>ietekmēm</a:t>
            </a:r>
            <a:endParaRPr lang="lv-LV" b="1" dirty="0">
              <a:solidFill>
                <a:schemeClr val="tx1"/>
              </a:solidFill>
            </a:endParaRPr>
          </a:p>
        </p:txBody>
      </p:sp>
      <p:sp>
        <p:nvSpPr>
          <p:cNvPr id="7" name="Rounded Rectangle 6"/>
          <p:cNvSpPr/>
          <p:nvPr/>
        </p:nvSpPr>
        <p:spPr>
          <a:xfrm>
            <a:off x="6229136" y="5288975"/>
            <a:ext cx="5657273" cy="1174174"/>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Savukārt </a:t>
            </a:r>
            <a:r>
              <a:rPr lang="lv-LV" b="1" dirty="0">
                <a:solidFill>
                  <a:schemeClr val="tx1"/>
                </a:solidFill>
              </a:rPr>
              <a:t>veidojot infrastruktūru atbilstoši iepriekšējai biznesa praksei, kas ir izraisījusi klimata pārmaiņas, mēs ieslēdzam sevi neilgtspējīgā praksē uz </a:t>
            </a:r>
            <a:endParaRPr lang="lv-LV" b="1" dirty="0" smtClean="0">
              <a:solidFill>
                <a:schemeClr val="tx1"/>
              </a:solidFill>
            </a:endParaRPr>
          </a:p>
          <a:p>
            <a:pPr algn="ctr"/>
            <a:r>
              <a:rPr lang="lv-LV" b="1" dirty="0" smtClean="0">
                <a:solidFill>
                  <a:schemeClr val="tx1"/>
                </a:solidFill>
              </a:rPr>
              <a:t>daudziem </a:t>
            </a:r>
            <a:r>
              <a:rPr lang="lv-LV" b="1" dirty="0">
                <a:solidFill>
                  <a:schemeClr val="tx1"/>
                </a:solidFill>
              </a:rPr>
              <a:t>gadu desmitiem</a:t>
            </a:r>
          </a:p>
        </p:txBody>
      </p:sp>
    </p:spTree>
    <p:extLst>
      <p:ext uri="{BB962C8B-B14F-4D97-AF65-F5344CB8AC3E}">
        <p14:creationId xmlns:p14="http://schemas.microsoft.com/office/powerpoint/2010/main" val="42098554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user\Desktop\10_Atteli\8257163996_95ba534c83_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4496" y="1500499"/>
            <a:ext cx="6427505" cy="4285003"/>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1219207" y="365145"/>
            <a:ext cx="9753600" cy="1213870"/>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Kopumā </a:t>
            </a:r>
            <a:r>
              <a:rPr lang="lv-LV" sz="2400" b="1" dirty="0"/>
              <a:t>pāreja no fosilā kurināmā uz atjaunojamiem energoresursiem </a:t>
            </a:r>
            <a:r>
              <a:rPr lang="lv-LV" sz="2400" dirty="0"/>
              <a:t>ir ļoti </a:t>
            </a:r>
            <a:r>
              <a:rPr lang="lv-LV" sz="2400" dirty="0" smtClean="0"/>
              <a:t>sarežģīta</a:t>
            </a:r>
            <a:r>
              <a:rPr lang="lv-LV" sz="2400" dirty="0"/>
              <a:t> </a:t>
            </a:r>
            <a:r>
              <a:rPr lang="lv-LV" sz="2400" dirty="0" smtClean="0"/>
              <a:t>– prasa </a:t>
            </a:r>
            <a:r>
              <a:rPr lang="lv-LV" sz="2400" dirty="0"/>
              <a:t>izmaiņas visā enerģētikas sistēmā no ražošanas un uzglabāšanas līdz izplatīšanai un gala patēriņam</a:t>
            </a:r>
            <a:endParaRPr lang="lv-LV" sz="2400" dirty="0" smtClean="0"/>
          </a:p>
        </p:txBody>
      </p:sp>
      <p:sp>
        <p:nvSpPr>
          <p:cNvPr id="4" name="Rounded Rectangle 3"/>
          <p:cNvSpPr/>
          <p:nvPr/>
        </p:nvSpPr>
        <p:spPr>
          <a:xfrm>
            <a:off x="216657" y="1831258"/>
            <a:ext cx="6101015" cy="1218826"/>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Piemēram, elektrībai, ko ražo, izmantojot saules paneļus vai vēja ģeneratorus, ir jābūt pieejamai izmantošanai vēlāk vai citā </a:t>
            </a:r>
            <a:r>
              <a:rPr lang="lv-LV" b="1" dirty="0" smtClean="0">
                <a:solidFill>
                  <a:schemeClr val="tx1"/>
                </a:solidFill>
              </a:rPr>
              <a:t>vietā – to </a:t>
            </a:r>
            <a:r>
              <a:rPr lang="lv-LV" b="1" dirty="0">
                <a:solidFill>
                  <a:schemeClr val="tx1"/>
                </a:solidFill>
              </a:rPr>
              <a:t>var panākt tad, ja ir izveidoti labi </a:t>
            </a:r>
            <a:endParaRPr lang="lv-LV" b="1" dirty="0" smtClean="0">
              <a:solidFill>
                <a:schemeClr val="tx1"/>
              </a:solidFill>
            </a:endParaRPr>
          </a:p>
          <a:p>
            <a:pPr algn="ctr"/>
            <a:r>
              <a:rPr lang="lv-LV" b="1" dirty="0" smtClean="0">
                <a:solidFill>
                  <a:schemeClr val="tx1"/>
                </a:solidFill>
              </a:rPr>
              <a:t>savienoti </a:t>
            </a:r>
            <a:r>
              <a:rPr lang="lv-LV" b="1" dirty="0">
                <a:solidFill>
                  <a:schemeClr val="tx1"/>
                </a:solidFill>
              </a:rPr>
              <a:t>viedie elektrotīkli</a:t>
            </a:r>
          </a:p>
        </p:txBody>
      </p:sp>
      <p:sp>
        <p:nvSpPr>
          <p:cNvPr id="5" name="Rounded Rectangle 4"/>
          <p:cNvSpPr/>
          <p:nvPr/>
        </p:nvSpPr>
        <p:spPr>
          <a:xfrm>
            <a:off x="216659" y="3212267"/>
            <a:ext cx="6101014" cy="1461198"/>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Arī transporta sistēmai ir nepieciešamas radikālas pārmaiņas: elektrisko transporta līdzekļu daudz lielāka izmantošana,  radot un pilnveidojot sabiedriskā transporta tīklu, kas var risināt pieprasījumu pēc mobilitātes, piedāvājot alternatīvas braukšanai privātajās automašīnās</a:t>
            </a:r>
          </a:p>
        </p:txBody>
      </p:sp>
      <p:sp>
        <p:nvSpPr>
          <p:cNvPr id="6" name="Rounded Rectangle 5"/>
          <p:cNvSpPr/>
          <p:nvPr/>
        </p:nvSpPr>
        <p:spPr>
          <a:xfrm>
            <a:off x="216658" y="4835702"/>
            <a:ext cx="6101014" cy="737981"/>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Ieguldījumi, kas nepieciešami, lai šīs izmaiņas </a:t>
            </a:r>
            <a:r>
              <a:rPr lang="lv-LV" b="1" dirty="0" smtClean="0">
                <a:solidFill>
                  <a:schemeClr val="tx1"/>
                </a:solidFill>
              </a:rPr>
              <a:t>realizētu, </a:t>
            </a:r>
            <a:r>
              <a:rPr lang="lv-LV" b="1" dirty="0">
                <a:solidFill>
                  <a:schemeClr val="tx1"/>
                </a:solidFill>
              </a:rPr>
              <a:t>varētu būt milzīgi</a:t>
            </a:r>
          </a:p>
        </p:txBody>
      </p:sp>
      <p:sp>
        <p:nvSpPr>
          <p:cNvPr id="7" name="Rounded Rectangle 6"/>
          <p:cNvSpPr/>
          <p:nvPr/>
        </p:nvSpPr>
        <p:spPr>
          <a:xfrm>
            <a:off x="1341383" y="5735920"/>
            <a:ext cx="9509233" cy="955823"/>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Pēc Eiropas </a:t>
            </a:r>
            <a:r>
              <a:rPr lang="lv-LV" b="1" dirty="0">
                <a:solidFill>
                  <a:schemeClr val="tx1"/>
                </a:solidFill>
              </a:rPr>
              <a:t>Komisijas aplēsēm, lai ES enerģētikas un transporta sistēmu padarītu par zemas oglekļa emisijas sistēmu, būs nepieciešami aptuveni 270 miljardi EUR </a:t>
            </a:r>
            <a:r>
              <a:rPr lang="lv-LV" b="1" dirty="0" smtClean="0">
                <a:solidFill>
                  <a:schemeClr val="tx1"/>
                </a:solidFill>
              </a:rPr>
              <a:t>papildus </a:t>
            </a:r>
            <a:r>
              <a:rPr lang="lv-LV" b="1" dirty="0">
                <a:solidFill>
                  <a:schemeClr val="tx1"/>
                </a:solidFill>
              </a:rPr>
              <a:t>valsts un </a:t>
            </a:r>
            <a:endParaRPr lang="lv-LV" b="1" dirty="0" smtClean="0">
              <a:solidFill>
                <a:schemeClr val="tx1"/>
              </a:solidFill>
            </a:endParaRPr>
          </a:p>
          <a:p>
            <a:pPr algn="ctr"/>
            <a:r>
              <a:rPr lang="lv-LV" b="1" dirty="0" smtClean="0">
                <a:solidFill>
                  <a:schemeClr val="tx1"/>
                </a:solidFill>
              </a:rPr>
              <a:t>privātie </a:t>
            </a:r>
            <a:r>
              <a:rPr lang="lv-LV" b="1" dirty="0">
                <a:solidFill>
                  <a:schemeClr val="tx1"/>
                </a:solidFill>
              </a:rPr>
              <a:t>ieguldījumi katru gadu nākamo 40 gadu laikā</a:t>
            </a:r>
          </a:p>
        </p:txBody>
      </p:sp>
    </p:spTree>
    <p:extLst>
      <p:ext uri="{BB962C8B-B14F-4D97-AF65-F5344CB8AC3E}">
        <p14:creationId xmlns:p14="http://schemas.microsoft.com/office/powerpoint/2010/main" val="21512021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845259" y="392857"/>
            <a:ext cx="8528396" cy="1213870"/>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Investīcijas gan transporta, gan ūdens un enerģijas pārvades sistēmās </a:t>
            </a:r>
            <a:r>
              <a:rPr lang="lv-LV" sz="2400" dirty="0" smtClean="0"/>
              <a:t>tiek ieguldītas </a:t>
            </a:r>
            <a:r>
              <a:rPr lang="lv-LV" sz="2400" dirty="0"/>
              <a:t>visu laiku, tāpēc tās mērķtiecīgi </a:t>
            </a:r>
            <a:endParaRPr lang="lv-LV" sz="2400" dirty="0" smtClean="0"/>
          </a:p>
          <a:p>
            <a:pPr algn="ctr"/>
            <a:r>
              <a:rPr lang="lv-LV" sz="2400" dirty="0" smtClean="0"/>
              <a:t>būtu </a:t>
            </a:r>
            <a:r>
              <a:rPr lang="lv-LV" sz="2400" dirty="0"/>
              <a:t>jāiegulda </a:t>
            </a:r>
            <a:r>
              <a:rPr lang="lv-LV" sz="2400" b="1" dirty="0"/>
              <a:t>ilgtspējīgāku risinājumu virzienā</a:t>
            </a:r>
            <a:endParaRPr lang="lv-LV" sz="2400" b="1" dirty="0" smtClean="0"/>
          </a:p>
        </p:txBody>
      </p:sp>
      <p:sp>
        <p:nvSpPr>
          <p:cNvPr id="5" name="Rounded Rectangle 4"/>
          <p:cNvSpPr/>
          <p:nvPr/>
        </p:nvSpPr>
        <p:spPr>
          <a:xfrm>
            <a:off x="479893" y="3133792"/>
            <a:ext cx="5394431" cy="3474825"/>
          </a:xfrm>
          <a:prstGeom prst="roundRect">
            <a:avLst>
              <a:gd name="adj" fmla="val 9889"/>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Aft>
                <a:spcPts val="600"/>
              </a:spcAft>
              <a:buFont typeface="+mj-lt"/>
              <a:buAutoNum type="arabicPeriod"/>
            </a:pPr>
            <a:r>
              <a:rPr lang="lv-LV" b="1" dirty="0">
                <a:solidFill>
                  <a:schemeClr val="tx1"/>
                </a:solidFill>
              </a:rPr>
              <a:t>Paātrināt oglekļa mazietilpīgu attīstību pasaules </a:t>
            </a:r>
            <a:r>
              <a:rPr lang="lv-LV" b="1" dirty="0" smtClean="0">
                <a:solidFill>
                  <a:schemeClr val="tx1"/>
                </a:solidFill>
              </a:rPr>
              <a:t>pilsētās</a:t>
            </a:r>
            <a:endParaRPr lang="lv-LV" b="1" dirty="0">
              <a:solidFill>
                <a:schemeClr val="tx1"/>
              </a:solidFill>
            </a:endParaRPr>
          </a:p>
          <a:p>
            <a:pPr marL="342900" indent="-342900">
              <a:spcAft>
                <a:spcPts val="600"/>
              </a:spcAft>
              <a:buFont typeface="+mj-lt"/>
              <a:buAutoNum type="arabicPeriod"/>
            </a:pPr>
            <a:r>
              <a:rPr lang="lv-LV" b="1" dirty="0">
                <a:solidFill>
                  <a:schemeClr val="tx1"/>
                </a:solidFill>
              </a:rPr>
              <a:t>Atjaunot un aizsargāt lauksaimniecības un mežu ainavas un palielināt lauksaimniecības </a:t>
            </a:r>
            <a:r>
              <a:rPr lang="lv-LV" b="1" dirty="0" smtClean="0">
                <a:solidFill>
                  <a:schemeClr val="tx1"/>
                </a:solidFill>
              </a:rPr>
              <a:t>ražīgumu</a:t>
            </a:r>
            <a:endParaRPr lang="lv-LV" b="1" dirty="0">
              <a:solidFill>
                <a:schemeClr val="tx1"/>
              </a:solidFill>
            </a:endParaRPr>
          </a:p>
          <a:p>
            <a:pPr marL="342900" indent="-342900">
              <a:spcAft>
                <a:spcPts val="600"/>
              </a:spcAft>
              <a:buFont typeface="+mj-lt"/>
              <a:buAutoNum type="arabicPeriod"/>
            </a:pPr>
            <a:r>
              <a:rPr lang="lv-LV" b="1" dirty="0">
                <a:solidFill>
                  <a:schemeClr val="tx1"/>
                </a:solidFill>
              </a:rPr>
              <a:t>Ieguldīt vismaz 1 triljonu ASV dolāru gadā tīras enerģijas ražošanā un energoefektivitātes </a:t>
            </a:r>
            <a:r>
              <a:rPr lang="lv-LV" b="1" dirty="0" smtClean="0">
                <a:solidFill>
                  <a:schemeClr val="tx1"/>
                </a:solidFill>
              </a:rPr>
              <a:t>uzlabošanā</a:t>
            </a:r>
            <a:endParaRPr lang="lv-LV" b="1" dirty="0">
              <a:solidFill>
                <a:schemeClr val="tx1"/>
              </a:solidFill>
            </a:endParaRPr>
          </a:p>
          <a:p>
            <a:pPr marL="342900" indent="-342900">
              <a:spcAft>
                <a:spcPts val="600"/>
              </a:spcAft>
              <a:buFont typeface="+mj-lt"/>
              <a:buAutoNum type="arabicPeriod"/>
            </a:pPr>
            <a:r>
              <a:rPr lang="lv-LV" b="1" dirty="0">
                <a:solidFill>
                  <a:schemeClr val="tx1"/>
                </a:solidFill>
              </a:rPr>
              <a:t>Palielināt enerģijas efektivitātes standartus līdz pasaules labākajam </a:t>
            </a:r>
            <a:r>
              <a:rPr lang="lv-LV" b="1" dirty="0" smtClean="0">
                <a:solidFill>
                  <a:schemeClr val="tx1"/>
                </a:solidFill>
              </a:rPr>
              <a:t>līmenim</a:t>
            </a:r>
            <a:endParaRPr lang="lv-LV" b="1" dirty="0">
              <a:solidFill>
                <a:schemeClr val="tx1"/>
              </a:solidFill>
            </a:endParaRPr>
          </a:p>
          <a:p>
            <a:pPr marL="342900" indent="-342900">
              <a:spcAft>
                <a:spcPts val="600"/>
              </a:spcAft>
              <a:buFont typeface="+mj-lt"/>
              <a:buAutoNum type="arabicPeriod"/>
            </a:pPr>
            <a:r>
              <a:rPr lang="lv-LV" b="1" dirty="0">
                <a:solidFill>
                  <a:schemeClr val="tx1"/>
                </a:solidFill>
              </a:rPr>
              <a:t>Ieviest efektīvu oglekļa cenu un pakāpeniski atteikties no fosilo kurināmo </a:t>
            </a:r>
            <a:r>
              <a:rPr lang="lv-LV" b="1" dirty="0" smtClean="0">
                <a:solidFill>
                  <a:schemeClr val="tx1"/>
                </a:solidFill>
              </a:rPr>
              <a:t>subsidēšanas</a:t>
            </a:r>
            <a:endParaRPr lang="lv-LV" b="1" dirty="0">
              <a:solidFill>
                <a:schemeClr val="tx1"/>
              </a:solidFill>
            </a:endParaRPr>
          </a:p>
        </p:txBody>
      </p:sp>
      <p:sp>
        <p:nvSpPr>
          <p:cNvPr id="7" name="Title 1"/>
          <p:cNvSpPr txBox="1">
            <a:spLocks/>
          </p:cNvSpPr>
          <p:nvPr/>
        </p:nvSpPr>
        <p:spPr>
          <a:xfrm>
            <a:off x="1253438" y="1775646"/>
            <a:ext cx="9712037" cy="1189226"/>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Globālās komisijas </a:t>
            </a:r>
            <a:r>
              <a:rPr lang="lv-LV" sz="2400" dirty="0" smtClean="0"/>
              <a:t>2015.g. </a:t>
            </a:r>
            <a:r>
              <a:rPr lang="lv-LV" sz="2400" dirty="0"/>
              <a:t>ziņojumā ir norādīti </a:t>
            </a:r>
            <a:r>
              <a:rPr lang="lv-LV" sz="2400" b="1" dirty="0" smtClean="0"/>
              <a:t>galvenie </a:t>
            </a:r>
            <a:r>
              <a:rPr lang="lv-LV" sz="2400" b="1" dirty="0"/>
              <a:t>virzieni, </a:t>
            </a:r>
            <a:r>
              <a:rPr lang="lv-LV" sz="2400" b="1" dirty="0" smtClean="0"/>
              <a:t>lai </a:t>
            </a:r>
            <a:r>
              <a:rPr lang="lv-LV" sz="2400" b="1" dirty="0"/>
              <a:t>nodrošinātu</a:t>
            </a:r>
            <a:r>
              <a:rPr lang="lv-LV" sz="2400" dirty="0"/>
              <a:t> zemas oglekļa emisijas un pret klimata pārmaiņām noturīgu </a:t>
            </a:r>
            <a:r>
              <a:rPr lang="lv-LV" sz="2400" b="1" dirty="0"/>
              <a:t>ekonomisko izaugsmi un attīstību</a:t>
            </a:r>
            <a:r>
              <a:rPr lang="lv-LV" sz="2400" dirty="0"/>
              <a:t>:</a:t>
            </a:r>
          </a:p>
        </p:txBody>
      </p:sp>
      <p:sp>
        <p:nvSpPr>
          <p:cNvPr id="8" name="Rounded Rectangle 7"/>
          <p:cNvSpPr/>
          <p:nvPr/>
        </p:nvSpPr>
        <p:spPr>
          <a:xfrm>
            <a:off x="6206441" y="3445517"/>
            <a:ext cx="5569925" cy="2851373"/>
          </a:xfrm>
          <a:prstGeom prst="roundRect">
            <a:avLst>
              <a:gd name="adj" fmla="val 13525"/>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Aft>
                <a:spcPts val="600"/>
              </a:spcAft>
              <a:buFont typeface="+mj-lt"/>
              <a:buAutoNum type="arabicPeriod" startAt="6"/>
            </a:pPr>
            <a:r>
              <a:rPr lang="lv-LV" b="1" dirty="0" smtClean="0">
                <a:solidFill>
                  <a:schemeClr val="tx1"/>
                </a:solidFill>
              </a:rPr>
              <a:t>Nodrošināt </a:t>
            </a:r>
            <a:r>
              <a:rPr lang="lv-LV" b="1" dirty="0">
                <a:solidFill>
                  <a:schemeClr val="tx1"/>
                </a:solidFill>
              </a:rPr>
              <a:t>jaunu, klimata gudru </a:t>
            </a:r>
            <a:r>
              <a:rPr lang="lv-LV" b="1" dirty="0" smtClean="0">
                <a:solidFill>
                  <a:schemeClr val="tx1"/>
                </a:solidFill>
              </a:rPr>
              <a:t>infrastruktūru</a:t>
            </a:r>
            <a:endParaRPr lang="lv-LV" b="1" dirty="0">
              <a:solidFill>
                <a:schemeClr val="tx1"/>
              </a:solidFill>
            </a:endParaRPr>
          </a:p>
          <a:p>
            <a:pPr marL="342900" indent="-342900">
              <a:spcAft>
                <a:spcPts val="600"/>
              </a:spcAft>
              <a:buFont typeface="+mj-lt"/>
              <a:buAutoNum type="arabicPeriod" startAt="6"/>
            </a:pPr>
            <a:r>
              <a:rPr lang="lv-LV" b="1" dirty="0">
                <a:solidFill>
                  <a:schemeClr val="tx1"/>
                </a:solidFill>
              </a:rPr>
              <a:t>Veicināt zemu oglekļa emisiju </a:t>
            </a:r>
            <a:r>
              <a:rPr lang="lv-LV" b="1" dirty="0" smtClean="0">
                <a:solidFill>
                  <a:schemeClr val="tx1"/>
                </a:solidFill>
              </a:rPr>
              <a:t>inovācijas</a:t>
            </a:r>
            <a:endParaRPr lang="lv-LV" b="1" dirty="0">
              <a:solidFill>
                <a:schemeClr val="tx1"/>
              </a:solidFill>
            </a:endParaRPr>
          </a:p>
          <a:p>
            <a:pPr marL="342900" indent="-342900">
              <a:spcAft>
                <a:spcPts val="600"/>
              </a:spcAft>
              <a:buFont typeface="+mj-lt"/>
              <a:buAutoNum type="arabicPeriod" startAt="6"/>
            </a:pPr>
            <a:r>
              <a:rPr lang="lv-LV" b="1" dirty="0">
                <a:solidFill>
                  <a:schemeClr val="tx1"/>
                </a:solidFill>
              </a:rPr>
              <a:t>Vadīt zemu oglekļa emisiju ekonomisko izaugsmi, izmantojot uzņēmējdarbības un ieguldītāju </a:t>
            </a:r>
            <a:r>
              <a:rPr lang="lv-LV" b="1" dirty="0" smtClean="0">
                <a:solidFill>
                  <a:schemeClr val="tx1"/>
                </a:solidFill>
              </a:rPr>
              <a:t>rīcību</a:t>
            </a:r>
            <a:endParaRPr lang="lv-LV" b="1" dirty="0">
              <a:solidFill>
                <a:schemeClr val="tx1"/>
              </a:solidFill>
            </a:endParaRPr>
          </a:p>
          <a:p>
            <a:pPr marL="342900" indent="-342900">
              <a:spcAft>
                <a:spcPts val="600"/>
              </a:spcAft>
              <a:buFont typeface="+mj-lt"/>
              <a:buAutoNum type="arabicPeriod" startAt="6"/>
            </a:pPr>
            <a:r>
              <a:rPr lang="lv-LV" b="1" dirty="0">
                <a:solidFill>
                  <a:schemeClr val="tx1"/>
                </a:solidFill>
              </a:rPr>
              <a:t>Paaugstināt mērķus, lai samazinātu starptautiskās aviācijas un jūras transporta </a:t>
            </a:r>
            <a:r>
              <a:rPr lang="lv-LV" b="1" dirty="0" smtClean="0">
                <a:solidFill>
                  <a:schemeClr val="tx1"/>
                </a:solidFill>
              </a:rPr>
              <a:t>emisijas</a:t>
            </a:r>
            <a:endParaRPr lang="lv-LV" b="1" dirty="0">
              <a:solidFill>
                <a:schemeClr val="tx1"/>
              </a:solidFill>
            </a:endParaRPr>
          </a:p>
          <a:p>
            <a:pPr marL="342900" indent="-342900">
              <a:spcAft>
                <a:spcPts val="600"/>
              </a:spcAft>
              <a:buFont typeface="+mj-lt"/>
              <a:buAutoNum type="arabicPeriod" startAt="6"/>
            </a:pPr>
            <a:r>
              <a:rPr lang="lv-LV" b="1" dirty="0">
                <a:solidFill>
                  <a:schemeClr val="tx1"/>
                </a:solidFill>
              </a:rPr>
              <a:t>Pakāpeniski samazināt </a:t>
            </a:r>
            <a:r>
              <a:rPr lang="lv-LV" b="1" dirty="0" err="1">
                <a:solidFill>
                  <a:schemeClr val="tx1"/>
                </a:solidFill>
              </a:rPr>
              <a:t>fluorogļūdeņražu</a:t>
            </a:r>
            <a:r>
              <a:rPr lang="lv-LV" b="1" dirty="0">
                <a:solidFill>
                  <a:schemeClr val="tx1"/>
                </a:solidFill>
              </a:rPr>
              <a:t> (HFC) </a:t>
            </a:r>
            <a:r>
              <a:rPr lang="lv-LV" b="1" dirty="0" smtClean="0">
                <a:solidFill>
                  <a:schemeClr val="tx1"/>
                </a:solidFill>
              </a:rPr>
              <a:t>izmantošanu</a:t>
            </a:r>
            <a:endParaRPr lang="lv-LV" b="1" dirty="0">
              <a:solidFill>
                <a:schemeClr val="tx1"/>
              </a:solidFill>
            </a:endParaRPr>
          </a:p>
        </p:txBody>
      </p:sp>
    </p:spTree>
    <p:extLst>
      <p:ext uri="{BB962C8B-B14F-4D97-AF65-F5344CB8AC3E}">
        <p14:creationId xmlns:p14="http://schemas.microsoft.com/office/powerpoint/2010/main" val="18250915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techhive.com/images/article/2014/06/european_union_map_flag-100310373-primary.id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6815" y="2863724"/>
            <a:ext cx="5415184" cy="360721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885766" y="305777"/>
            <a:ext cx="7939578" cy="1443546"/>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Dažādu ekonomisko instrumentu izmantošana ir nepieciešama, ne tikai lai mazinātu klimata pārmaiņas vispār, bet arī lai sasniegtu </a:t>
            </a:r>
            <a:r>
              <a:rPr lang="lv-LV" sz="2400" b="1" dirty="0"/>
              <a:t>Eiropas Savienības izvirzītos mērķus </a:t>
            </a:r>
            <a:r>
              <a:rPr lang="lv-LV" sz="2400" dirty="0"/>
              <a:t>klimata jomā līdz </a:t>
            </a:r>
            <a:r>
              <a:rPr lang="lv-LV" sz="2400" dirty="0" smtClean="0"/>
              <a:t>2020.g.:</a:t>
            </a:r>
            <a:endParaRPr lang="lv-LV" sz="2400" dirty="0"/>
          </a:p>
        </p:txBody>
      </p:sp>
      <p:sp>
        <p:nvSpPr>
          <p:cNvPr id="5" name="Rounded Rectangle 4"/>
          <p:cNvSpPr/>
          <p:nvPr/>
        </p:nvSpPr>
        <p:spPr>
          <a:xfrm>
            <a:off x="7116221" y="1400643"/>
            <a:ext cx="4577014" cy="1616022"/>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lv-LV" b="1" dirty="0" smtClean="0">
                <a:solidFill>
                  <a:schemeClr val="tx1"/>
                </a:solidFill>
              </a:rPr>
              <a:t>Samazināt SEG </a:t>
            </a:r>
            <a:r>
              <a:rPr lang="lv-LV" b="1" dirty="0">
                <a:solidFill>
                  <a:schemeClr val="tx1"/>
                </a:solidFill>
              </a:rPr>
              <a:t>emisijas par </a:t>
            </a:r>
            <a:r>
              <a:rPr lang="lv-LV" b="1" dirty="0" smtClean="0">
                <a:solidFill>
                  <a:schemeClr val="tx1"/>
                </a:solidFill>
              </a:rPr>
              <a:t>20% </a:t>
            </a:r>
            <a:r>
              <a:rPr lang="lv-LV" b="1" dirty="0">
                <a:solidFill>
                  <a:schemeClr val="tx1"/>
                </a:solidFill>
              </a:rPr>
              <a:t>(vai </a:t>
            </a:r>
            <a:r>
              <a:rPr lang="lv-LV" b="1" dirty="0" smtClean="0">
                <a:solidFill>
                  <a:schemeClr val="tx1"/>
                </a:solidFill>
              </a:rPr>
              <a:t>30%, </a:t>
            </a:r>
            <a:r>
              <a:rPr lang="lv-LV" b="1" dirty="0">
                <a:solidFill>
                  <a:schemeClr val="tx1"/>
                </a:solidFill>
              </a:rPr>
              <a:t>ja par to vienosies visā pasaulē</a:t>
            </a:r>
            <a:r>
              <a:rPr lang="lv-LV" b="1" dirty="0" smtClean="0">
                <a:solidFill>
                  <a:schemeClr val="tx1"/>
                </a:solidFill>
              </a:rPr>
              <a:t>)</a:t>
            </a:r>
            <a:endParaRPr lang="lv-LV" b="1" dirty="0">
              <a:solidFill>
                <a:schemeClr val="tx1"/>
              </a:solidFill>
            </a:endParaRPr>
          </a:p>
          <a:p>
            <a:pPr marL="285750" indent="-285750">
              <a:spcAft>
                <a:spcPts val="600"/>
              </a:spcAft>
              <a:buFont typeface="Arial" panose="020B0604020202020204" pitchFamily="34" charset="0"/>
              <a:buChar char="•"/>
            </a:pPr>
            <a:r>
              <a:rPr lang="lv-LV" b="1" dirty="0" smtClean="0">
                <a:solidFill>
                  <a:schemeClr val="tx1"/>
                </a:solidFill>
              </a:rPr>
              <a:t>Par 20% </a:t>
            </a:r>
            <a:r>
              <a:rPr lang="lv-LV" b="1" dirty="0">
                <a:solidFill>
                  <a:schemeClr val="tx1"/>
                </a:solidFill>
              </a:rPr>
              <a:t>palielināt </a:t>
            </a:r>
            <a:r>
              <a:rPr lang="lv-LV" b="1" dirty="0" smtClean="0">
                <a:solidFill>
                  <a:schemeClr val="tx1"/>
                </a:solidFill>
              </a:rPr>
              <a:t>energoefektivitāti</a:t>
            </a:r>
            <a:endParaRPr lang="lv-LV" b="1" dirty="0">
              <a:solidFill>
                <a:schemeClr val="tx1"/>
              </a:solidFill>
            </a:endParaRPr>
          </a:p>
          <a:p>
            <a:pPr marL="285750" indent="-285750">
              <a:spcAft>
                <a:spcPts val="600"/>
              </a:spcAft>
              <a:buFont typeface="Arial" panose="020B0604020202020204" pitchFamily="34" charset="0"/>
              <a:buChar char="•"/>
            </a:pPr>
            <a:r>
              <a:rPr lang="lv-LV" b="1" dirty="0" smtClean="0">
                <a:solidFill>
                  <a:schemeClr val="tx1"/>
                </a:solidFill>
              </a:rPr>
              <a:t>Iegūt 20% </a:t>
            </a:r>
            <a:r>
              <a:rPr lang="lv-LV" b="1" dirty="0">
                <a:solidFill>
                  <a:schemeClr val="tx1"/>
                </a:solidFill>
              </a:rPr>
              <a:t>enerģijas no atjaunojamajiem enerģijas </a:t>
            </a:r>
            <a:r>
              <a:rPr lang="lv-LV" b="1" dirty="0" smtClean="0">
                <a:solidFill>
                  <a:schemeClr val="tx1"/>
                </a:solidFill>
              </a:rPr>
              <a:t>avotiem</a:t>
            </a:r>
            <a:endParaRPr lang="lv-LV" b="1" dirty="0">
              <a:solidFill>
                <a:schemeClr val="tx1"/>
              </a:solidFill>
            </a:endParaRPr>
          </a:p>
        </p:txBody>
      </p:sp>
      <p:sp>
        <p:nvSpPr>
          <p:cNvPr id="6" name="Rounded Rectangle 5"/>
          <p:cNvSpPr/>
          <p:nvPr/>
        </p:nvSpPr>
        <p:spPr>
          <a:xfrm>
            <a:off x="502502" y="3269357"/>
            <a:ext cx="6359774" cy="759727"/>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Samazinot patentu darbības laiku vai atvieglojot licenču ieguves iespējas, tehnoloģiskie uzlabojumi </a:t>
            </a:r>
            <a:r>
              <a:rPr lang="lv-LV" b="1" dirty="0" smtClean="0">
                <a:solidFill>
                  <a:schemeClr val="tx1"/>
                </a:solidFill>
              </a:rPr>
              <a:t>izplatītos ātrāk </a:t>
            </a:r>
            <a:r>
              <a:rPr lang="lv-LV" b="1" dirty="0">
                <a:solidFill>
                  <a:schemeClr val="tx1"/>
                </a:solidFill>
              </a:rPr>
              <a:t>un plašāk</a:t>
            </a:r>
          </a:p>
        </p:txBody>
      </p:sp>
      <p:sp>
        <p:nvSpPr>
          <p:cNvPr id="7" name="Rounded Rectangle 6"/>
          <p:cNvSpPr/>
          <p:nvPr/>
        </p:nvSpPr>
        <p:spPr>
          <a:xfrm>
            <a:off x="502502" y="4251372"/>
            <a:ext cx="6359774" cy="1198872"/>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Ir jādomā, cik ētiski un racionāli ir sargāt patentus enerģijas ieguvē no AER vai tās uzglabāšanā, ja tajā laikā klimata pārmaiņu dēļ tiek apdraudēta </a:t>
            </a:r>
            <a:r>
              <a:rPr lang="lv-LV" b="1" dirty="0" smtClean="0">
                <a:solidFill>
                  <a:schemeClr val="tx1"/>
                </a:solidFill>
              </a:rPr>
              <a:t>cilvēces </a:t>
            </a:r>
          </a:p>
          <a:p>
            <a:pPr algn="ctr"/>
            <a:r>
              <a:rPr lang="lv-LV" b="1" dirty="0" smtClean="0">
                <a:solidFill>
                  <a:schemeClr val="tx1"/>
                </a:solidFill>
              </a:rPr>
              <a:t>dzīvotspēja uz </a:t>
            </a:r>
            <a:r>
              <a:rPr lang="lv-LV" b="1" dirty="0">
                <a:solidFill>
                  <a:schemeClr val="tx1"/>
                </a:solidFill>
              </a:rPr>
              <a:t>planētas Zeme</a:t>
            </a:r>
          </a:p>
        </p:txBody>
      </p:sp>
      <p:sp>
        <p:nvSpPr>
          <p:cNvPr id="8" name="Rounded Rectangle 7"/>
          <p:cNvSpPr/>
          <p:nvPr/>
        </p:nvSpPr>
        <p:spPr>
          <a:xfrm>
            <a:off x="502503" y="2038881"/>
            <a:ext cx="6359773" cy="1008188"/>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Vēl viens ekonomiskais instruments, </a:t>
            </a:r>
            <a:r>
              <a:rPr lang="lv-LV" b="1" dirty="0">
                <a:solidFill>
                  <a:schemeClr val="tx1"/>
                </a:solidFill>
              </a:rPr>
              <a:t>kas būtiski var ietekmēt pāreju uz tīrākām </a:t>
            </a:r>
            <a:r>
              <a:rPr lang="lv-LV" b="1" dirty="0" smtClean="0">
                <a:solidFill>
                  <a:schemeClr val="tx1"/>
                </a:solidFill>
              </a:rPr>
              <a:t>tehnoloģijām, ir izmaiņas </a:t>
            </a:r>
            <a:r>
              <a:rPr lang="lv-LV" b="1" dirty="0">
                <a:solidFill>
                  <a:schemeClr val="tx1"/>
                </a:solidFill>
              </a:rPr>
              <a:t>intelektuālā īpašuma aizsardzībā</a:t>
            </a:r>
          </a:p>
        </p:txBody>
      </p:sp>
      <p:sp>
        <p:nvSpPr>
          <p:cNvPr id="9" name="Rounded Rectangle 8"/>
          <p:cNvSpPr/>
          <p:nvPr/>
        </p:nvSpPr>
        <p:spPr>
          <a:xfrm>
            <a:off x="502503" y="5672531"/>
            <a:ext cx="6359773" cy="974084"/>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Valdības varētu zināmu finansējuma daļu novirzīt licenču iegādei un likumdošanā stingrāk ievērot, ka ar patentiem aizsargātie izgudrojumi ir jāizmanto obligāti</a:t>
            </a:r>
          </a:p>
        </p:txBody>
      </p:sp>
    </p:spTree>
    <p:extLst>
      <p:ext uri="{BB962C8B-B14F-4D97-AF65-F5344CB8AC3E}">
        <p14:creationId xmlns:p14="http://schemas.microsoft.com/office/powerpoint/2010/main" val="39077194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ambeone.com/wp-content/uploads/2015/03/environmentalchildr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84276"/>
            <a:ext cx="5715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1025237" y="572967"/>
            <a:ext cx="10141526" cy="951033"/>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Vēl viens nozīmīgs instruments, ar kura palīdzību var samazināt SEG emisijas un veicināt pielāgošanos, ir </a:t>
            </a:r>
            <a:r>
              <a:rPr lang="lv-LV" sz="2400" b="1" dirty="0" smtClean="0"/>
              <a:t>sabiedrības informēšana </a:t>
            </a:r>
            <a:r>
              <a:rPr lang="lv-LV" sz="2400" b="1" dirty="0"/>
              <a:t>un vides apziņas veidošana</a:t>
            </a:r>
            <a:endParaRPr lang="lv-LV" sz="2400" b="1" dirty="0" smtClean="0"/>
          </a:p>
        </p:txBody>
      </p:sp>
      <p:sp>
        <p:nvSpPr>
          <p:cNvPr id="4" name="Rounded Rectangle 3"/>
          <p:cNvSpPr/>
          <p:nvPr/>
        </p:nvSpPr>
        <p:spPr>
          <a:xfrm>
            <a:off x="5278583" y="1902695"/>
            <a:ext cx="6635933" cy="1487981"/>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Tas varētu nodrošināt patērētāju uzvedības maiņu – patērētāji ar saviem maciņiem </a:t>
            </a:r>
            <a:r>
              <a:rPr lang="lv-LV" b="1" dirty="0" smtClean="0">
                <a:solidFill>
                  <a:schemeClr val="tx1"/>
                </a:solidFill>
              </a:rPr>
              <a:t>«balsotu» </a:t>
            </a:r>
            <a:r>
              <a:rPr lang="lv-LV" b="1" dirty="0">
                <a:solidFill>
                  <a:schemeClr val="tx1"/>
                </a:solidFill>
              </a:rPr>
              <a:t>par zemāku oglekļa emisiju produktiem, izvēlētos klimatam draudzīgākus pārvietošanās veidus, piedalītos klimata adaptācijas pasākumos, investētu klimatam draudzīgos uzņēmumos u.t.t.</a:t>
            </a:r>
          </a:p>
        </p:txBody>
      </p:sp>
      <p:sp>
        <p:nvSpPr>
          <p:cNvPr id="5" name="Rounded Rectangle 4"/>
          <p:cNvSpPr/>
          <p:nvPr/>
        </p:nvSpPr>
        <p:spPr>
          <a:xfrm>
            <a:off x="5278583" y="3620288"/>
            <a:ext cx="6635933" cy="619205"/>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Te lielu ieguldījumu sniedz nevalstiskās organizācijas, formālās un neformālās izglītības institūcijas un arī reliģiskās organizācijas</a:t>
            </a:r>
          </a:p>
        </p:txBody>
      </p:sp>
      <p:sp>
        <p:nvSpPr>
          <p:cNvPr id="6" name="Rounded Rectangle 5"/>
          <p:cNvSpPr/>
          <p:nvPr/>
        </p:nvSpPr>
        <p:spPr>
          <a:xfrm>
            <a:off x="5278583" y="4475134"/>
            <a:ext cx="6635933" cy="872723"/>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Klimats ir kopējais labums, kas pieder visiem un domāts visiem, tāpēc cilvēcei ir jāatzīst nepieciešamību pēc izmaiņām </a:t>
            </a:r>
            <a:endParaRPr lang="lv-LV" b="1" dirty="0" smtClean="0">
              <a:solidFill>
                <a:schemeClr val="tx1"/>
              </a:solidFill>
            </a:endParaRPr>
          </a:p>
          <a:p>
            <a:pPr algn="ctr"/>
            <a:r>
              <a:rPr lang="lv-LV" b="1" dirty="0" smtClean="0">
                <a:solidFill>
                  <a:schemeClr val="tx1"/>
                </a:solidFill>
              </a:rPr>
              <a:t>dzīvesveidā</a:t>
            </a:r>
            <a:r>
              <a:rPr lang="lv-LV" b="1" dirty="0">
                <a:solidFill>
                  <a:schemeClr val="tx1"/>
                </a:solidFill>
              </a:rPr>
              <a:t>, ražošanā un patēriņā</a:t>
            </a:r>
          </a:p>
        </p:txBody>
      </p:sp>
      <p:sp>
        <p:nvSpPr>
          <p:cNvPr id="7" name="Rounded Rectangle 6"/>
          <p:cNvSpPr/>
          <p:nvPr/>
        </p:nvSpPr>
        <p:spPr>
          <a:xfrm>
            <a:off x="5278583" y="5583498"/>
            <a:ext cx="6635933" cy="983559"/>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Jāizprot, ka tiešām pastāv </a:t>
            </a:r>
            <a:r>
              <a:rPr lang="lv-LV" b="1" dirty="0" smtClean="0">
                <a:solidFill>
                  <a:schemeClr val="tx1"/>
                </a:solidFill>
              </a:rPr>
              <a:t>«ekoloģisks parāds» </a:t>
            </a:r>
            <a:r>
              <a:rPr lang="lv-LV" b="1" dirty="0">
                <a:solidFill>
                  <a:schemeClr val="tx1"/>
                </a:solidFill>
              </a:rPr>
              <a:t>starp pasaules attīstītājiem ziemeļiem un attīstības valstu dienvidiem, kuri visvairāk cieš no klimata pārmaiņām</a:t>
            </a:r>
          </a:p>
        </p:txBody>
      </p:sp>
    </p:spTree>
    <p:extLst>
      <p:ext uri="{BB962C8B-B14F-4D97-AF65-F5344CB8AC3E}">
        <p14:creationId xmlns:p14="http://schemas.microsoft.com/office/powerpoint/2010/main" val="2142795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user\Desktop\10_Atteli\19339761026_47e968ef6b_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021" y="2435552"/>
            <a:ext cx="5099980" cy="38325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2011679" y="323227"/>
            <a:ext cx="8203475" cy="1224000"/>
          </a:xfrm>
          <a:prstGeom prst="roundRect">
            <a:avLst>
              <a:gd name="adj" fmla="val 18373"/>
            </a:avLst>
          </a:prstGeom>
          <a:solidFill>
            <a:schemeClr val="bg1">
              <a:lumMod val="8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4000" b="1" dirty="0" smtClean="0"/>
              <a:t>ADAPTĀCIJAS PASĀKUMI DAŽĀDĀS UZŅĒMĒJDARBĪBAS JOMĀS</a:t>
            </a:r>
            <a:endParaRPr lang="lv-LV" sz="4000" b="1" dirty="0"/>
          </a:p>
        </p:txBody>
      </p:sp>
      <p:sp>
        <p:nvSpPr>
          <p:cNvPr id="4" name="Title 1"/>
          <p:cNvSpPr txBox="1">
            <a:spLocks/>
          </p:cNvSpPr>
          <p:nvPr/>
        </p:nvSpPr>
        <p:spPr>
          <a:xfrm>
            <a:off x="1240971" y="1695825"/>
            <a:ext cx="9705703" cy="1099626"/>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Klimata pārmaiņām ir liela </a:t>
            </a:r>
            <a:r>
              <a:rPr lang="lv-LV" sz="2400" dirty="0" smtClean="0"/>
              <a:t>inerce – pat </a:t>
            </a:r>
            <a:r>
              <a:rPr lang="lv-LV" sz="2400" dirty="0"/>
              <a:t>ja </a:t>
            </a:r>
            <a:r>
              <a:rPr lang="lv-LV" sz="2400" dirty="0" smtClean="0"/>
              <a:t>2000.g. </a:t>
            </a:r>
            <a:r>
              <a:rPr lang="lv-LV" sz="2400" dirty="0"/>
              <a:t>būtu pārtrauktas SEG emisijas, klimata pārmaiņas turpinātos un globālā temperatūra </a:t>
            </a:r>
            <a:endParaRPr lang="lv-LV" sz="2400" dirty="0" smtClean="0"/>
          </a:p>
          <a:p>
            <a:pPr algn="ctr"/>
            <a:r>
              <a:rPr lang="lv-LV" sz="2400" dirty="0" smtClean="0"/>
              <a:t>pieaugtu </a:t>
            </a:r>
            <a:r>
              <a:rPr lang="lv-LV" sz="2400" dirty="0"/>
              <a:t>par </a:t>
            </a:r>
            <a:r>
              <a:rPr lang="lv-LV" sz="2400" dirty="0" smtClean="0"/>
              <a:t>0,5 </a:t>
            </a:r>
            <a:r>
              <a:rPr lang="lv-LV" sz="2400" dirty="0" err="1" smtClean="0"/>
              <a:t>ºC</a:t>
            </a:r>
            <a:r>
              <a:rPr lang="lv-LV" sz="2400" dirty="0" smtClean="0"/>
              <a:t> līdz </a:t>
            </a:r>
            <a:r>
              <a:rPr lang="lv-LV" sz="2400" dirty="0"/>
              <a:t>gadsimta beigām</a:t>
            </a:r>
            <a:endParaRPr lang="lv-LV" sz="2400" dirty="0" smtClean="0"/>
          </a:p>
        </p:txBody>
      </p:sp>
      <p:sp>
        <p:nvSpPr>
          <p:cNvPr id="5" name="Rounded Rectangle 4"/>
          <p:cNvSpPr/>
          <p:nvPr/>
        </p:nvSpPr>
        <p:spPr>
          <a:xfrm>
            <a:off x="871265" y="3762938"/>
            <a:ext cx="2879238" cy="737981"/>
          </a:xfrm>
          <a:prstGeom prst="round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Svarīgākie adaptācijas pasākumi: </a:t>
            </a:r>
          </a:p>
        </p:txBody>
      </p:sp>
      <p:sp>
        <p:nvSpPr>
          <p:cNvPr id="6" name="Rounded Rectangle 5"/>
          <p:cNvSpPr/>
          <p:nvPr/>
        </p:nvSpPr>
        <p:spPr>
          <a:xfrm>
            <a:off x="3431585" y="3087878"/>
            <a:ext cx="3440941" cy="2099214"/>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lv-LV" b="1" dirty="0" smtClean="0">
                <a:solidFill>
                  <a:schemeClr val="tx1"/>
                </a:solidFill>
              </a:rPr>
              <a:t>Savlaicīgas un precīzākas informācijas sniegšana</a:t>
            </a:r>
          </a:p>
          <a:p>
            <a:pPr marL="285750" indent="-285750">
              <a:spcAft>
                <a:spcPts val="600"/>
              </a:spcAft>
              <a:buFont typeface="Arial" panose="020B0604020202020204" pitchFamily="34" charset="0"/>
              <a:buChar char="•"/>
            </a:pPr>
            <a:r>
              <a:rPr lang="lv-LV" b="1" dirty="0" smtClean="0">
                <a:solidFill>
                  <a:schemeClr val="tx1"/>
                </a:solidFill>
              </a:rPr>
              <a:t>Uzlabota plānošana</a:t>
            </a:r>
          </a:p>
          <a:p>
            <a:pPr marL="285750" indent="-285750">
              <a:spcAft>
                <a:spcPts val="600"/>
              </a:spcAft>
              <a:buFont typeface="Arial" panose="020B0604020202020204" pitchFamily="34" charset="0"/>
              <a:buChar char="•"/>
            </a:pPr>
            <a:r>
              <a:rPr lang="lv-LV" b="1" dirty="0" smtClean="0">
                <a:solidFill>
                  <a:schemeClr val="tx1"/>
                </a:solidFill>
              </a:rPr>
              <a:t>Klimata pārmaiņām noturīgu augu kultūru veidošana</a:t>
            </a:r>
          </a:p>
          <a:p>
            <a:pPr marL="285750" indent="-285750">
              <a:spcAft>
                <a:spcPts val="600"/>
              </a:spcAft>
              <a:buFont typeface="Arial" panose="020B0604020202020204" pitchFamily="34" charset="0"/>
              <a:buChar char="•"/>
            </a:pPr>
            <a:r>
              <a:rPr lang="lv-LV" b="1" dirty="0" smtClean="0">
                <a:solidFill>
                  <a:schemeClr val="tx1"/>
                </a:solidFill>
              </a:rPr>
              <a:t>Infrastruktūras uzlabošana</a:t>
            </a:r>
            <a:endParaRPr lang="lv-LV" b="1" dirty="0">
              <a:solidFill>
                <a:schemeClr val="tx1"/>
              </a:solidFill>
            </a:endParaRPr>
          </a:p>
        </p:txBody>
      </p:sp>
      <p:sp>
        <p:nvSpPr>
          <p:cNvPr id="7" name="Rounded Rectangle 6"/>
          <p:cNvSpPr/>
          <p:nvPr/>
        </p:nvSpPr>
        <p:spPr>
          <a:xfrm>
            <a:off x="216659" y="5479520"/>
            <a:ext cx="7568804" cy="999657"/>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Nozīmīga loma adaptācijai klimata pārmaiņām ir pašvaldībām, kam savos teritoriālajos plānos ir jāņem vērā klimata pārmaiņu ietekmes </a:t>
            </a:r>
            <a:endParaRPr lang="lv-LV" b="1" dirty="0" smtClean="0">
              <a:solidFill>
                <a:schemeClr val="tx1"/>
              </a:solidFill>
            </a:endParaRPr>
          </a:p>
          <a:p>
            <a:pPr algn="ctr"/>
            <a:r>
              <a:rPr lang="lv-LV" b="1" dirty="0" smtClean="0">
                <a:solidFill>
                  <a:schemeClr val="tx1"/>
                </a:solidFill>
              </a:rPr>
              <a:t>un savlaicīgi </a:t>
            </a:r>
            <a:r>
              <a:rPr lang="lv-LV" b="1" dirty="0">
                <a:solidFill>
                  <a:schemeClr val="tx1"/>
                </a:solidFill>
              </a:rPr>
              <a:t>jāpielāgojas </a:t>
            </a:r>
            <a:r>
              <a:rPr lang="lv-LV" b="1" dirty="0" smtClean="0">
                <a:solidFill>
                  <a:schemeClr val="tx1"/>
                </a:solidFill>
              </a:rPr>
              <a:t>tām – jāizstrādā stratēģijas </a:t>
            </a:r>
            <a:r>
              <a:rPr lang="lv-LV" b="1" dirty="0">
                <a:solidFill>
                  <a:schemeClr val="tx1"/>
                </a:solidFill>
              </a:rPr>
              <a:t>un rīcības </a:t>
            </a:r>
            <a:r>
              <a:rPr lang="lv-LV" b="1" dirty="0" smtClean="0">
                <a:solidFill>
                  <a:schemeClr val="tx1"/>
                </a:solidFill>
              </a:rPr>
              <a:t>plāni</a:t>
            </a:r>
            <a:endParaRPr lang="lv-LV" b="1" dirty="0">
              <a:solidFill>
                <a:schemeClr val="tx1"/>
              </a:solidFill>
            </a:endParaRPr>
          </a:p>
        </p:txBody>
      </p:sp>
    </p:spTree>
    <p:extLst>
      <p:ext uri="{BB962C8B-B14F-4D97-AF65-F5344CB8AC3E}">
        <p14:creationId xmlns:p14="http://schemas.microsoft.com/office/powerpoint/2010/main" val="37872355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http://www.greenhotelier.org/wp-content/uploads/2007/03/Environmental-awareness-and-train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7719" y="1364986"/>
            <a:ext cx="5464281" cy="364285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v-LV"/>
          </a:p>
        </p:txBody>
      </p:sp>
      <p:grpSp>
        <p:nvGrpSpPr>
          <p:cNvPr id="30" name="Group 29"/>
          <p:cNvGrpSpPr/>
          <p:nvPr/>
        </p:nvGrpSpPr>
        <p:grpSpPr>
          <a:xfrm>
            <a:off x="166240" y="423511"/>
            <a:ext cx="7221081" cy="6088127"/>
            <a:chOff x="914401" y="492782"/>
            <a:chExt cx="7221081" cy="6088127"/>
          </a:xfrm>
        </p:grpSpPr>
        <p:sp>
          <p:nvSpPr>
            <p:cNvPr id="31" name="Bent Arrow 30"/>
            <p:cNvSpPr>
              <a:spLocks noChangeAspect="1"/>
            </p:cNvSpPr>
            <p:nvPr/>
          </p:nvSpPr>
          <p:spPr>
            <a:xfrm rot="5400000">
              <a:off x="6277491" y="1471765"/>
              <a:ext cx="776054" cy="1139036"/>
            </a:xfrm>
            <a:prstGeom prst="bentArrow">
              <a:avLst>
                <a:gd name="adj1" fmla="val 13906"/>
                <a:gd name="adj2" fmla="val 21830"/>
                <a:gd name="adj3" fmla="val 41677"/>
                <a:gd name="adj4" fmla="val 5484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grpSp>
          <p:nvGrpSpPr>
            <p:cNvPr id="32" name="Group 31"/>
            <p:cNvGrpSpPr/>
            <p:nvPr/>
          </p:nvGrpSpPr>
          <p:grpSpPr>
            <a:xfrm>
              <a:off x="914401" y="492782"/>
              <a:ext cx="7221081" cy="6088127"/>
              <a:chOff x="914401" y="492782"/>
              <a:chExt cx="7221081" cy="6088127"/>
            </a:xfrm>
          </p:grpSpPr>
          <p:sp>
            <p:nvSpPr>
              <p:cNvPr id="33" name="Bent Arrow 32"/>
              <p:cNvSpPr>
                <a:spLocks noChangeAspect="1"/>
              </p:cNvSpPr>
              <p:nvPr/>
            </p:nvSpPr>
            <p:spPr>
              <a:xfrm rot="16200000">
                <a:off x="1960885" y="4285254"/>
                <a:ext cx="776054" cy="1137601"/>
              </a:xfrm>
              <a:prstGeom prst="bentArrow">
                <a:avLst>
                  <a:gd name="adj1" fmla="val 13906"/>
                  <a:gd name="adj2" fmla="val 21830"/>
                  <a:gd name="adj3" fmla="val 41677"/>
                  <a:gd name="adj4" fmla="val 5484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34" name="Bent Arrow 33"/>
              <p:cNvSpPr>
                <a:spLocks noChangeAspect="1"/>
              </p:cNvSpPr>
              <p:nvPr/>
            </p:nvSpPr>
            <p:spPr>
              <a:xfrm rot="10800000">
                <a:off x="6334287" y="4239491"/>
                <a:ext cx="776054" cy="1002068"/>
              </a:xfrm>
              <a:prstGeom prst="bentArrow">
                <a:avLst>
                  <a:gd name="adj1" fmla="val 13906"/>
                  <a:gd name="adj2" fmla="val 21830"/>
                  <a:gd name="adj3" fmla="val 41677"/>
                  <a:gd name="adj4" fmla="val 5484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35" name="Bent Arrow 34"/>
              <p:cNvSpPr>
                <a:spLocks noChangeAspect="1"/>
              </p:cNvSpPr>
              <p:nvPr/>
            </p:nvSpPr>
            <p:spPr>
              <a:xfrm>
                <a:off x="1890950" y="1547074"/>
                <a:ext cx="776054" cy="1154563"/>
              </a:xfrm>
              <a:prstGeom prst="bentArrow">
                <a:avLst>
                  <a:gd name="adj1" fmla="val 13906"/>
                  <a:gd name="adj2" fmla="val 21830"/>
                  <a:gd name="adj3" fmla="val 41677"/>
                  <a:gd name="adj4" fmla="val 5484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36" name="Rounded Rectangle 35"/>
              <p:cNvSpPr/>
              <p:nvPr/>
            </p:nvSpPr>
            <p:spPr>
              <a:xfrm>
                <a:off x="2744537" y="492782"/>
                <a:ext cx="3503863" cy="1760537"/>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lv-LV" sz="1600" b="1" u="sng" dirty="0">
                    <a:solidFill>
                      <a:schemeClr val="tx1"/>
                    </a:solidFill>
                  </a:rPr>
                  <a:t>SEG emisiju samazināšanas </a:t>
                </a:r>
                <a:r>
                  <a:rPr lang="lv-LV" sz="1600" b="1" u="sng" dirty="0" smtClean="0">
                    <a:solidFill>
                      <a:schemeClr val="tx1"/>
                    </a:solidFill>
                  </a:rPr>
                  <a:t>mērķi</a:t>
                </a:r>
              </a:p>
              <a:p>
                <a:pPr marL="285750" indent="-285750">
                  <a:spcAft>
                    <a:spcPts val="600"/>
                  </a:spcAft>
                  <a:buFont typeface="Arial" panose="020B0604020202020204" pitchFamily="34" charset="0"/>
                  <a:buChar char="•"/>
                </a:pPr>
                <a:r>
                  <a:rPr lang="lv-LV" sz="1400" dirty="0" smtClean="0">
                    <a:solidFill>
                      <a:schemeClr val="tx1"/>
                    </a:solidFill>
                  </a:rPr>
                  <a:t>Oglekļa </a:t>
                </a:r>
                <a:r>
                  <a:rPr lang="lv-LV" sz="1400" dirty="0">
                    <a:solidFill>
                      <a:schemeClr val="tx1"/>
                    </a:solidFill>
                  </a:rPr>
                  <a:t>cenas </a:t>
                </a:r>
                <a:r>
                  <a:rPr lang="lv-LV" sz="1400" dirty="0" smtClean="0">
                    <a:solidFill>
                      <a:schemeClr val="tx1"/>
                    </a:solidFill>
                  </a:rPr>
                  <a:t>noteikšana</a:t>
                </a:r>
              </a:p>
              <a:p>
                <a:pPr marL="285750" indent="-285750">
                  <a:spcAft>
                    <a:spcPts val="600"/>
                  </a:spcAft>
                  <a:buFont typeface="Arial" panose="020B0604020202020204" pitchFamily="34" charset="0"/>
                  <a:buChar char="•"/>
                </a:pPr>
                <a:r>
                  <a:rPr lang="lv-LV" sz="1400" dirty="0" smtClean="0">
                    <a:solidFill>
                      <a:schemeClr val="tx1"/>
                    </a:solidFill>
                  </a:rPr>
                  <a:t>Atbalsta </a:t>
                </a:r>
                <a:r>
                  <a:rPr lang="lv-LV" sz="1400" dirty="0">
                    <a:solidFill>
                      <a:schemeClr val="tx1"/>
                    </a:solidFill>
                  </a:rPr>
                  <a:t>pasākumi emisiju samazināšanai (nodokļu atlaides, </a:t>
                </a:r>
                <a:r>
                  <a:rPr lang="lv-LV" sz="1400" dirty="0" smtClean="0">
                    <a:solidFill>
                      <a:schemeClr val="tx1"/>
                    </a:solidFill>
                  </a:rPr>
                  <a:t>subsīdijas)</a:t>
                </a:r>
              </a:p>
              <a:p>
                <a:pPr marL="285750" indent="-285750">
                  <a:spcAft>
                    <a:spcPts val="600"/>
                  </a:spcAft>
                  <a:buFont typeface="Arial" panose="020B0604020202020204" pitchFamily="34" charset="0"/>
                  <a:buChar char="•"/>
                </a:pPr>
                <a:r>
                  <a:rPr lang="lv-LV" sz="1400" dirty="0" smtClean="0">
                    <a:solidFill>
                      <a:schemeClr val="tx1"/>
                    </a:solidFill>
                  </a:rPr>
                  <a:t>Emisiju </a:t>
                </a:r>
                <a:r>
                  <a:rPr lang="lv-LV" sz="1400" dirty="0">
                    <a:solidFill>
                      <a:schemeClr val="tx1"/>
                    </a:solidFill>
                  </a:rPr>
                  <a:t>tirdzniecības sistēmas</a:t>
                </a:r>
              </a:p>
            </p:txBody>
          </p:sp>
          <p:sp>
            <p:nvSpPr>
              <p:cNvPr id="37" name="Rounded Rectangle 36"/>
              <p:cNvSpPr/>
              <p:nvPr/>
            </p:nvSpPr>
            <p:spPr>
              <a:xfrm>
                <a:off x="914401" y="2489373"/>
                <a:ext cx="3311236" cy="1879254"/>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lv-LV" sz="1600" b="1" u="sng" dirty="0" smtClean="0">
                    <a:solidFill>
                      <a:schemeClr val="tx1"/>
                    </a:solidFill>
                  </a:rPr>
                  <a:t>Investīcijas</a:t>
                </a:r>
              </a:p>
              <a:p>
                <a:pPr marL="285750" indent="-285750">
                  <a:spcAft>
                    <a:spcPts val="600"/>
                  </a:spcAft>
                  <a:buFont typeface="Arial" panose="020B0604020202020204" pitchFamily="34" charset="0"/>
                  <a:buChar char="•"/>
                </a:pPr>
                <a:r>
                  <a:rPr lang="lv-LV" sz="1400" dirty="0" smtClean="0">
                    <a:solidFill>
                      <a:schemeClr val="tx1"/>
                    </a:solidFill>
                  </a:rPr>
                  <a:t>Atjaunojamajos energoresursos</a:t>
                </a:r>
              </a:p>
              <a:p>
                <a:pPr marL="285750" indent="-285750">
                  <a:spcAft>
                    <a:spcPts val="600"/>
                  </a:spcAft>
                  <a:buFont typeface="Arial" panose="020B0604020202020204" pitchFamily="34" charset="0"/>
                  <a:buChar char="•"/>
                </a:pPr>
                <a:r>
                  <a:rPr lang="lv-LV" sz="1400" dirty="0" smtClean="0">
                    <a:solidFill>
                      <a:schemeClr val="tx1"/>
                    </a:solidFill>
                  </a:rPr>
                  <a:t>Drošākās </a:t>
                </a:r>
                <a:r>
                  <a:rPr lang="lv-LV" sz="1400" dirty="0">
                    <a:solidFill>
                      <a:schemeClr val="tx1"/>
                    </a:solidFill>
                  </a:rPr>
                  <a:t>energoapgādes </a:t>
                </a:r>
                <a:r>
                  <a:rPr lang="lv-LV" sz="1400" dirty="0" smtClean="0">
                    <a:solidFill>
                      <a:schemeClr val="tx1"/>
                    </a:solidFill>
                  </a:rPr>
                  <a:t>sistēmās</a:t>
                </a:r>
              </a:p>
              <a:p>
                <a:pPr marL="285750" indent="-285750">
                  <a:spcAft>
                    <a:spcPts val="600"/>
                  </a:spcAft>
                  <a:buFont typeface="Arial" panose="020B0604020202020204" pitchFamily="34" charset="0"/>
                  <a:buChar char="•"/>
                </a:pPr>
                <a:r>
                  <a:rPr lang="lv-LV" sz="1400" dirty="0" smtClean="0">
                    <a:solidFill>
                      <a:schemeClr val="tx1"/>
                    </a:solidFill>
                  </a:rPr>
                  <a:t>Viedo </a:t>
                </a:r>
                <a:r>
                  <a:rPr lang="lv-LV" sz="1400" dirty="0">
                    <a:solidFill>
                      <a:schemeClr val="tx1"/>
                    </a:solidFill>
                  </a:rPr>
                  <a:t>elektrotīklu </a:t>
                </a:r>
                <a:r>
                  <a:rPr lang="lv-LV" sz="1400" dirty="0" smtClean="0">
                    <a:solidFill>
                      <a:schemeClr val="tx1"/>
                    </a:solidFill>
                  </a:rPr>
                  <a:t>izveidē</a:t>
                </a:r>
              </a:p>
              <a:p>
                <a:pPr marL="285750" indent="-285750">
                  <a:spcAft>
                    <a:spcPts val="600"/>
                  </a:spcAft>
                  <a:buFont typeface="Arial" panose="020B0604020202020204" pitchFamily="34" charset="0"/>
                  <a:buChar char="•"/>
                </a:pPr>
                <a:r>
                  <a:rPr lang="lv-LV" sz="1400" dirty="0" smtClean="0">
                    <a:solidFill>
                      <a:schemeClr val="tx1"/>
                    </a:solidFill>
                  </a:rPr>
                  <a:t>Viedo </a:t>
                </a:r>
                <a:r>
                  <a:rPr lang="lv-LV" sz="1400" dirty="0">
                    <a:solidFill>
                      <a:schemeClr val="tx1"/>
                    </a:solidFill>
                  </a:rPr>
                  <a:t>transporta sistēmu </a:t>
                </a:r>
                <a:r>
                  <a:rPr lang="lv-LV" sz="1400" dirty="0" smtClean="0">
                    <a:solidFill>
                      <a:schemeClr val="tx1"/>
                    </a:solidFill>
                  </a:rPr>
                  <a:t>attīstībā</a:t>
                </a:r>
              </a:p>
              <a:p>
                <a:pPr marL="285750" indent="-285750">
                  <a:spcAft>
                    <a:spcPts val="600"/>
                  </a:spcAft>
                  <a:buFont typeface="Arial" panose="020B0604020202020204" pitchFamily="34" charset="0"/>
                  <a:buChar char="•"/>
                </a:pPr>
                <a:r>
                  <a:rPr lang="lv-LV" sz="1400" dirty="0" smtClean="0">
                    <a:solidFill>
                      <a:schemeClr val="tx1"/>
                    </a:solidFill>
                  </a:rPr>
                  <a:t>Tīro </a:t>
                </a:r>
                <a:r>
                  <a:rPr lang="lv-LV" sz="1400" dirty="0">
                    <a:solidFill>
                      <a:schemeClr val="tx1"/>
                    </a:solidFill>
                  </a:rPr>
                  <a:t>tehnoloģiju izpētē un attīstībā</a:t>
                </a:r>
              </a:p>
            </p:txBody>
          </p:sp>
          <p:sp>
            <p:nvSpPr>
              <p:cNvPr id="38" name="Rounded Rectangle 37"/>
              <p:cNvSpPr/>
              <p:nvPr/>
            </p:nvSpPr>
            <p:spPr>
              <a:xfrm>
                <a:off x="4824246" y="2489373"/>
                <a:ext cx="3311236" cy="1879254"/>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lv-LV" sz="1600" b="1" u="sng" dirty="0">
                    <a:solidFill>
                      <a:schemeClr val="tx1"/>
                    </a:solidFill>
                  </a:rPr>
                  <a:t>Infrastruktūras nodrošināšana</a:t>
                </a:r>
              </a:p>
              <a:p>
                <a:pPr marL="285750" indent="-285750">
                  <a:spcAft>
                    <a:spcPts val="600"/>
                  </a:spcAft>
                  <a:buFont typeface="Arial" panose="020B0604020202020204" pitchFamily="34" charset="0"/>
                  <a:buChar char="•"/>
                </a:pPr>
                <a:r>
                  <a:rPr lang="lv-LV" sz="1400" dirty="0">
                    <a:solidFill>
                      <a:schemeClr val="tx1"/>
                    </a:solidFill>
                  </a:rPr>
                  <a:t>Sabiedriskā transporta attīstība</a:t>
                </a:r>
              </a:p>
              <a:p>
                <a:pPr marL="285750" indent="-285750">
                  <a:spcAft>
                    <a:spcPts val="600"/>
                  </a:spcAft>
                  <a:buFont typeface="Arial" panose="020B0604020202020204" pitchFamily="34" charset="0"/>
                  <a:buChar char="•"/>
                </a:pPr>
                <a:r>
                  <a:rPr lang="lv-LV" sz="1400" dirty="0">
                    <a:solidFill>
                      <a:schemeClr val="tx1"/>
                    </a:solidFill>
                  </a:rPr>
                  <a:t>Veloceliņu izveide</a:t>
                </a:r>
              </a:p>
              <a:p>
                <a:pPr marL="285750" indent="-285750">
                  <a:spcAft>
                    <a:spcPts val="600"/>
                  </a:spcAft>
                  <a:buFont typeface="Arial" panose="020B0604020202020204" pitchFamily="34" charset="0"/>
                  <a:buChar char="•"/>
                </a:pPr>
                <a:r>
                  <a:rPr lang="lv-LV" sz="1400" dirty="0">
                    <a:solidFill>
                      <a:schemeClr val="tx1"/>
                    </a:solidFill>
                  </a:rPr>
                  <a:t>Augstas autostāvvietu cenas</a:t>
                </a:r>
              </a:p>
              <a:p>
                <a:pPr marL="285750" indent="-285750">
                  <a:spcAft>
                    <a:spcPts val="600"/>
                  </a:spcAft>
                  <a:buFont typeface="Arial" panose="020B0604020202020204" pitchFamily="34" charset="0"/>
                  <a:buChar char="•"/>
                </a:pPr>
                <a:r>
                  <a:rPr lang="lv-LV" sz="1400" dirty="0">
                    <a:solidFill>
                      <a:schemeClr val="tx1"/>
                    </a:solidFill>
                  </a:rPr>
                  <a:t>Zemu emisiju zonas pilsētās</a:t>
                </a:r>
              </a:p>
              <a:p>
                <a:pPr marL="285750" indent="-285750">
                  <a:spcAft>
                    <a:spcPts val="600"/>
                  </a:spcAft>
                  <a:buFont typeface="Arial" panose="020B0604020202020204" pitchFamily="34" charset="0"/>
                  <a:buChar char="•"/>
                </a:pPr>
                <a:r>
                  <a:rPr lang="lv-LV" sz="1400" dirty="0" err="1" smtClean="0">
                    <a:solidFill>
                      <a:schemeClr val="tx1"/>
                    </a:solidFill>
                  </a:rPr>
                  <a:t>Elektroautomobīļu</a:t>
                </a:r>
                <a:r>
                  <a:rPr lang="lv-LV" sz="1400" dirty="0" smtClean="0">
                    <a:solidFill>
                      <a:schemeClr val="tx1"/>
                    </a:solidFill>
                  </a:rPr>
                  <a:t> </a:t>
                </a:r>
                <a:r>
                  <a:rPr lang="lv-LV" sz="1400" dirty="0">
                    <a:solidFill>
                      <a:schemeClr val="tx1"/>
                    </a:solidFill>
                  </a:rPr>
                  <a:t>uzlādes iespējas </a:t>
                </a:r>
              </a:p>
            </p:txBody>
          </p:sp>
          <p:sp>
            <p:nvSpPr>
              <p:cNvPr id="39" name="Rounded Rectangle 38"/>
              <p:cNvSpPr/>
              <p:nvPr/>
            </p:nvSpPr>
            <p:spPr>
              <a:xfrm>
                <a:off x="2744537" y="4590291"/>
                <a:ext cx="3503863" cy="1990618"/>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lv-LV" sz="1600" b="1" u="sng" dirty="0">
                    <a:solidFill>
                      <a:schemeClr val="tx1"/>
                    </a:solidFill>
                  </a:rPr>
                  <a:t>Vides apziņas veidošana</a:t>
                </a:r>
              </a:p>
              <a:p>
                <a:pPr marL="285750" indent="-285750">
                  <a:spcAft>
                    <a:spcPts val="600"/>
                  </a:spcAft>
                  <a:buFont typeface="Arial" panose="020B0604020202020204" pitchFamily="34" charset="0"/>
                  <a:buChar char="•"/>
                </a:pPr>
                <a:r>
                  <a:rPr lang="lv-LV" sz="1400" dirty="0">
                    <a:solidFill>
                      <a:schemeClr val="tx1"/>
                    </a:solidFill>
                  </a:rPr>
                  <a:t>Sabiedrības informēšana</a:t>
                </a:r>
              </a:p>
              <a:p>
                <a:pPr marL="285750" indent="-285750">
                  <a:spcAft>
                    <a:spcPts val="600"/>
                  </a:spcAft>
                  <a:buFont typeface="Arial" panose="020B0604020202020204" pitchFamily="34" charset="0"/>
                  <a:buChar char="•"/>
                </a:pPr>
                <a:r>
                  <a:rPr lang="lv-LV" sz="1400" dirty="0">
                    <a:solidFill>
                      <a:schemeClr val="tx1"/>
                    </a:solidFill>
                  </a:rPr>
                  <a:t>Tiešās pirkšanas pulciņi</a:t>
                </a:r>
              </a:p>
              <a:p>
                <a:pPr marL="285750" indent="-285750">
                  <a:spcAft>
                    <a:spcPts val="600"/>
                  </a:spcAft>
                  <a:buFont typeface="Arial" panose="020B0604020202020204" pitchFamily="34" charset="0"/>
                  <a:buChar char="•"/>
                </a:pPr>
                <a:r>
                  <a:rPr lang="lv-LV" sz="1400" dirty="0">
                    <a:solidFill>
                      <a:schemeClr val="tx1"/>
                    </a:solidFill>
                  </a:rPr>
                  <a:t>Koplietošanas un dalīšanās ekonomikas attīstība</a:t>
                </a:r>
              </a:p>
              <a:p>
                <a:pPr marL="285750" indent="-285750">
                  <a:spcAft>
                    <a:spcPts val="600"/>
                  </a:spcAft>
                  <a:buFont typeface="Arial" panose="020B0604020202020204" pitchFamily="34" charset="0"/>
                  <a:buChar char="•"/>
                </a:pPr>
                <a:r>
                  <a:rPr lang="lv-LV" sz="1400" dirty="0">
                    <a:solidFill>
                      <a:schemeClr val="tx1"/>
                    </a:solidFill>
                  </a:rPr>
                  <a:t>Brīvprātīga materiālo labumu patēriņa samazināšana</a:t>
                </a:r>
              </a:p>
            </p:txBody>
          </p:sp>
        </p:grpSp>
      </p:grpSp>
      <p:sp>
        <p:nvSpPr>
          <p:cNvPr id="40" name="Title 1"/>
          <p:cNvSpPr txBox="1">
            <a:spLocks/>
          </p:cNvSpPr>
          <p:nvPr/>
        </p:nvSpPr>
        <p:spPr>
          <a:xfrm>
            <a:off x="7603351" y="577339"/>
            <a:ext cx="3766342" cy="951033"/>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Klimata pārmaiņu mazināšanas instrumenti</a:t>
            </a:r>
          </a:p>
        </p:txBody>
      </p:sp>
      <p:sp>
        <p:nvSpPr>
          <p:cNvPr id="41" name="Rounded Rectangle 40"/>
          <p:cNvSpPr/>
          <p:nvPr/>
        </p:nvSpPr>
        <p:spPr>
          <a:xfrm>
            <a:off x="6930639" y="4833615"/>
            <a:ext cx="5084748" cy="1487981"/>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Ņemot vērā klimata pārmaiņu sarežģītos cēloņus un sekas, skaidrs, ka tikai kāda atsevišķa instrumenta izmantošana to </a:t>
            </a:r>
            <a:r>
              <a:rPr lang="lv-LV" b="1" dirty="0" smtClean="0">
                <a:solidFill>
                  <a:schemeClr val="tx1"/>
                </a:solidFill>
              </a:rPr>
              <a:t>neatrisinās – nepieciešama ekonomisko instrumentu un patēriņa paradumu maiņas sinerģija</a:t>
            </a:r>
            <a:endParaRPr lang="lv-LV" b="1" dirty="0">
              <a:solidFill>
                <a:schemeClr val="tx1"/>
              </a:solidFill>
            </a:endParaRPr>
          </a:p>
        </p:txBody>
      </p:sp>
    </p:spTree>
    <p:extLst>
      <p:ext uri="{BB962C8B-B14F-4D97-AF65-F5344CB8AC3E}">
        <p14:creationId xmlns:p14="http://schemas.microsoft.com/office/powerpoint/2010/main" val="945760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2016_NEW prezentacijas\10_Atteli\5462836242_f412c6297a_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096000" y="2480462"/>
            <a:ext cx="6096000" cy="405707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1619795" y="323227"/>
            <a:ext cx="8987245" cy="1224000"/>
          </a:xfrm>
          <a:prstGeom prst="roundRect">
            <a:avLst>
              <a:gd name="adj" fmla="val 18373"/>
            </a:avLst>
          </a:prstGeom>
          <a:solidFill>
            <a:schemeClr val="bg1">
              <a:lumMod val="8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4000" b="1" dirty="0" smtClean="0"/>
              <a:t>KLIMATA PĀRMAIŅU MAZINĀŠANAS PASĀKUMI UZŅĒMĒJDARBĪBĀ</a:t>
            </a:r>
            <a:endParaRPr lang="lv-LV" sz="4000" b="1" dirty="0"/>
          </a:p>
        </p:txBody>
      </p:sp>
      <p:sp>
        <p:nvSpPr>
          <p:cNvPr id="4" name="Title 1"/>
          <p:cNvSpPr txBox="1">
            <a:spLocks/>
          </p:cNvSpPr>
          <p:nvPr/>
        </p:nvSpPr>
        <p:spPr>
          <a:xfrm>
            <a:off x="727364" y="1806021"/>
            <a:ext cx="10737272" cy="845102"/>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Uzņēmējdarbībā ietekmes uz klimata pārmaiņām samazināšana ir cieši saistīta ar visu resursu taupīšanas un kopējās ietekmes uz vidi samazināšanas stratēģijām</a:t>
            </a:r>
            <a:endParaRPr lang="lv-LV" sz="2400" dirty="0" smtClean="0"/>
          </a:p>
        </p:txBody>
      </p:sp>
      <p:sp>
        <p:nvSpPr>
          <p:cNvPr id="5" name="Rounded Rectangle 4"/>
          <p:cNvSpPr/>
          <p:nvPr/>
        </p:nvSpPr>
        <p:spPr>
          <a:xfrm>
            <a:off x="379033" y="2999572"/>
            <a:ext cx="6201233" cy="1138531"/>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Lai samazinātu </a:t>
            </a:r>
            <a:r>
              <a:rPr lang="lv-LV" b="1" dirty="0" smtClean="0">
                <a:solidFill>
                  <a:schemeClr val="tx1"/>
                </a:solidFill>
              </a:rPr>
              <a:t>galaproduktu </a:t>
            </a:r>
            <a:r>
              <a:rPr lang="lv-LV" b="1" dirty="0">
                <a:solidFill>
                  <a:schemeClr val="tx1"/>
                </a:solidFill>
              </a:rPr>
              <a:t>kopējās SEG </a:t>
            </a:r>
            <a:r>
              <a:rPr lang="lv-LV" b="1" dirty="0" smtClean="0">
                <a:solidFill>
                  <a:schemeClr val="tx1"/>
                </a:solidFill>
              </a:rPr>
              <a:t>emisijas, </a:t>
            </a:r>
            <a:r>
              <a:rPr lang="lv-LV" b="1" dirty="0">
                <a:solidFill>
                  <a:schemeClr val="tx1"/>
                </a:solidFill>
              </a:rPr>
              <a:t>ir svarīga sadarbība visā piegādes ķēdē – sākot ar izejvielu ražotājiem un beidzot ar patērgātājiem, kam aprites cikla beigās būs </a:t>
            </a:r>
            <a:endParaRPr lang="lv-LV" b="1" dirty="0" smtClean="0">
              <a:solidFill>
                <a:schemeClr val="tx1"/>
              </a:solidFill>
            </a:endParaRPr>
          </a:p>
          <a:p>
            <a:pPr algn="ctr"/>
            <a:r>
              <a:rPr lang="lv-LV" b="1" dirty="0" smtClean="0">
                <a:solidFill>
                  <a:schemeClr val="tx1"/>
                </a:solidFill>
              </a:rPr>
              <a:t>jāatbrīvojas </a:t>
            </a:r>
            <a:r>
              <a:rPr lang="lv-LV" b="1" dirty="0">
                <a:solidFill>
                  <a:schemeClr val="tx1"/>
                </a:solidFill>
              </a:rPr>
              <a:t>no produkta atkritumiem</a:t>
            </a:r>
          </a:p>
        </p:txBody>
      </p:sp>
      <p:sp>
        <p:nvSpPr>
          <p:cNvPr id="6" name="Rounded Rectangle 5"/>
          <p:cNvSpPr/>
          <p:nvPr/>
        </p:nvSpPr>
        <p:spPr>
          <a:xfrm>
            <a:off x="379033" y="4358465"/>
            <a:ext cx="6201234" cy="866915"/>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Viens no kompleksiem ietekmju uz klimata pārmaiņām un vidi kopumā risinājumiem ir t.s. </a:t>
            </a:r>
            <a:r>
              <a:rPr lang="lv-LV" b="1" u="sng" dirty="0">
                <a:solidFill>
                  <a:schemeClr val="tx1"/>
                </a:solidFill>
              </a:rPr>
              <a:t>aprites ekonomika</a:t>
            </a:r>
            <a:r>
              <a:rPr lang="lv-LV" b="1" dirty="0">
                <a:solidFill>
                  <a:schemeClr val="tx1"/>
                </a:solidFill>
              </a:rPr>
              <a:t> </a:t>
            </a:r>
            <a:endParaRPr lang="lv-LV" b="1" dirty="0" smtClean="0">
              <a:solidFill>
                <a:schemeClr val="tx1"/>
              </a:solidFill>
            </a:endParaRPr>
          </a:p>
          <a:p>
            <a:pPr algn="ctr"/>
            <a:r>
              <a:rPr lang="lv-LV" b="1" dirty="0" smtClean="0">
                <a:solidFill>
                  <a:schemeClr val="tx1"/>
                </a:solidFill>
              </a:rPr>
              <a:t>(angļu val. </a:t>
            </a:r>
            <a:r>
              <a:rPr lang="lv-LV" b="1" i="1" dirty="0" err="1" smtClean="0">
                <a:solidFill>
                  <a:schemeClr val="tx1"/>
                </a:solidFill>
              </a:rPr>
              <a:t>circular</a:t>
            </a:r>
            <a:r>
              <a:rPr lang="lv-LV" b="1" i="1" dirty="0" smtClean="0">
                <a:solidFill>
                  <a:schemeClr val="tx1"/>
                </a:solidFill>
              </a:rPr>
              <a:t> </a:t>
            </a:r>
            <a:r>
              <a:rPr lang="lv-LV" b="1" i="1" dirty="0" err="1">
                <a:solidFill>
                  <a:schemeClr val="tx1"/>
                </a:solidFill>
              </a:rPr>
              <a:t>economy</a:t>
            </a:r>
            <a:r>
              <a:rPr lang="lv-LV" b="1" dirty="0" smtClean="0">
                <a:solidFill>
                  <a:schemeClr val="tx1"/>
                </a:solidFill>
              </a:rPr>
              <a:t>)</a:t>
            </a:r>
            <a:endParaRPr lang="lv-LV" b="1" dirty="0">
              <a:solidFill>
                <a:schemeClr val="tx1"/>
              </a:solidFill>
            </a:endParaRPr>
          </a:p>
        </p:txBody>
      </p:sp>
      <p:sp>
        <p:nvSpPr>
          <p:cNvPr id="7" name="Rounded Rectangle 6"/>
          <p:cNvSpPr/>
          <p:nvPr/>
        </p:nvSpPr>
        <p:spPr>
          <a:xfrm>
            <a:off x="379033" y="5445742"/>
            <a:ext cx="6201233" cy="956223"/>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Aprites ekonomikas galvenais princips ir imitēt dabā esošās barības ķēdes, kurās atkritumu nav </a:t>
            </a:r>
            <a:r>
              <a:rPr lang="lv-LV" b="1" dirty="0" smtClean="0">
                <a:solidFill>
                  <a:schemeClr val="tx1"/>
                </a:solidFill>
              </a:rPr>
              <a:t>– visus </a:t>
            </a:r>
            <a:r>
              <a:rPr lang="lv-LV" b="1" dirty="0">
                <a:solidFill>
                  <a:schemeClr val="tx1"/>
                </a:solidFill>
              </a:rPr>
              <a:t>ražošanas un patēriņa atlikumus </a:t>
            </a:r>
            <a:r>
              <a:rPr lang="lv-LV" b="1" dirty="0" smtClean="0">
                <a:solidFill>
                  <a:schemeClr val="tx1"/>
                </a:solidFill>
              </a:rPr>
              <a:t>izmantojot </a:t>
            </a:r>
            <a:r>
              <a:rPr lang="lv-LV" b="1" dirty="0">
                <a:solidFill>
                  <a:schemeClr val="tx1"/>
                </a:solidFill>
              </a:rPr>
              <a:t>kā izejvielas</a:t>
            </a:r>
          </a:p>
        </p:txBody>
      </p:sp>
    </p:spTree>
    <p:extLst>
      <p:ext uri="{BB962C8B-B14F-4D97-AF65-F5344CB8AC3E}">
        <p14:creationId xmlns:p14="http://schemas.microsoft.com/office/powerpoint/2010/main" val="39337997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339605" y="1616536"/>
            <a:ext cx="5612880" cy="4803424"/>
            <a:chOff x="6459249" y="1616536"/>
            <a:chExt cx="5612880" cy="4803424"/>
          </a:xfrm>
        </p:grpSpPr>
        <p:sp>
          <p:nvSpPr>
            <p:cNvPr id="10" name="Rectangle 9"/>
            <p:cNvSpPr/>
            <p:nvPr/>
          </p:nvSpPr>
          <p:spPr>
            <a:xfrm>
              <a:off x="6459249" y="5588963"/>
              <a:ext cx="5612880" cy="830997"/>
            </a:xfrm>
            <a:prstGeom prst="rect">
              <a:avLst/>
            </a:prstGeom>
            <a:solidFill>
              <a:schemeClr val="bg1"/>
            </a:solidFill>
          </p:spPr>
          <p:txBody>
            <a:bodyPr wrap="square">
              <a:spAutoFit/>
            </a:bodyPr>
            <a:lstStyle/>
            <a:p>
              <a:pPr algn="r"/>
              <a:endParaRPr lang="lv-LV" sz="1600" b="1" dirty="0" smtClean="0"/>
            </a:p>
            <a:p>
              <a:pPr algn="r"/>
              <a:r>
                <a:rPr lang="lv-LV" sz="1600" b="1" dirty="0" smtClean="0"/>
                <a:t>Resursu </a:t>
              </a:r>
              <a:r>
                <a:rPr lang="lv-LV" sz="1600" b="1" dirty="0"/>
                <a:t>plūsmas starp </a:t>
              </a:r>
              <a:r>
                <a:rPr lang="lv-LV" sz="1600" b="1" dirty="0" err="1"/>
                <a:t>eko-industriālā</a:t>
              </a:r>
              <a:r>
                <a:rPr lang="lv-LV" sz="1600" b="1" dirty="0"/>
                <a:t> parka </a:t>
              </a:r>
              <a:endParaRPr lang="lv-LV" sz="1600" b="1" dirty="0" smtClean="0"/>
            </a:p>
            <a:p>
              <a:pPr algn="r"/>
              <a:r>
                <a:rPr lang="lv-LV" sz="1600" b="1" dirty="0" smtClean="0"/>
                <a:t>dalībniekiem </a:t>
              </a:r>
              <a:r>
                <a:rPr lang="lv-LV" sz="1600" b="1" dirty="0" err="1"/>
                <a:t>Kalundborgā</a:t>
              </a:r>
              <a:r>
                <a:rPr lang="lv-LV" sz="1600" b="1" dirty="0"/>
                <a:t>, Dānijā</a:t>
              </a:r>
            </a:p>
          </p:txBody>
        </p:sp>
        <p:pic>
          <p:nvPicPr>
            <p:cNvPr id="9" name="Picture 8" descr="http://www.sustainableprocessimprovement.co.uk/wp-content/uploads/2014/06/Untitled.png"/>
            <p:cNvPicPr>
              <a:picLocks noChangeAspect="1"/>
            </p:cNvPicPr>
            <p:nvPr/>
          </p:nvPicPr>
          <p:blipFill>
            <a:blip r:embed="rId2" cstate="print"/>
            <a:srcRect/>
            <a:stretch>
              <a:fillRect/>
            </a:stretch>
          </p:blipFill>
          <p:spPr bwMode="auto">
            <a:xfrm>
              <a:off x="6459249" y="1616536"/>
              <a:ext cx="5612880" cy="4318796"/>
            </a:xfrm>
            <a:prstGeom prst="rect">
              <a:avLst/>
            </a:prstGeom>
            <a:noFill/>
            <a:ln w="9525">
              <a:noFill/>
              <a:miter lim="800000"/>
              <a:headEnd/>
              <a:tailEnd/>
            </a:ln>
          </p:spPr>
        </p:pic>
      </p:grpSp>
      <p:sp>
        <p:nvSpPr>
          <p:cNvPr id="4" name="Title 1"/>
          <p:cNvSpPr txBox="1">
            <a:spLocks/>
          </p:cNvSpPr>
          <p:nvPr/>
        </p:nvSpPr>
        <p:spPr>
          <a:xfrm>
            <a:off x="2954020" y="392854"/>
            <a:ext cx="6311669" cy="964888"/>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Pieci galvenie </a:t>
            </a:r>
            <a:r>
              <a:rPr lang="lv-LV" sz="2400" b="1" dirty="0"/>
              <a:t>biznesa modeļi </a:t>
            </a:r>
            <a:r>
              <a:rPr lang="lv-LV" sz="2400" dirty="0"/>
              <a:t>ko izmanto aprites ekonomikā ir:</a:t>
            </a:r>
          </a:p>
        </p:txBody>
      </p:sp>
      <p:sp>
        <p:nvSpPr>
          <p:cNvPr id="5" name="Rounded Rectangle 4"/>
          <p:cNvSpPr/>
          <p:nvPr/>
        </p:nvSpPr>
        <p:spPr>
          <a:xfrm>
            <a:off x="341742" y="1935198"/>
            <a:ext cx="5657273" cy="1334879"/>
          </a:xfrm>
          <a:prstGeom prst="round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arenR"/>
            </a:pPr>
            <a:r>
              <a:rPr lang="lv-LV" b="1" dirty="0" smtClean="0">
                <a:solidFill>
                  <a:schemeClr val="tx1"/>
                </a:solidFill>
              </a:rPr>
              <a:t>Noslēgta </a:t>
            </a:r>
            <a:r>
              <a:rPr lang="lv-LV" b="1" dirty="0">
                <a:solidFill>
                  <a:schemeClr val="tx1"/>
                </a:solidFill>
              </a:rPr>
              <a:t>piegādes </a:t>
            </a:r>
            <a:r>
              <a:rPr lang="lv-LV" b="1" dirty="0" smtClean="0">
                <a:solidFill>
                  <a:schemeClr val="tx1"/>
                </a:solidFill>
              </a:rPr>
              <a:t>ķēde – </a:t>
            </a:r>
            <a:r>
              <a:rPr lang="lv-LV" dirty="0" smtClean="0">
                <a:solidFill>
                  <a:schemeClr val="tx1"/>
                </a:solidFill>
              </a:rPr>
              <a:t>ražotāji </a:t>
            </a:r>
            <a:r>
              <a:rPr lang="lv-LV" dirty="0">
                <a:solidFill>
                  <a:schemeClr val="tx1"/>
                </a:solidFill>
              </a:rPr>
              <a:t>izmanto pilnībā atjaunojamas, atkārtoti pārstrādājamas vai bioloģiskas izejvielas, kas ir pamatā aprites ražošanas un </a:t>
            </a:r>
            <a:r>
              <a:rPr lang="lv-LV" dirty="0" smtClean="0">
                <a:solidFill>
                  <a:schemeClr val="tx1"/>
                </a:solidFill>
              </a:rPr>
              <a:t>patēriņa sistēmām</a:t>
            </a:r>
            <a:endParaRPr lang="lv-LV" dirty="0">
              <a:solidFill>
                <a:schemeClr val="tx1"/>
              </a:solidFill>
            </a:endParaRPr>
          </a:p>
        </p:txBody>
      </p:sp>
      <p:sp>
        <p:nvSpPr>
          <p:cNvPr id="8" name="Rounded Rectangle 7"/>
          <p:cNvSpPr/>
          <p:nvPr/>
        </p:nvSpPr>
        <p:spPr>
          <a:xfrm>
            <a:off x="341742" y="3528871"/>
            <a:ext cx="5671127" cy="1805136"/>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lv-LV" dirty="0">
                <a:solidFill>
                  <a:schemeClr val="tx1"/>
                </a:solidFill>
              </a:rPr>
              <a:t>Šāda noslēgta sistēma nodrošina visu ražošanas un patēriņa atlikumu izmantošanu citu produktu ražošanā, samazina neefektīvus </a:t>
            </a:r>
            <a:r>
              <a:rPr lang="lv-LV" dirty="0" smtClean="0">
                <a:solidFill>
                  <a:schemeClr val="tx1"/>
                </a:solidFill>
              </a:rPr>
              <a:t>risinājumus</a:t>
            </a:r>
          </a:p>
          <a:p>
            <a:pPr marL="285750" indent="-285750">
              <a:spcAft>
                <a:spcPts val="600"/>
              </a:spcAft>
              <a:buFont typeface="Arial" panose="020B0604020202020204" pitchFamily="34" charset="0"/>
              <a:buChar char="•"/>
            </a:pPr>
            <a:r>
              <a:rPr lang="lv-LV" dirty="0" smtClean="0">
                <a:solidFill>
                  <a:schemeClr val="tx1"/>
                </a:solidFill>
              </a:rPr>
              <a:t>Piemēram, Dānijā </a:t>
            </a:r>
            <a:r>
              <a:rPr lang="lv-LV" dirty="0">
                <a:solidFill>
                  <a:schemeClr val="tx1"/>
                </a:solidFill>
              </a:rPr>
              <a:t>industriālajā zonā </a:t>
            </a:r>
            <a:r>
              <a:rPr lang="lv-LV" dirty="0" err="1">
                <a:solidFill>
                  <a:schemeClr val="tx1"/>
                </a:solidFill>
              </a:rPr>
              <a:t>Kalundborgas</a:t>
            </a:r>
            <a:r>
              <a:rPr lang="lv-LV" dirty="0">
                <a:solidFill>
                  <a:schemeClr val="tx1"/>
                </a:solidFill>
              </a:rPr>
              <a:t> pilsētā ir izveidojies </a:t>
            </a:r>
            <a:r>
              <a:rPr lang="lv-LV" dirty="0" err="1" smtClean="0">
                <a:solidFill>
                  <a:schemeClr val="tx1"/>
                </a:solidFill>
              </a:rPr>
              <a:t>eko-industriālais</a:t>
            </a:r>
            <a:r>
              <a:rPr lang="lv-LV" dirty="0" smtClean="0">
                <a:solidFill>
                  <a:schemeClr val="tx1"/>
                </a:solidFill>
              </a:rPr>
              <a:t> </a:t>
            </a:r>
            <a:r>
              <a:rPr lang="lv-LV" dirty="0">
                <a:solidFill>
                  <a:schemeClr val="tx1"/>
                </a:solidFill>
              </a:rPr>
              <a:t>parks </a:t>
            </a:r>
          </a:p>
        </p:txBody>
      </p:sp>
    </p:spTree>
    <p:extLst>
      <p:ext uri="{BB962C8B-B14F-4D97-AF65-F5344CB8AC3E}">
        <p14:creationId xmlns:p14="http://schemas.microsoft.com/office/powerpoint/2010/main" val="33196027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8_Atteli\8435953365_c4e01b3635_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369459"/>
            <a:ext cx="6162590" cy="4108392"/>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5999147" y="997513"/>
            <a:ext cx="5973511" cy="1454732"/>
          </a:xfrm>
          <a:prstGeom prst="round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arenR" startAt="2"/>
            </a:pPr>
            <a:r>
              <a:rPr lang="lv-LV" b="1" dirty="0" smtClean="0">
                <a:solidFill>
                  <a:schemeClr val="tx1"/>
                </a:solidFill>
              </a:rPr>
              <a:t>Resursu atgūšana</a:t>
            </a:r>
            <a:r>
              <a:rPr lang="lv-LV" b="1" dirty="0">
                <a:solidFill>
                  <a:schemeClr val="tx1"/>
                </a:solidFill>
              </a:rPr>
              <a:t> </a:t>
            </a:r>
            <a:r>
              <a:rPr lang="lv-LV" b="1" dirty="0" smtClean="0">
                <a:solidFill>
                  <a:schemeClr val="tx1"/>
                </a:solidFill>
              </a:rPr>
              <a:t>– </a:t>
            </a:r>
            <a:r>
              <a:rPr lang="lv-LV" dirty="0" smtClean="0">
                <a:solidFill>
                  <a:schemeClr val="tx1"/>
                </a:solidFill>
              </a:rPr>
              <a:t>izmantojot </a:t>
            </a:r>
            <a:r>
              <a:rPr lang="lv-LV" dirty="0">
                <a:solidFill>
                  <a:schemeClr val="tx1"/>
                </a:solidFill>
              </a:rPr>
              <a:t>tehnoloģiskos risinājums, ir iespējams produktu atkritumus ne tikai pārstrādāt par zemākas vērtības produktiem, bet pārstrādē iegūt tikpat vērtīgus vai vēl vērtīgākus produktus</a:t>
            </a:r>
          </a:p>
        </p:txBody>
      </p:sp>
      <p:sp>
        <p:nvSpPr>
          <p:cNvPr id="8" name="Rounded Rectangle 7"/>
          <p:cNvSpPr/>
          <p:nvPr/>
        </p:nvSpPr>
        <p:spPr>
          <a:xfrm>
            <a:off x="5999147" y="2729335"/>
            <a:ext cx="5973511" cy="3366654"/>
          </a:xfrm>
          <a:prstGeom prst="roundRect">
            <a:avLst>
              <a:gd name="adj" fmla="val 13431"/>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lv-LV" dirty="0">
                <a:solidFill>
                  <a:schemeClr val="tx1"/>
                </a:solidFill>
              </a:rPr>
              <a:t>Šajā procesā būtiska nozīme jāpievērš produktu dizainam un </a:t>
            </a:r>
            <a:r>
              <a:rPr lang="lv-LV" dirty="0" smtClean="0">
                <a:solidFill>
                  <a:schemeClr val="tx1"/>
                </a:solidFill>
              </a:rPr>
              <a:t>sastāvam – jau </a:t>
            </a:r>
            <a:r>
              <a:rPr lang="lv-LV" dirty="0">
                <a:solidFill>
                  <a:schemeClr val="tx1"/>
                </a:solidFill>
              </a:rPr>
              <a:t>projektējot produktu, jāparedz, kam tiks izmantotas tā sastāvdaļas aprites cikla beigās un cik viegli tās būs atgūt un sašķirot</a:t>
            </a:r>
          </a:p>
          <a:p>
            <a:pPr marL="285750" indent="-285750">
              <a:spcAft>
                <a:spcPts val="600"/>
              </a:spcAft>
              <a:buFont typeface="Arial" panose="020B0604020202020204" pitchFamily="34" charset="0"/>
              <a:buChar char="•"/>
            </a:pPr>
            <a:r>
              <a:rPr lang="lv-LV" dirty="0" smtClean="0">
                <a:solidFill>
                  <a:schemeClr val="tx1"/>
                </a:solidFill>
              </a:rPr>
              <a:t>Piemēram:</a:t>
            </a:r>
          </a:p>
          <a:p>
            <a:pPr marL="742950" lvl="1" indent="-285750">
              <a:spcAft>
                <a:spcPts val="600"/>
              </a:spcAft>
              <a:buFont typeface="Arial" panose="020B0604020202020204" pitchFamily="34" charset="0"/>
              <a:buChar char="•"/>
            </a:pPr>
            <a:r>
              <a:rPr lang="lv-LV" dirty="0" smtClean="0">
                <a:solidFill>
                  <a:schemeClr val="tx1"/>
                </a:solidFill>
              </a:rPr>
              <a:t>Uzņēmuma </a:t>
            </a:r>
            <a:r>
              <a:rPr lang="lv-LV" dirty="0">
                <a:solidFill>
                  <a:schemeClr val="tx1"/>
                </a:solidFill>
              </a:rPr>
              <a:t>ietvaros attīrīt un atkārtoti izmantot </a:t>
            </a:r>
            <a:r>
              <a:rPr lang="lv-LV" dirty="0" smtClean="0">
                <a:solidFill>
                  <a:schemeClr val="tx1"/>
                </a:solidFill>
              </a:rPr>
              <a:t>notekūdeņus</a:t>
            </a:r>
          </a:p>
          <a:p>
            <a:pPr marL="742950" lvl="1" indent="-285750">
              <a:spcAft>
                <a:spcPts val="600"/>
              </a:spcAft>
              <a:buFont typeface="Arial" panose="020B0604020202020204" pitchFamily="34" charset="0"/>
              <a:buChar char="•"/>
            </a:pPr>
            <a:r>
              <a:rPr lang="lv-LV" dirty="0" smtClean="0">
                <a:solidFill>
                  <a:schemeClr val="tx1"/>
                </a:solidFill>
              </a:rPr>
              <a:t>Ar </a:t>
            </a:r>
            <a:r>
              <a:rPr lang="lv-LV" dirty="0">
                <a:solidFill>
                  <a:schemeClr val="tx1"/>
                </a:solidFill>
              </a:rPr>
              <a:t>videi nekaitīgu tinti drukātus laikrakstus izmantot komposta </a:t>
            </a:r>
            <a:r>
              <a:rPr lang="lv-LV" dirty="0" smtClean="0">
                <a:solidFill>
                  <a:schemeClr val="tx1"/>
                </a:solidFill>
              </a:rPr>
              <a:t>veidošanai</a:t>
            </a:r>
          </a:p>
          <a:p>
            <a:pPr marL="742950" lvl="1" indent="-285750">
              <a:spcAft>
                <a:spcPts val="600"/>
              </a:spcAft>
              <a:buFont typeface="Arial" panose="020B0604020202020204" pitchFamily="34" charset="0"/>
              <a:buChar char="•"/>
            </a:pPr>
            <a:r>
              <a:rPr lang="lv-LV" dirty="0" smtClean="0">
                <a:solidFill>
                  <a:schemeClr val="tx1"/>
                </a:solidFill>
              </a:rPr>
              <a:t>No </a:t>
            </a:r>
            <a:r>
              <a:rPr lang="lv-LV" dirty="0">
                <a:solidFill>
                  <a:schemeClr val="tx1"/>
                </a:solidFill>
              </a:rPr>
              <a:t>izlietotām PET pudelēm ražot saules </a:t>
            </a:r>
            <a:r>
              <a:rPr lang="lv-LV" dirty="0" smtClean="0">
                <a:solidFill>
                  <a:schemeClr val="tx1"/>
                </a:solidFill>
              </a:rPr>
              <a:t>baterijas</a:t>
            </a:r>
          </a:p>
        </p:txBody>
      </p:sp>
    </p:spTree>
    <p:extLst>
      <p:ext uri="{BB962C8B-B14F-4D97-AF65-F5344CB8AC3E}">
        <p14:creationId xmlns:p14="http://schemas.microsoft.com/office/powerpoint/2010/main" val="23270924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811140" y="760578"/>
            <a:ext cx="6380860" cy="5324029"/>
            <a:chOff x="5811140" y="683664"/>
            <a:chExt cx="6380860" cy="5324029"/>
          </a:xfrm>
        </p:grpSpPr>
        <p:sp>
          <p:nvSpPr>
            <p:cNvPr id="2" name="Rectangle 1"/>
            <p:cNvSpPr/>
            <p:nvPr/>
          </p:nvSpPr>
          <p:spPr>
            <a:xfrm>
              <a:off x="5811140" y="683664"/>
              <a:ext cx="6380860" cy="5324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4098" name="Picture 2" descr="http://zaao.lv/sites/default/files/28.09.2010-shema_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0063" y="771258"/>
              <a:ext cx="5893750" cy="5160817"/>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ounded Rectangle 2"/>
          <p:cNvSpPr/>
          <p:nvPr/>
        </p:nvSpPr>
        <p:spPr>
          <a:xfrm>
            <a:off x="307558" y="1478034"/>
            <a:ext cx="5657273" cy="1621379"/>
          </a:xfrm>
          <a:prstGeom prst="round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arenR" startAt="3"/>
            </a:pPr>
            <a:r>
              <a:rPr lang="lv-LV" b="1" dirty="0" smtClean="0">
                <a:solidFill>
                  <a:schemeClr val="tx1"/>
                </a:solidFill>
              </a:rPr>
              <a:t>Produktu </a:t>
            </a:r>
            <a:r>
              <a:rPr lang="lv-LV" b="1" dirty="0">
                <a:solidFill>
                  <a:schemeClr val="tx1"/>
                </a:solidFill>
              </a:rPr>
              <a:t>dzīves </a:t>
            </a:r>
            <a:r>
              <a:rPr lang="lv-LV" b="1" dirty="0" smtClean="0">
                <a:solidFill>
                  <a:schemeClr val="tx1"/>
                </a:solidFill>
              </a:rPr>
              <a:t>paildzināšana</a:t>
            </a:r>
            <a:r>
              <a:rPr lang="lv-LV" b="1" dirty="0">
                <a:solidFill>
                  <a:schemeClr val="tx1"/>
                </a:solidFill>
              </a:rPr>
              <a:t> </a:t>
            </a:r>
            <a:r>
              <a:rPr lang="lv-LV" b="1" dirty="0" smtClean="0">
                <a:solidFill>
                  <a:schemeClr val="tx1"/>
                </a:solidFill>
              </a:rPr>
              <a:t>– </a:t>
            </a:r>
            <a:r>
              <a:rPr lang="lv-LV" dirty="0" smtClean="0">
                <a:solidFill>
                  <a:schemeClr val="tx1"/>
                </a:solidFill>
              </a:rPr>
              <a:t>dod </a:t>
            </a:r>
            <a:r>
              <a:rPr lang="lv-LV" dirty="0">
                <a:solidFill>
                  <a:schemeClr val="tx1"/>
                </a:solidFill>
              </a:rPr>
              <a:t>iespēju augstas kvalitātes un ilgstošas lietojamības preces lietot ilgu laiku, nomainīt tikai bojātās komponentes un netērēt resursus un enerģiju arvien jaunu produktu ražošanai</a:t>
            </a:r>
          </a:p>
        </p:txBody>
      </p:sp>
      <p:sp>
        <p:nvSpPr>
          <p:cNvPr id="4" name="Rounded Rectangle 3"/>
          <p:cNvSpPr/>
          <p:nvPr/>
        </p:nvSpPr>
        <p:spPr>
          <a:xfrm>
            <a:off x="307558" y="3358207"/>
            <a:ext cx="5657273" cy="2054518"/>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lv-LV" dirty="0">
                <a:solidFill>
                  <a:schemeClr val="tx1"/>
                </a:solidFill>
              </a:rPr>
              <a:t>Tādas preces kā veļas mašīnas, ledusskapji un cita ilgstošas lietošanas sadzīves tehnika pēc nepieciešamās atjaunošanas var atrast atkal jaunus saimniekus starp zemāku ienākumu līmeņa </a:t>
            </a:r>
            <a:r>
              <a:rPr lang="lv-LV" dirty="0" smtClean="0">
                <a:solidFill>
                  <a:schemeClr val="tx1"/>
                </a:solidFill>
              </a:rPr>
              <a:t>cilvēkiem.</a:t>
            </a:r>
          </a:p>
          <a:p>
            <a:pPr marL="285750" indent="-285750">
              <a:spcAft>
                <a:spcPts val="600"/>
              </a:spcAft>
              <a:buFont typeface="Arial" panose="020B0604020202020204" pitchFamily="34" charset="0"/>
              <a:buChar char="•"/>
            </a:pPr>
            <a:r>
              <a:rPr lang="lv-LV" dirty="0" smtClean="0">
                <a:solidFill>
                  <a:schemeClr val="tx1"/>
                </a:solidFill>
              </a:rPr>
              <a:t>Jānodrošina </a:t>
            </a:r>
            <a:r>
              <a:rPr lang="lv-LV" dirty="0">
                <a:solidFill>
                  <a:schemeClr val="tx1"/>
                </a:solidFill>
              </a:rPr>
              <a:t>iespējas preces nodot, atjaunot un atjaunotas atkal pārdot vai ziedot</a:t>
            </a:r>
          </a:p>
        </p:txBody>
      </p:sp>
    </p:spTree>
    <p:extLst>
      <p:ext uri="{BB962C8B-B14F-4D97-AF65-F5344CB8AC3E}">
        <p14:creationId xmlns:p14="http://schemas.microsoft.com/office/powerpoint/2010/main" val="16446411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s://luckybrake.files.wordpress.com/2014/06/iceland_20140601_reykjavik-1_web.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14"/>
          <a:stretch/>
        </p:blipFill>
        <p:spPr bwMode="auto">
          <a:xfrm>
            <a:off x="0" y="1108565"/>
            <a:ext cx="6580262" cy="4594225"/>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6206836" y="1544775"/>
            <a:ext cx="5638800" cy="1676400"/>
          </a:xfrm>
          <a:prstGeom prst="round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arenR" startAt="4"/>
            </a:pPr>
            <a:r>
              <a:rPr lang="lv-LV" b="1" dirty="0" smtClean="0">
                <a:solidFill>
                  <a:schemeClr val="tx1"/>
                </a:solidFill>
              </a:rPr>
              <a:t>Dalīšanās </a:t>
            </a:r>
            <a:r>
              <a:rPr lang="lv-LV" b="1" dirty="0">
                <a:solidFill>
                  <a:schemeClr val="tx1"/>
                </a:solidFill>
              </a:rPr>
              <a:t>(</a:t>
            </a:r>
            <a:r>
              <a:rPr lang="lv-LV" b="1" dirty="0" err="1">
                <a:solidFill>
                  <a:schemeClr val="tx1"/>
                </a:solidFill>
              </a:rPr>
              <a:t>koplietošans</a:t>
            </a:r>
            <a:r>
              <a:rPr lang="lv-LV" b="1" dirty="0">
                <a:solidFill>
                  <a:schemeClr val="tx1"/>
                </a:solidFill>
              </a:rPr>
              <a:t>) </a:t>
            </a:r>
            <a:r>
              <a:rPr lang="lv-LV" b="1" dirty="0" smtClean="0">
                <a:solidFill>
                  <a:schemeClr val="tx1"/>
                </a:solidFill>
              </a:rPr>
              <a:t>ekonomika</a:t>
            </a:r>
            <a:r>
              <a:rPr lang="lv-LV" b="1" dirty="0">
                <a:solidFill>
                  <a:schemeClr val="tx1"/>
                </a:solidFill>
              </a:rPr>
              <a:t> </a:t>
            </a:r>
            <a:r>
              <a:rPr lang="lv-LV" b="1" dirty="0" smtClean="0">
                <a:solidFill>
                  <a:schemeClr val="tx1"/>
                </a:solidFill>
              </a:rPr>
              <a:t>–</a:t>
            </a:r>
            <a:r>
              <a:rPr lang="lv-LV" dirty="0" smtClean="0">
                <a:solidFill>
                  <a:schemeClr val="tx1"/>
                </a:solidFill>
              </a:rPr>
              <a:t> </a:t>
            </a:r>
            <a:r>
              <a:rPr lang="lv-LV" dirty="0">
                <a:solidFill>
                  <a:schemeClr val="tx1"/>
                </a:solidFill>
              </a:rPr>
              <a:t>jau produkta dizainā paredz, ka tos lietos daudzi savstarpēji neatkarīgi </a:t>
            </a:r>
            <a:r>
              <a:rPr lang="lv-LV" dirty="0" smtClean="0">
                <a:solidFill>
                  <a:schemeClr val="tx1"/>
                </a:solidFill>
              </a:rPr>
              <a:t>lietotāji, </a:t>
            </a:r>
            <a:r>
              <a:rPr lang="lv-LV" dirty="0">
                <a:solidFill>
                  <a:schemeClr val="tx1"/>
                </a:solidFill>
              </a:rPr>
              <a:t>kas ievērojami samazina pieprasījumu pēc jauniem produktiem un līdz ar to samazina vides </a:t>
            </a:r>
            <a:r>
              <a:rPr lang="lv-LV" dirty="0" smtClean="0">
                <a:solidFill>
                  <a:schemeClr val="tx1"/>
                </a:solidFill>
              </a:rPr>
              <a:t>ietekmes</a:t>
            </a:r>
            <a:endParaRPr lang="lv-LV" dirty="0">
              <a:solidFill>
                <a:schemeClr val="tx1"/>
              </a:solidFill>
            </a:endParaRPr>
          </a:p>
        </p:txBody>
      </p:sp>
      <p:sp>
        <p:nvSpPr>
          <p:cNvPr id="8" name="Rounded Rectangle 7"/>
          <p:cNvSpPr/>
          <p:nvPr/>
        </p:nvSpPr>
        <p:spPr>
          <a:xfrm>
            <a:off x="6206836" y="3581394"/>
            <a:ext cx="5638800" cy="1607127"/>
          </a:xfrm>
          <a:prstGeom prst="roundRect">
            <a:avLst>
              <a:gd name="adj" fmla="val 13431"/>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lv-LV" dirty="0" smtClean="0">
                <a:solidFill>
                  <a:schemeClr val="tx1"/>
                </a:solidFill>
              </a:rPr>
              <a:t>Koplietošanas produkti</a:t>
            </a:r>
          </a:p>
          <a:p>
            <a:pPr marL="285750" indent="-285750">
              <a:spcAft>
                <a:spcPts val="600"/>
              </a:spcAft>
              <a:buFont typeface="Arial" panose="020B0604020202020204" pitchFamily="34" charset="0"/>
              <a:buChar char="•"/>
            </a:pPr>
            <a:r>
              <a:rPr lang="lv-LV" dirty="0" smtClean="0">
                <a:solidFill>
                  <a:schemeClr val="tx1"/>
                </a:solidFill>
              </a:rPr>
              <a:t>Noma</a:t>
            </a:r>
          </a:p>
          <a:p>
            <a:pPr marL="285750" indent="-285750">
              <a:spcAft>
                <a:spcPts val="600"/>
              </a:spcAft>
              <a:buFont typeface="Arial" panose="020B0604020202020204" pitchFamily="34" charset="0"/>
              <a:buChar char="•"/>
            </a:pPr>
            <a:r>
              <a:rPr lang="lv-LV" dirty="0" smtClean="0">
                <a:solidFill>
                  <a:schemeClr val="tx1"/>
                </a:solidFill>
              </a:rPr>
              <a:t>Nodošana vai pārdošana no viena lietotāja nākamajam u.tml.</a:t>
            </a:r>
          </a:p>
        </p:txBody>
      </p:sp>
    </p:spTree>
    <p:extLst>
      <p:ext uri="{BB962C8B-B14F-4D97-AF65-F5344CB8AC3E}">
        <p14:creationId xmlns:p14="http://schemas.microsoft.com/office/powerpoint/2010/main" val="598865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klimaatcoalitie.nl/uploads/e029af81009443f84b5f3b9dc8a5ad22_larg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7653" y="768053"/>
            <a:ext cx="5014347" cy="5321894"/>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264828" y="1080648"/>
            <a:ext cx="5657273" cy="1427019"/>
          </a:xfrm>
          <a:prstGeom prst="round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arenR" startAt="5"/>
            </a:pPr>
            <a:r>
              <a:rPr lang="lv-LV" b="1" dirty="0">
                <a:solidFill>
                  <a:schemeClr val="tx1"/>
                </a:solidFill>
              </a:rPr>
              <a:t>Produkta aizstāšana ar </a:t>
            </a:r>
            <a:r>
              <a:rPr lang="lv-LV" b="1" dirty="0" smtClean="0">
                <a:solidFill>
                  <a:schemeClr val="tx1"/>
                </a:solidFill>
              </a:rPr>
              <a:t>pakalpojumu</a:t>
            </a:r>
            <a:r>
              <a:rPr lang="lv-LV" b="1" dirty="0">
                <a:solidFill>
                  <a:schemeClr val="tx1"/>
                </a:solidFill>
              </a:rPr>
              <a:t> </a:t>
            </a:r>
            <a:r>
              <a:rPr lang="lv-LV" b="1" dirty="0" smtClean="0">
                <a:solidFill>
                  <a:schemeClr val="tx1"/>
                </a:solidFill>
              </a:rPr>
              <a:t>–</a:t>
            </a:r>
            <a:r>
              <a:rPr lang="lv-LV" dirty="0" smtClean="0">
                <a:solidFill>
                  <a:schemeClr val="tx1"/>
                </a:solidFill>
              </a:rPr>
              <a:t> </a:t>
            </a:r>
            <a:r>
              <a:rPr lang="lv-LV" dirty="0">
                <a:solidFill>
                  <a:schemeClr val="tx1"/>
                </a:solidFill>
              </a:rPr>
              <a:t>motivē uzņēmumus ražot ilgstošākas lietojamības un </a:t>
            </a:r>
            <a:r>
              <a:rPr lang="lv-LV" dirty="0" err="1">
                <a:solidFill>
                  <a:schemeClr val="tx1"/>
                </a:solidFill>
              </a:rPr>
              <a:t>energoefektīvākus</a:t>
            </a:r>
            <a:r>
              <a:rPr lang="lv-LV" dirty="0">
                <a:solidFill>
                  <a:schemeClr val="tx1"/>
                </a:solidFill>
              </a:rPr>
              <a:t> produktus, kā arī rada pieeju produkta atkritumiem aprites cikla beigās</a:t>
            </a:r>
          </a:p>
        </p:txBody>
      </p:sp>
      <p:sp>
        <p:nvSpPr>
          <p:cNvPr id="9" name="Rounded Rectangle 8"/>
          <p:cNvSpPr/>
          <p:nvPr/>
        </p:nvSpPr>
        <p:spPr>
          <a:xfrm>
            <a:off x="278682" y="2866815"/>
            <a:ext cx="7053607" cy="2773407"/>
          </a:xfrm>
          <a:prstGeom prst="roundRect">
            <a:avLst>
              <a:gd name="adj" fmla="val 12487"/>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lv-LV" dirty="0">
                <a:solidFill>
                  <a:schemeClr val="tx1"/>
                </a:solidFill>
              </a:rPr>
              <a:t>Piemēram, ASV kompānija </a:t>
            </a:r>
            <a:r>
              <a:rPr lang="lv-LV" dirty="0" smtClean="0">
                <a:solidFill>
                  <a:schemeClr val="tx1"/>
                </a:solidFill>
              </a:rPr>
              <a:t>«</a:t>
            </a:r>
            <a:r>
              <a:rPr lang="lv-LV" dirty="0" err="1" smtClean="0">
                <a:solidFill>
                  <a:schemeClr val="tx1"/>
                </a:solidFill>
              </a:rPr>
              <a:t>Interface</a:t>
            </a:r>
            <a:r>
              <a:rPr lang="lv-LV" dirty="0" smtClean="0">
                <a:solidFill>
                  <a:schemeClr val="tx1"/>
                </a:solidFill>
              </a:rPr>
              <a:t>» </a:t>
            </a:r>
            <a:r>
              <a:rPr lang="lv-LV" dirty="0">
                <a:solidFill>
                  <a:schemeClr val="tx1"/>
                </a:solidFill>
              </a:rPr>
              <a:t>iznomā grīdas segumu pakalpojumu, nevis pārdod grīdas </a:t>
            </a:r>
            <a:r>
              <a:rPr lang="lv-LV" dirty="0" smtClean="0">
                <a:solidFill>
                  <a:schemeClr val="tx1"/>
                </a:solidFill>
              </a:rPr>
              <a:t>segumus – kompānija </a:t>
            </a:r>
            <a:r>
              <a:rPr lang="lv-LV" dirty="0">
                <a:solidFill>
                  <a:schemeClr val="tx1"/>
                </a:solidFill>
              </a:rPr>
              <a:t>ir pazīstama ar savu ambiciozo plānu līdz </a:t>
            </a:r>
            <a:r>
              <a:rPr lang="lv-LV" dirty="0" smtClean="0">
                <a:solidFill>
                  <a:schemeClr val="tx1"/>
                </a:solidFill>
              </a:rPr>
              <a:t>2020.g. </a:t>
            </a:r>
            <a:r>
              <a:rPr lang="lv-LV" dirty="0">
                <a:solidFill>
                  <a:schemeClr val="tx1"/>
                </a:solidFill>
              </a:rPr>
              <a:t>panākt nulles atkritumu </a:t>
            </a:r>
            <a:r>
              <a:rPr lang="lv-LV" dirty="0" smtClean="0">
                <a:solidFill>
                  <a:schemeClr val="tx1"/>
                </a:solidFill>
              </a:rPr>
              <a:t>līmeni</a:t>
            </a:r>
          </a:p>
          <a:p>
            <a:pPr marL="285750" indent="-285750">
              <a:spcAft>
                <a:spcPts val="600"/>
              </a:spcAft>
              <a:buFont typeface="Arial" panose="020B0604020202020204" pitchFamily="34" charset="0"/>
              <a:buChar char="•"/>
            </a:pPr>
            <a:r>
              <a:rPr lang="lv-LV" dirty="0">
                <a:solidFill>
                  <a:schemeClr val="tx1"/>
                </a:solidFill>
              </a:rPr>
              <a:t>Līdzīgs biznesa modelis ir Nīderlandes kompānijai </a:t>
            </a:r>
            <a:r>
              <a:rPr lang="lv-LV" dirty="0" smtClean="0">
                <a:solidFill>
                  <a:schemeClr val="tx1"/>
                </a:solidFill>
              </a:rPr>
              <a:t>«</a:t>
            </a:r>
            <a:r>
              <a:rPr lang="lv-LV" dirty="0" err="1" smtClean="0">
                <a:solidFill>
                  <a:schemeClr val="tx1"/>
                </a:solidFill>
              </a:rPr>
              <a:t>Bundles</a:t>
            </a:r>
            <a:r>
              <a:rPr lang="lv-LV" dirty="0" smtClean="0">
                <a:solidFill>
                  <a:schemeClr val="tx1"/>
                </a:solidFill>
              </a:rPr>
              <a:t>», </a:t>
            </a:r>
            <a:r>
              <a:rPr lang="lv-LV" dirty="0">
                <a:solidFill>
                  <a:schemeClr val="tx1"/>
                </a:solidFill>
              </a:rPr>
              <a:t>kas iznomā veļas mazgāšanas </a:t>
            </a:r>
            <a:r>
              <a:rPr lang="lv-LV" dirty="0" smtClean="0">
                <a:solidFill>
                  <a:schemeClr val="tx1"/>
                </a:solidFill>
              </a:rPr>
              <a:t>iespēju – tādejādi </a:t>
            </a:r>
            <a:r>
              <a:rPr lang="lv-LV" dirty="0">
                <a:solidFill>
                  <a:schemeClr val="tx1"/>
                </a:solidFill>
              </a:rPr>
              <a:t>nodrošina pārraudzību, uzturēšanu un mūža apsaimniekošanu ieguldītajiem </a:t>
            </a:r>
            <a:r>
              <a:rPr lang="lv-LV" dirty="0" smtClean="0">
                <a:solidFill>
                  <a:schemeClr val="tx1"/>
                </a:solidFill>
              </a:rPr>
              <a:t>materiāliem</a:t>
            </a:r>
          </a:p>
          <a:p>
            <a:pPr marL="742950" lvl="1" indent="-285750">
              <a:spcAft>
                <a:spcPts val="600"/>
              </a:spcAft>
              <a:buFont typeface="Arial" panose="020B0604020202020204" pitchFamily="34" charset="0"/>
              <a:buChar char="•"/>
            </a:pPr>
            <a:r>
              <a:rPr lang="lv-LV" sz="1600" dirty="0" smtClean="0">
                <a:solidFill>
                  <a:schemeClr val="tx1"/>
                </a:solidFill>
              </a:rPr>
              <a:t>Klientiem</a:t>
            </a:r>
            <a:r>
              <a:rPr lang="lv-LV" sz="1600" dirty="0">
                <a:solidFill>
                  <a:schemeClr val="tx1"/>
                </a:solidFill>
              </a:rPr>
              <a:t>, kuru mājās atrodas veļas mazgājamās mašīnas, ir jāmaksā tikai par izlietotajām mazgāšanas ciklu reizēm un to uzskaite tiek nodrošināta, izmantojot interneta tehnoloģijas</a:t>
            </a:r>
          </a:p>
        </p:txBody>
      </p:sp>
    </p:spTree>
    <p:extLst>
      <p:ext uri="{BB962C8B-B14F-4D97-AF65-F5344CB8AC3E}">
        <p14:creationId xmlns:p14="http://schemas.microsoft.com/office/powerpoint/2010/main" val="18405559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user\Desktop\8_Atteli\13084690964_2af6c62ae9_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409" y="0"/>
            <a:ext cx="4571332"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3828517" y="1042585"/>
            <a:ext cx="8109960" cy="1452785"/>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Tā kā liels īpatsvars SEG emisijās ir transporta sektoram, uzņēmējdarbībā nozīmīga loma jāierāda </a:t>
            </a:r>
            <a:r>
              <a:rPr lang="lv-LV" sz="2400" b="1" dirty="0"/>
              <a:t>loģistikas </a:t>
            </a:r>
            <a:r>
              <a:rPr lang="lv-LV" sz="2400" b="1" dirty="0" smtClean="0"/>
              <a:t>uzlabošanai</a:t>
            </a:r>
            <a:r>
              <a:rPr lang="lv-LV" sz="2400" dirty="0"/>
              <a:t> </a:t>
            </a:r>
            <a:r>
              <a:rPr lang="lv-LV" sz="2400" dirty="0" smtClean="0"/>
              <a:t>– ja </a:t>
            </a:r>
            <a:r>
              <a:rPr lang="lv-LV" sz="2400" dirty="0"/>
              <a:t>ar ekonomisko instrumentu palīdzību </a:t>
            </a:r>
            <a:r>
              <a:rPr lang="lv-LV" sz="2400" dirty="0" smtClean="0"/>
              <a:t>CO</a:t>
            </a:r>
            <a:r>
              <a:rPr lang="lv-LV" sz="2400" baseline="-25000" dirty="0" smtClean="0"/>
              <a:t>2</a:t>
            </a:r>
            <a:r>
              <a:rPr lang="lv-LV" sz="2400" dirty="0" smtClean="0"/>
              <a:t> emisiju </a:t>
            </a:r>
            <a:r>
              <a:rPr lang="lv-LV" sz="2400" dirty="0"/>
              <a:t>radītās izmaksas būs jākompensē, tad tas būs arī ekonomiski izdevīgi</a:t>
            </a:r>
            <a:endParaRPr lang="lv-LV" sz="2400" dirty="0" smtClean="0"/>
          </a:p>
        </p:txBody>
      </p:sp>
      <p:sp>
        <p:nvSpPr>
          <p:cNvPr id="5" name="Rounded Rectangle 4"/>
          <p:cNvSpPr/>
          <p:nvPr/>
        </p:nvSpPr>
        <p:spPr>
          <a:xfrm>
            <a:off x="4862557" y="2826626"/>
            <a:ext cx="7023852" cy="1204747"/>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Pašlaik uzņēmējiem nereti ir </a:t>
            </a:r>
            <a:r>
              <a:rPr lang="lv-LV" b="1" dirty="0" smtClean="0">
                <a:solidFill>
                  <a:schemeClr val="tx1"/>
                </a:solidFill>
              </a:rPr>
              <a:t>izdevīgāk </a:t>
            </a:r>
            <a:r>
              <a:rPr lang="lv-LV" b="1" dirty="0">
                <a:solidFill>
                  <a:schemeClr val="tx1"/>
                </a:solidFill>
              </a:rPr>
              <a:t>lētākus produktus vai izejvielas iepirkt no Ķīnas, Indijas vai citām attālām vietām ar salīdzinoši lētu darbaspēku, jo par transportēšanas izraisītajām ietekmēm </a:t>
            </a:r>
            <a:endParaRPr lang="lv-LV" b="1" dirty="0" smtClean="0">
              <a:solidFill>
                <a:schemeClr val="tx1"/>
              </a:solidFill>
            </a:endParaRPr>
          </a:p>
          <a:p>
            <a:pPr algn="ctr"/>
            <a:r>
              <a:rPr lang="lv-LV" b="1" dirty="0" smtClean="0">
                <a:solidFill>
                  <a:schemeClr val="tx1"/>
                </a:solidFill>
              </a:rPr>
              <a:t>pašiem </a:t>
            </a:r>
            <a:r>
              <a:rPr lang="lv-LV" b="1" dirty="0">
                <a:solidFill>
                  <a:schemeClr val="tx1"/>
                </a:solidFill>
              </a:rPr>
              <a:t>tieši nav jāmaksā</a:t>
            </a:r>
          </a:p>
        </p:txBody>
      </p:sp>
      <p:sp>
        <p:nvSpPr>
          <p:cNvPr id="6" name="Rounded Rectangle 5"/>
          <p:cNvSpPr/>
          <p:nvPr/>
        </p:nvSpPr>
        <p:spPr>
          <a:xfrm>
            <a:off x="5836778" y="4322884"/>
            <a:ext cx="5391605" cy="737981"/>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Ja par </a:t>
            </a:r>
            <a:r>
              <a:rPr lang="lv-LV" b="1" dirty="0" smtClean="0">
                <a:solidFill>
                  <a:schemeClr val="tx1"/>
                </a:solidFill>
              </a:rPr>
              <a:t>oglekļa </a:t>
            </a:r>
            <a:r>
              <a:rPr lang="lv-LV" b="1" dirty="0">
                <a:solidFill>
                  <a:schemeClr val="tx1"/>
                </a:solidFill>
              </a:rPr>
              <a:t>emisijām būs jāmaksā, tad transportēšanas ķēdes būs izdevīgi ievērojami saīsināt</a:t>
            </a:r>
          </a:p>
        </p:txBody>
      </p:sp>
      <p:sp>
        <p:nvSpPr>
          <p:cNvPr id="7" name="Rounded Rectangle 6"/>
          <p:cNvSpPr/>
          <p:nvPr/>
        </p:nvSpPr>
        <p:spPr>
          <a:xfrm>
            <a:off x="5830312" y="5352376"/>
            <a:ext cx="5404536" cy="921281"/>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Tā kā ūdens transports un dzelzceļš ir transports ar zemākajām oglekļa emisijām, kur iespējams, jāpārorientējas uz tiem</a:t>
            </a:r>
          </a:p>
        </p:txBody>
      </p:sp>
    </p:spTree>
    <p:extLst>
      <p:ext uri="{BB962C8B-B14F-4D97-AF65-F5344CB8AC3E}">
        <p14:creationId xmlns:p14="http://schemas.microsoft.com/office/powerpoint/2010/main" val="1868930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286000" y="568036"/>
            <a:ext cx="7647709" cy="924058"/>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Ievērojamus ietaupījumus transportēšanā var panākt arī ar iepakojuma daudzuma un dizaina izmaiņām</a:t>
            </a:r>
            <a:endParaRPr lang="lv-LV" sz="2400" dirty="0" smtClean="0"/>
          </a:p>
        </p:txBody>
      </p:sp>
      <p:sp>
        <p:nvSpPr>
          <p:cNvPr id="8" name="Rounded Rectangle 7"/>
          <p:cNvSpPr/>
          <p:nvPr/>
        </p:nvSpPr>
        <p:spPr>
          <a:xfrm>
            <a:off x="333125" y="1874713"/>
            <a:ext cx="6303027" cy="1053902"/>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Pasaulē pazīstamajam zviedru mēbeļu un sadzīves priekšmetu ražotājam </a:t>
            </a:r>
            <a:r>
              <a:rPr lang="lv-LV" b="1" dirty="0" smtClean="0">
                <a:solidFill>
                  <a:schemeClr val="tx1"/>
                </a:solidFill>
              </a:rPr>
              <a:t>«IKEA» </a:t>
            </a:r>
            <a:r>
              <a:rPr lang="lv-LV" b="1" dirty="0">
                <a:solidFill>
                  <a:schemeClr val="tx1"/>
                </a:solidFill>
              </a:rPr>
              <a:t>izdodas uzturēt zemas cenas lielā mērā pateicoties tam, ka viņi nepārvadā </a:t>
            </a:r>
            <a:r>
              <a:rPr lang="lv-LV" b="1" dirty="0" smtClean="0">
                <a:solidFill>
                  <a:schemeClr val="tx1"/>
                </a:solidFill>
              </a:rPr>
              <a:t>gaisu</a:t>
            </a:r>
            <a:endParaRPr lang="lv-LV" b="1" dirty="0">
              <a:solidFill>
                <a:schemeClr val="tx1"/>
              </a:solidFill>
            </a:endParaRPr>
          </a:p>
        </p:txBody>
      </p:sp>
      <p:sp>
        <p:nvSpPr>
          <p:cNvPr id="9" name="Rounded Rectangle 8"/>
          <p:cNvSpPr/>
          <p:nvPr/>
        </p:nvSpPr>
        <p:spPr>
          <a:xfrm>
            <a:off x="333124" y="3165904"/>
            <a:ext cx="6303027" cy="1835727"/>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Piemēram, nomainot tējas </a:t>
            </a:r>
            <a:r>
              <a:rPr lang="lv-LV" b="1" dirty="0" smtClean="0">
                <a:solidFill>
                  <a:schemeClr val="tx1"/>
                </a:solidFill>
              </a:rPr>
              <a:t>sveču </a:t>
            </a:r>
            <a:r>
              <a:rPr lang="lv-LV" b="1" dirty="0">
                <a:solidFill>
                  <a:schemeClr val="tx1"/>
                </a:solidFill>
              </a:rPr>
              <a:t>iepakojumu no brīva iepakojuma maisiņos uz blīvo iepakojumu regulāros četrstūra formas iepakojumos </a:t>
            </a:r>
            <a:r>
              <a:rPr lang="lv-LV" b="1" dirty="0" smtClean="0">
                <a:solidFill>
                  <a:schemeClr val="tx1"/>
                </a:solidFill>
              </a:rPr>
              <a:t>«IKEA» </a:t>
            </a:r>
            <a:r>
              <a:rPr lang="lv-LV" b="1" dirty="0">
                <a:solidFill>
                  <a:schemeClr val="tx1"/>
                </a:solidFill>
              </a:rPr>
              <a:t>ir izdevies ietaupīt apstrādes laiku par 30-45 minūtēm dienā, vietu par 108 iepakojumiem vairāk uz katras paletes, kā arī 400 kravas automašīnu reisus, kas rezultātā ļāva samazināt pārdošanas cenu par 10</a:t>
            </a:r>
            <a:r>
              <a:rPr lang="lv-LV" b="1" dirty="0" smtClean="0">
                <a:solidFill>
                  <a:schemeClr val="tx1"/>
                </a:solidFill>
              </a:rPr>
              <a:t>%</a:t>
            </a:r>
            <a:endParaRPr lang="lv-LV" b="1" dirty="0">
              <a:solidFill>
                <a:schemeClr val="tx1"/>
              </a:solidFill>
            </a:endParaRPr>
          </a:p>
        </p:txBody>
      </p:sp>
      <p:grpSp>
        <p:nvGrpSpPr>
          <p:cNvPr id="13" name="Group 12"/>
          <p:cNvGrpSpPr/>
          <p:nvPr/>
        </p:nvGrpSpPr>
        <p:grpSpPr>
          <a:xfrm>
            <a:off x="6858003" y="2050992"/>
            <a:ext cx="5239913" cy="2837202"/>
            <a:chOff x="6830292" y="1995987"/>
            <a:chExt cx="5239913" cy="2837202"/>
          </a:xfrm>
        </p:grpSpPr>
        <p:pic>
          <p:nvPicPr>
            <p:cNvPr id="5122" name="Picture 2" descr="http://www.canberrasupplies.co.uk/ekmps/shops/canberra2/images/ikea-glimma-tealight-small-candles-x-100-tea-lights-31277-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33003" y="1995987"/>
              <a:ext cx="2837202" cy="2837202"/>
            </a:xfrm>
            <a:prstGeom prst="rect">
              <a:avLst/>
            </a:prstGeom>
            <a:noFill/>
            <a:extLst>
              <a:ext uri="{909E8E84-426E-40DD-AFC4-6F175D3DCCD1}">
                <a14:hiddenFill xmlns:a14="http://schemas.microsoft.com/office/drawing/2010/main">
                  <a:solidFill>
                    <a:srgbClr val="FFFFFF"/>
                  </a:solidFill>
                </a14:hiddenFill>
              </a:ext>
            </a:extLst>
          </p:spPr>
        </p:pic>
        <p:sp>
          <p:nvSpPr>
            <p:cNvPr id="14" name="AutoShape 11"/>
            <p:cNvSpPr>
              <a:spLocks noChangeArrowheads="1"/>
            </p:cNvSpPr>
            <p:nvPr/>
          </p:nvSpPr>
          <p:spPr bwMode="auto">
            <a:xfrm rot="16200000">
              <a:off x="8933374" y="3118054"/>
              <a:ext cx="139700" cy="530225"/>
            </a:xfrm>
            <a:prstGeom prst="downArrow">
              <a:avLst>
                <a:gd name="adj1" fmla="val 50000"/>
                <a:gd name="adj2" fmla="val 94886"/>
              </a:avLst>
            </a:prstGeom>
            <a:solidFill>
              <a:schemeClr val="tx1"/>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lv-LV"/>
            </a:p>
          </p:txBody>
        </p:sp>
        <p:pic>
          <p:nvPicPr>
            <p:cNvPr id="10" name="Picture 9" descr="Picture2"/>
            <p:cNvPicPr>
              <a:picLocks noChangeAspect="1"/>
            </p:cNvPicPr>
            <p:nvPr/>
          </p:nvPicPr>
          <p:blipFill>
            <a:blip r:embed="rId3" cstate="print">
              <a:lum bright="4000" contrast="38000"/>
            </a:blip>
            <a:srcRect l="43585" t="7693" r="9567" b="3847"/>
            <a:stretch>
              <a:fillRect/>
            </a:stretch>
          </p:blipFill>
          <p:spPr bwMode="auto">
            <a:xfrm>
              <a:off x="6830292" y="2085735"/>
              <a:ext cx="1994343" cy="2647325"/>
            </a:xfrm>
            <a:prstGeom prst="rect">
              <a:avLst/>
            </a:prstGeom>
            <a:noFill/>
            <a:ln w="9525">
              <a:noFill/>
              <a:miter lim="800000"/>
              <a:headEnd/>
              <a:tailEnd/>
            </a:ln>
          </p:spPr>
        </p:pic>
      </p:grpSp>
      <p:sp>
        <p:nvSpPr>
          <p:cNvPr id="12" name="Title 1"/>
          <p:cNvSpPr txBox="1">
            <a:spLocks/>
          </p:cNvSpPr>
          <p:nvPr/>
        </p:nvSpPr>
        <p:spPr>
          <a:xfrm>
            <a:off x="950026" y="5384251"/>
            <a:ext cx="10291948" cy="1136073"/>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Pareizi izmantojot ekonomiskos instrumentus un audzinot daudz prasīgākus attiecībā pret ietekmēm uz vidi gala patērētājus, šie biznesa modeļi nenoliedzami būs arī lielāku peļņu nesoši nekā tradicionālais bizness kā līdz šim</a:t>
            </a:r>
            <a:endParaRPr lang="lv-LV" sz="2400" dirty="0" smtClean="0"/>
          </a:p>
        </p:txBody>
      </p:sp>
    </p:spTree>
    <p:extLst>
      <p:ext uri="{BB962C8B-B14F-4D97-AF65-F5344CB8AC3E}">
        <p14:creationId xmlns:p14="http://schemas.microsoft.com/office/powerpoint/2010/main" val="6344695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aw the Line Between Sales Pitch and Relationship Building | Joshua ..."/>
          <p:cNvPicPr>
            <a:picLocks noChangeAspect="1"/>
          </p:cNvPicPr>
          <p:nvPr/>
        </p:nvPicPr>
        <p:blipFill rotWithShape="1">
          <a:blip r:embed="rId2">
            <a:extLst>
              <a:ext uri="{28A0092B-C50C-407E-A947-70E740481C1C}">
                <a14:useLocalDpi xmlns:a14="http://schemas.microsoft.com/office/drawing/2010/main" val="0"/>
              </a:ext>
            </a:extLst>
          </a:blip>
          <a:srcRect b="35515"/>
          <a:stretch/>
        </p:blipFill>
        <p:spPr>
          <a:xfrm flipH="1">
            <a:off x="2443551" y="1724702"/>
            <a:ext cx="9753600" cy="3304498"/>
          </a:xfrm>
          <a:prstGeom prst="rect">
            <a:avLst/>
          </a:prstGeom>
        </p:spPr>
      </p:pic>
      <p:sp>
        <p:nvSpPr>
          <p:cNvPr id="5" name="Title 1"/>
          <p:cNvSpPr txBox="1">
            <a:spLocks/>
          </p:cNvSpPr>
          <p:nvPr/>
        </p:nvSpPr>
        <p:spPr>
          <a:xfrm>
            <a:off x="1397725" y="2019472"/>
            <a:ext cx="7093901" cy="2387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lv-LV" sz="6600" dirty="0" smtClean="0"/>
              <a:t>Paldies </a:t>
            </a:r>
          </a:p>
          <a:p>
            <a:pPr algn="r"/>
            <a:r>
              <a:rPr lang="lv-LV" sz="6600" dirty="0" smtClean="0"/>
              <a:t>par uzmanību!</a:t>
            </a:r>
            <a:endParaRPr lang="lv-LV" sz="6600" dirty="0"/>
          </a:p>
        </p:txBody>
      </p:sp>
      <p:sp>
        <p:nvSpPr>
          <p:cNvPr id="6" name="TextBox 5"/>
          <p:cNvSpPr txBox="1"/>
          <p:nvPr/>
        </p:nvSpPr>
        <p:spPr>
          <a:xfrm rot="19460909">
            <a:off x="10817297" y="2749051"/>
            <a:ext cx="1317597" cy="276999"/>
          </a:xfrm>
          <a:prstGeom prst="rect">
            <a:avLst/>
          </a:prstGeom>
          <a:noFill/>
        </p:spPr>
        <p:txBody>
          <a:bodyPr wrap="square" rtlCol="0">
            <a:spAutoFit/>
          </a:bodyPr>
          <a:lstStyle/>
          <a:p>
            <a:r>
              <a:rPr lang="fa-IR" sz="1200" dirty="0" smtClean="0">
                <a:solidFill>
                  <a:schemeClr val="accent2">
                    <a:lumMod val="60000"/>
                    <a:lumOff val="40000"/>
                  </a:schemeClr>
                </a:solidFill>
                <a:latin typeface="Adobe Arabic" panose="02040503050201020203" pitchFamily="18" charset="-78"/>
                <a:cs typeface="Adobe Arabic" panose="02040503050201020203" pitchFamily="18" charset="-78"/>
              </a:rPr>
              <a:t>زانه گایله</a:t>
            </a:r>
            <a:r>
              <a:rPr lang="fa-IR" sz="1200" dirty="0">
                <a:solidFill>
                  <a:schemeClr val="accent2">
                    <a:lumMod val="60000"/>
                    <a:lumOff val="40000"/>
                  </a:schemeClr>
                </a:solidFill>
                <a:latin typeface="Adobe Arabic" panose="02040503050201020203" pitchFamily="18" charset="-78"/>
                <a:cs typeface="Adobe Arabic" panose="02040503050201020203" pitchFamily="18" charset="-78"/>
              </a:rPr>
              <a:t> </a:t>
            </a:r>
            <a:r>
              <a:rPr lang="fa-IR" sz="1200" dirty="0" smtClean="0">
                <a:solidFill>
                  <a:schemeClr val="accent2">
                    <a:lumMod val="60000"/>
                    <a:lumOff val="40000"/>
                  </a:schemeClr>
                </a:solidFill>
                <a:latin typeface="Adobe Arabic" panose="02040503050201020203" pitchFamily="18" charset="-78"/>
                <a:cs typeface="Adobe Arabic" panose="02040503050201020203" pitchFamily="18" charset="-78"/>
              </a:rPr>
              <a:t>\۲۰۱۶</a:t>
            </a:r>
            <a:r>
              <a:rPr lang="fa-IR" sz="1200" dirty="0">
                <a:solidFill>
                  <a:schemeClr val="accent2">
                    <a:lumMod val="60000"/>
                    <a:lumOff val="40000"/>
                  </a:schemeClr>
                </a:solidFill>
                <a:latin typeface="Adobe Arabic" panose="02040503050201020203" pitchFamily="18" charset="-78"/>
                <a:cs typeface="Adobe Arabic" panose="02040503050201020203" pitchFamily="18" charset="-78"/>
              </a:rPr>
              <a:t>\</a:t>
            </a:r>
            <a:endParaRPr lang="lv-LV" sz="1200" dirty="0" smtClean="0">
              <a:solidFill>
                <a:schemeClr val="accent2">
                  <a:lumMod val="60000"/>
                  <a:lumOff val="40000"/>
                </a:schemeClr>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33692796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exploringnature.org/graphics/sphinx_moth.jpg"/>
          <p:cNvPicPr>
            <a:picLocks noChangeAspect="1" noChangeArrowheads="1"/>
          </p:cNvPicPr>
          <p:nvPr/>
        </p:nvPicPr>
        <p:blipFill rotWithShape="1">
          <a:blip r:embed="rId3">
            <a:extLst>
              <a:ext uri="{28A0092B-C50C-407E-A947-70E740481C1C}">
                <a14:useLocalDpi xmlns:a14="http://schemas.microsoft.com/office/drawing/2010/main" val="0"/>
              </a:ext>
            </a:extLst>
          </a:blip>
          <a:srcRect t="3929"/>
          <a:stretch/>
        </p:blipFill>
        <p:spPr bwMode="auto">
          <a:xfrm>
            <a:off x="8791303" y="748360"/>
            <a:ext cx="3400697" cy="407477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1086394" y="404950"/>
            <a:ext cx="10045337" cy="1175657"/>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smtClean="0"/>
              <a:t>Pētījumos, </a:t>
            </a:r>
            <a:r>
              <a:rPr lang="lv-LV" sz="2400" dirty="0"/>
              <a:t>kas saistīti ar </a:t>
            </a:r>
            <a:r>
              <a:rPr lang="lv-LV" sz="2400" b="1" dirty="0"/>
              <a:t>Eiropas lauksaimnieku adaptācijas klimata pārmaiņām </a:t>
            </a:r>
            <a:r>
              <a:rPr lang="lv-LV" sz="2400" b="1" dirty="0" smtClean="0"/>
              <a:t>pasākumiem</a:t>
            </a:r>
            <a:r>
              <a:rPr lang="lv-LV" sz="2400" dirty="0" smtClean="0"/>
              <a:t>, </a:t>
            </a:r>
            <a:r>
              <a:rPr lang="lv-LV" sz="2400" dirty="0"/>
              <a:t>konstatēts, ka var izdalīt sekojošus pasākumus </a:t>
            </a:r>
            <a:endParaRPr lang="lv-LV" sz="2400" dirty="0" smtClean="0"/>
          </a:p>
          <a:p>
            <a:pPr algn="ctr"/>
            <a:r>
              <a:rPr lang="lv-LV" sz="2400" dirty="0" smtClean="0"/>
              <a:t>dažādu adaptācijas </a:t>
            </a:r>
            <a:r>
              <a:rPr lang="lv-LV" sz="2400" dirty="0"/>
              <a:t>vajadzību apmierināšanai:</a:t>
            </a:r>
          </a:p>
        </p:txBody>
      </p:sp>
      <p:grpSp>
        <p:nvGrpSpPr>
          <p:cNvPr id="15" name="Group 14"/>
          <p:cNvGrpSpPr/>
          <p:nvPr/>
        </p:nvGrpSpPr>
        <p:grpSpPr>
          <a:xfrm>
            <a:off x="361141" y="1942031"/>
            <a:ext cx="11502899" cy="4550212"/>
            <a:chOff x="352171" y="1733023"/>
            <a:chExt cx="11502899" cy="4550212"/>
          </a:xfrm>
        </p:grpSpPr>
        <p:sp>
          <p:nvSpPr>
            <p:cNvPr id="8" name="Rounded Rectangle 7"/>
            <p:cNvSpPr/>
            <p:nvPr/>
          </p:nvSpPr>
          <p:spPr>
            <a:xfrm>
              <a:off x="352171" y="1733023"/>
              <a:ext cx="4445990" cy="1606731"/>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Aft>
                  <a:spcPts val="600"/>
                </a:spcAft>
                <a:buFont typeface="+mj-lt"/>
                <a:buAutoNum type="arabicParenR"/>
              </a:pPr>
              <a:r>
                <a:rPr lang="lv-LV" sz="1600" b="1" dirty="0" smtClean="0">
                  <a:solidFill>
                    <a:schemeClr val="tx1"/>
                  </a:solidFill>
                </a:rPr>
                <a:t>Reaģēt uz ūdens pieejamības izmaiņām – </a:t>
              </a:r>
            </a:p>
            <a:p>
              <a:pPr marL="742950" lvl="1" indent="-285750">
                <a:spcAft>
                  <a:spcPts val="600"/>
                </a:spcAft>
                <a:buFont typeface="Arial" panose="020B0604020202020204" pitchFamily="34" charset="0"/>
                <a:buChar char="•"/>
              </a:pPr>
              <a:r>
                <a:rPr lang="lv-LV" sz="1400" dirty="0" smtClean="0">
                  <a:solidFill>
                    <a:schemeClr val="tx1"/>
                  </a:solidFill>
                </a:rPr>
                <a:t>Ūdens izmantošanas efektivitāte</a:t>
              </a:r>
            </a:p>
            <a:p>
              <a:pPr marL="742950" lvl="1" indent="-285750">
                <a:spcAft>
                  <a:spcPts val="600"/>
                </a:spcAft>
                <a:buFont typeface="Arial" panose="020B0604020202020204" pitchFamily="34" charset="0"/>
                <a:buChar char="•"/>
              </a:pPr>
              <a:r>
                <a:rPr lang="lv-LV" sz="1400" dirty="0" smtClean="0">
                  <a:solidFill>
                    <a:schemeClr val="tx1"/>
                  </a:solidFill>
                </a:rPr>
                <a:t>Uzlabota augsnes spēja saglabāt mitrumu</a:t>
              </a:r>
            </a:p>
            <a:p>
              <a:pPr marL="742950" lvl="1" indent="-285750">
                <a:spcAft>
                  <a:spcPts val="600"/>
                </a:spcAft>
                <a:buFont typeface="Arial" panose="020B0604020202020204" pitchFamily="34" charset="0"/>
                <a:buChar char="•"/>
              </a:pPr>
              <a:r>
                <a:rPr lang="lv-LV" sz="1400" dirty="0" smtClean="0">
                  <a:solidFill>
                    <a:schemeClr val="tx1"/>
                  </a:solidFill>
                </a:rPr>
                <a:t>Mazo ūdens rezervuāru izveidošana un kapacitātes palielināšana</a:t>
              </a:r>
              <a:endParaRPr lang="lv-LV" sz="1400" dirty="0">
                <a:solidFill>
                  <a:schemeClr val="tx1"/>
                </a:solidFill>
              </a:endParaRPr>
            </a:p>
          </p:txBody>
        </p:sp>
        <p:sp>
          <p:nvSpPr>
            <p:cNvPr id="9" name="Rounded Rectangle 8"/>
            <p:cNvSpPr/>
            <p:nvPr/>
          </p:nvSpPr>
          <p:spPr>
            <a:xfrm>
              <a:off x="352171" y="3587951"/>
              <a:ext cx="3671190" cy="2695284"/>
            </a:xfrm>
            <a:prstGeom prst="roundRect">
              <a:avLst>
                <a:gd name="adj" fmla="val 9504"/>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Aft>
                  <a:spcPts val="600"/>
                </a:spcAft>
                <a:buFont typeface="+mj-lt"/>
                <a:buAutoNum type="arabicParenR" startAt="2"/>
              </a:pPr>
              <a:r>
                <a:rPr lang="lv-LV" sz="1600" b="1" dirty="0" smtClean="0">
                  <a:solidFill>
                    <a:schemeClr val="tx1"/>
                  </a:solidFill>
                </a:rPr>
                <a:t>Reaģēt uz plūdiem un sausumu – </a:t>
              </a:r>
            </a:p>
            <a:p>
              <a:pPr marL="800100" lvl="1" indent="-342900">
                <a:spcAft>
                  <a:spcPts val="600"/>
                </a:spcAft>
                <a:buFont typeface="Arial" panose="020B0604020202020204" pitchFamily="34" charset="0"/>
                <a:buChar char="•"/>
              </a:pPr>
              <a:r>
                <a:rPr lang="lv-LV" sz="1400" dirty="0" smtClean="0">
                  <a:solidFill>
                    <a:schemeClr val="tx1"/>
                  </a:solidFill>
                </a:rPr>
                <a:t>Radīt vai atjaunot mitraines</a:t>
              </a:r>
            </a:p>
            <a:p>
              <a:pPr marL="800100" lvl="1" indent="-342900">
                <a:spcAft>
                  <a:spcPts val="600"/>
                </a:spcAft>
                <a:buFont typeface="Arial" panose="020B0604020202020204" pitchFamily="34" charset="0"/>
                <a:buChar char="•"/>
              </a:pPr>
              <a:r>
                <a:rPr lang="lv-LV" sz="1400" dirty="0" smtClean="0">
                  <a:solidFill>
                    <a:schemeClr val="tx1"/>
                  </a:solidFill>
                </a:rPr>
                <a:t>Uzlabot palieņu apsaimniekošanu</a:t>
              </a:r>
            </a:p>
            <a:p>
              <a:pPr marL="800100" lvl="1" indent="-342900">
                <a:spcAft>
                  <a:spcPts val="600"/>
                </a:spcAft>
                <a:buFont typeface="Arial" panose="020B0604020202020204" pitchFamily="34" charset="0"/>
                <a:buChar char="•"/>
              </a:pPr>
              <a:r>
                <a:rPr lang="lv-LV" sz="1400" dirty="0" smtClean="0">
                  <a:solidFill>
                    <a:schemeClr val="tx1"/>
                  </a:solidFill>
                </a:rPr>
                <a:t>Uzlabot drenāžas sistēmas</a:t>
              </a:r>
            </a:p>
            <a:p>
              <a:pPr marL="800100" lvl="1" indent="-342900">
                <a:spcAft>
                  <a:spcPts val="600"/>
                </a:spcAft>
                <a:buFont typeface="Arial" panose="020B0604020202020204" pitchFamily="34" charset="0"/>
                <a:buChar char="•"/>
              </a:pPr>
              <a:r>
                <a:rPr lang="lv-LV" sz="1400" dirty="0" smtClean="0">
                  <a:solidFill>
                    <a:schemeClr val="tx1"/>
                  </a:solidFill>
                </a:rPr>
                <a:t>Dambju izbūve</a:t>
              </a:r>
            </a:p>
            <a:p>
              <a:pPr marL="800100" lvl="1" indent="-342900">
                <a:spcAft>
                  <a:spcPts val="600"/>
                </a:spcAft>
                <a:buFont typeface="Arial" panose="020B0604020202020204" pitchFamily="34" charset="0"/>
                <a:buChar char="•"/>
              </a:pPr>
              <a:r>
                <a:rPr lang="lv-LV" sz="1400" dirty="0" smtClean="0">
                  <a:solidFill>
                    <a:schemeClr val="tx1"/>
                  </a:solidFill>
                </a:rPr>
                <a:t>Uzlabota lietus ūdens aizturēšana</a:t>
              </a:r>
            </a:p>
            <a:p>
              <a:pPr marL="800100" lvl="1" indent="-342900">
                <a:spcAft>
                  <a:spcPts val="600"/>
                </a:spcAft>
                <a:buFont typeface="Arial" panose="020B0604020202020204" pitchFamily="34" charset="0"/>
                <a:buChar char="•"/>
              </a:pPr>
              <a:r>
                <a:rPr lang="lv-LV" sz="1400" dirty="0" smtClean="0">
                  <a:solidFill>
                    <a:schemeClr val="tx1"/>
                  </a:solidFill>
                </a:rPr>
                <a:t>Sausuma izturīgu šķirņu ieviešana</a:t>
              </a:r>
            </a:p>
            <a:p>
              <a:pPr marL="800100" lvl="1" indent="-342900">
                <a:spcAft>
                  <a:spcPts val="600"/>
                </a:spcAft>
                <a:buFont typeface="Arial" panose="020B0604020202020204" pitchFamily="34" charset="0"/>
                <a:buChar char="•"/>
              </a:pPr>
              <a:r>
                <a:rPr lang="lv-LV" sz="1400" dirty="0" smtClean="0">
                  <a:solidFill>
                    <a:schemeClr val="tx1"/>
                  </a:solidFill>
                </a:rPr>
                <a:t>Apdrošināšana pret plūdiem un sausumu</a:t>
              </a:r>
              <a:endParaRPr lang="lv-LV" sz="1400" dirty="0">
                <a:solidFill>
                  <a:schemeClr val="tx1"/>
                </a:solidFill>
              </a:endParaRPr>
            </a:p>
          </p:txBody>
        </p:sp>
        <p:sp>
          <p:nvSpPr>
            <p:cNvPr id="10" name="Rounded Rectangle 9"/>
            <p:cNvSpPr/>
            <p:nvPr/>
          </p:nvSpPr>
          <p:spPr>
            <a:xfrm>
              <a:off x="5046357" y="1733023"/>
              <a:ext cx="3940890" cy="1606731"/>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Aft>
                  <a:spcPts val="600"/>
                </a:spcAft>
                <a:buFont typeface="+mj-lt"/>
                <a:buAutoNum type="arabicParenR" startAt="3"/>
              </a:pPr>
              <a:r>
                <a:rPr lang="lv-LV" sz="1600" b="1" dirty="0" smtClean="0">
                  <a:solidFill>
                    <a:schemeClr val="tx1"/>
                  </a:solidFill>
                </a:rPr>
                <a:t>Reaģēt uz palielinātas irigācijas nepieciešamību – </a:t>
              </a:r>
            </a:p>
            <a:p>
              <a:pPr marL="800100" lvl="1" indent="-342900">
                <a:spcAft>
                  <a:spcPts val="600"/>
                </a:spcAft>
                <a:buFont typeface="Arial" panose="020B0604020202020204" pitchFamily="34" charset="0"/>
                <a:buChar char="•"/>
              </a:pPr>
              <a:r>
                <a:rPr lang="lv-LV" sz="1400" dirty="0" smtClean="0">
                  <a:solidFill>
                    <a:schemeClr val="tx1"/>
                  </a:solidFill>
                </a:rPr>
                <a:t>Izmaiņas audzējamo kultūraugu izvēlē</a:t>
              </a:r>
            </a:p>
            <a:p>
              <a:pPr marL="800100" lvl="1" indent="-342900">
                <a:spcAft>
                  <a:spcPts val="600"/>
                </a:spcAft>
                <a:buFont typeface="Arial" panose="020B0604020202020204" pitchFamily="34" charset="0"/>
                <a:buChar char="•"/>
              </a:pPr>
              <a:r>
                <a:rPr lang="lv-LV" sz="1400" dirty="0" smtClean="0">
                  <a:solidFill>
                    <a:schemeClr val="tx1"/>
                  </a:solidFill>
                </a:rPr>
                <a:t>Izveidot pret klimata pārmaiņām noturīgas šķirnes</a:t>
              </a:r>
              <a:endParaRPr lang="lv-LV" sz="1400" dirty="0">
                <a:solidFill>
                  <a:schemeClr val="tx1"/>
                </a:solidFill>
              </a:endParaRPr>
            </a:p>
          </p:txBody>
        </p:sp>
        <p:sp>
          <p:nvSpPr>
            <p:cNvPr id="12" name="Rounded Rectangle 11"/>
            <p:cNvSpPr/>
            <p:nvPr/>
          </p:nvSpPr>
          <p:spPr>
            <a:xfrm>
              <a:off x="4245428" y="3587950"/>
              <a:ext cx="4741819" cy="1297559"/>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Aft>
                  <a:spcPts val="600"/>
                </a:spcAft>
                <a:buFont typeface="+mj-lt"/>
                <a:buAutoNum type="arabicParenR" startAt="4"/>
              </a:pPr>
              <a:r>
                <a:rPr lang="lv-LV" sz="1600" b="1" dirty="0" smtClean="0">
                  <a:solidFill>
                    <a:schemeClr val="tx1"/>
                  </a:solidFill>
                </a:rPr>
                <a:t>Izmaiņas lauksaimniecības zemes izmantošanā –</a:t>
              </a:r>
            </a:p>
            <a:p>
              <a:pPr marL="742950" lvl="1" indent="-285750">
                <a:spcAft>
                  <a:spcPts val="600"/>
                </a:spcAft>
                <a:buFont typeface="Arial" panose="020B0604020202020204" pitchFamily="34" charset="0"/>
                <a:buChar char="•"/>
              </a:pPr>
              <a:r>
                <a:rPr lang="lv-LV" sz="1400" dirty="0" smtClean="0">
                  <a:solidFill>
                    <a:schemeClr val="tx1"/>
                  </a:solidFill>
                </a:rPr>
                <a:t>Lauksaimniecības produkcijas ražošanas un pārstrādes uzņēmumu pārvietošana</a:t>
              </a:r>
            </a:p>
            <a:p>
              <a:pPr marL="742950" lvl="1" indent="-285750">
                <a:spcAft>
                  <a:spcPts val="600"/>
                </a:spcAft>
                <a:buFont typeface="Arial" panose="020B0604020202020204" pitchFamily="34" charset="0"/>
                <a:buChar char="•"/>
              </a:pPr>
              <a:r>
                <a:rPr lang="lv-LV" sz="1400" dirty="0" smtClean="0">
                  <a:solidFill>
                    <a:schemeClr val="tx1"/>
                  </a:solidFill>
                </a:rPr>
                <a:t>Augsnes papildināšana ar organiskajām vielām</a:t>
              </a:r>
              <a:endParaRPr lang="lv-LV" sz="1400" dirty="0">
                <a:solidFill>
                  <a:schemeClr val="tx1"/>
                </a:solidFill>
              </a:endParaRPr>
            </a:p>
          </p:txBody>
        </p:sp>
        <p:sp>
          <p:nvSpPr>
            <p:cNvPr id="13" name="Rounded Rectangle 12"/>
            <p:cNvSpPr/>
            <p:nvPr/>
          </p:nvSpPr>
          <p:spPr>
            <a:xfrm>
              <a:off x="4245428" y="5080382"/>
              <a:ext cx="4741819" cy="1202853"/>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Aft>
                  <a:spcPts val="600"/>
                </a:spcAft>
                <a:buFont typeface="+mj-lt"/>
                <a:buAutoNum type="arabicParenR" startAt="5"/>
              </a:pPr>
              <a:r>
                <a:rPr lang="lv-LV" sz="1600" b="1" dirty="0" smtClean="0">
                  <a:solidFill>
                    <a:schemeClr val="tx1"/>
                  </a:solidFill>
                </a:rPr>
                <a:t>Ūdens un augsnes kvalitātes pasliktināšanās –</a:t>
              </a:r>
            </a:p>
            <a:p>
              <a:pPr marL="800100" lvl="1" indent="-342900">
                <a:spcAft>
                  <a:spcPts val="600"/>
                </a:spcAft>
                <a:buFont typeface="Arial" panose="020B0604020202020204" pitchFamily="34" charset="0"/>
                <a:buChar char="•"/>
              </a:pPr>
              <a:r>
                <a:rPr lang="lv-LV" sz="1400" dirty="0" smtClean="0">
                  <a:solidFill>
                    <a:schemeClr val="tx1"/>
                  </a:solidFill>
                </a:rPr>
                <a:t>Uzlabot slāpekļa mēslojuma efektivitāti</a:t>
              </a:r>
            </a:p>
            <a:p>
              <a:pPr marL="800100" lvl="1" indent="-342900">
                <a:spcAft>
                  <a:spcPts val="600"/>
                </a:spcAft>
                <a:buFont typeface="Arial" panose="020B0604020202020204" pitchFamily="34" charset="0"/>
                <a:buChar char="•"/>
              </a:pPr>
              <a:r>
                <a:rPr lang="lv-LV" sz="1400" dirty="0" smtClean="0">
                  <a:solidFill>
                    <a:schemeClr val="tx1"/>
                  </a:solidFill>
                </a:rPr>
                <a:t>Augsnes oglekļa pārvaldība, aizsardzība pret augsnes eroziju</a:t>
              </a:r>
              <a:endParaRPr lang="lv-LV" sz="1400" dirty="0">
                <a:solidFill>
                  <a:schemeClr val="tx1"/>
                </a:solidFill>
              </a:endParaRPr>
            </a:p>
          </p:txBody>
        </p:sp>
        <p:sp>
          <p:nvSpPr>
            <p:cNvPr id="14" name="Rounded Rectangle 13"/>
            <p:cNvSpPr/>
            <p:nvPr/>
          </p:nvSpPr>
          <p:spPr>
            <a:xfrm>
              <a:off x="9209314" y="3587950"/>
              <a:ext cx="2645756" cy="2695285"/>
            </a:xfrm>
            <a:prstGeom prst="roundRect">
              <a:avLst>
                <a:gd name="adj" fmla="val 14692"/>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Aft>
                  <a:spcPts val="600"/>
                </a:spcAft>
                <a:buFont typeface="+mj-lt"/>
                <a:buAutoNum type="arabicParenR" startAt="6"/>
              </a:pPr>
              <a:r>
                <a:rPr lang="lv-LV" sz="1600" b="1" dirty="0" smtClean="0">
                  <a:solidFill>
                    <a:schemeClr val="tx1"/>
                  </a:solidFill>
                </a:rPr>
                <a:t>Bioloģiskās daudzveidības zaudēšana –</a:t>
              </a:r>
            </a:p>
            <a:p>
              <a:pPr marL="742950" lvl="1" indent="-285750">
                <a:spcAft>
                  <a:spcPts val="600"/>
                </a:spcAft>
                <a:buFont typeface="Arial" panose="020B0604020202020204" pitchFamily="34" charset="0"/>
                <a:buChar char="•"/>
              </a:pPr>
              <a:r>
                <a:rPr lang="lv-LV" sz="1400" dirty="0" smtClean="0">
                  <a:solidFill>
                    <a:schemeClr val="tx1"/>
                  </a:solidFill>
                </a:rPr>
                <a:t>Palielināt ūdens izmantošanu ekosistēmām</a:t>
              </a:r>
            </a:p>
            <a:p>
              <a:pPr marL="742950" lvl="1" indent="-285750">
                <a:spcAft>
                  <a:spcPts val="600"/>
                </a:spcAft>
                <a:buFont typeface="Arial" panose="020B0604020202020204" pitchFamily="34" charset="0"/>
                <a:buChar char="•"/>
              </a:pPr>
              <a:r>
                <a:rPr lang="lv-LV" sz="1400" dirty="0" smtClean="0">
                  <a:solidFill>
                    <a:schemeClr val="tx1"/>
                  </a:solidFill>
                </a:rPr>
                <a:t>Uzturēt ekoloģiskos koridorus, palielināt ražas daudzveidību </a:t>
              </a:r>
              <a:endParaRPr lang="lv-LV" sz="1400" dirty="0">
                <a:solidFill>
                  <a:schemeClr val="tx1"/>
                </a:solidFill>
              </a:endParaRPr>
            </a:p>
          </p:txBody>
        </p:sp>
      </p:grpSp>
    </p:spTree>
    <p:extLst>
      <p:ext uri="{BB962C8B-B14F-4D97-AF65-F5344CB8AC3E}">
        <p14:creationId xmlns:p14="http://schemas.microsoft.com/office/powerpoint/2010/main" val="36683890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user\Desktop\10_Atteli\7463408532_b7ed48e9df_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414" y="1"/>
            <a:ext cx="521617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3903801" y="295278"/>
            <a:ext cx="8010895" cy="1381881"/>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Līdzšinējie pētījumi l</a:t>
            </a:r>
            <a:r>
              <a:rPr lang="lv-LV" sz="2400" dirty="0" smtClean="0"/>
              <a:t>iecina, </a:t>
            </a:r>
            <a:r>
              <a:rPr lang="lv-LV" sz="2400" dirty="0"/>
              <a:t>ka kopumā </a:t>
            </a:r>
            <a:r>
              <a:rPr lang="lv-LV" sz="2400" b="1" dirty="0"/>
              <a:t>salīdzinoši maz uzņēmumu ir veikuši pietiekamus riska novērtējuma </a:t>
            </a:r>
            <a:r>
              <a:rPr lang="lv-LV" sz="2400" b="1" dirty="0" smtClean="0"/>
              <a:t>pasākumus </a:t>
            </a:r>
            <a:r>
              <a:rPr lang="lv-LV" sz="2400" dirty="0" smtClean="0"/>
              <a:t>– </a:t>
            </a:r>
            <a:r>
              <a:rPr lang="lv-LV" sz="2400" dirty="0"/>
              <a:t>tikai 55% no 300 Eiropas lielākajām kompānijām ir </a:t>
            </a:r>
            <a:endParaRPr lang="lv-LV" sz="2400" dirty="0" smtClean="0"/>
          </a:p>
          <a:p>
            <a:pPr algn="ctr"/>
            <a:r>
              <a:rPr lang="lv-LV" sz="2400" dirty="0" smtClean="0"/>
              <a:t>ilgtermiņa </a:t>
            </a:r>
            <a:r>
              <a:rPr lang="lv-LV" sz="2400" dirty="0"/>
              <a:t>mērķi klimata pārmaiņu vadīšanā</a:t>
            </a:r>
            <a:endParaRPr lang="lv-LV" sz="2400" dirty="0" smtClean="0"/>
          </a:p>
        </p:txBody>
      </p:sp>
      <p:sp>
        <p:nvSpPr>
          <p:cNvPr id="4" name="Rounded Rectangle 3"/>
          <p:cNvSpPr/>
          <p:nvPr/>
        </p:nvSpPr>
        <p:spPr>
          <a:xfrm>
            <a:off x="5303708" y="1861506"/>
            <a:ext cx="6292935" cy="646163"/>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A</a:t>
            </a:r>
            <a:r>
              <a:rPr lang="lv-LV" b="1" dirty="0" smtClean="0">
                <a:solidFill>
                  <a:schemeClr val="tx1"/>
                </a:solidFill>
              </a:rPr>
              <a:t>rī </a:t>
            </a:r>
            <a:r>
              <a:rPr lang="lv-LV" b="1" dirty="0">
                <a:solidFill>
                  <a:schemeClr val="tx1"/>
                </a:solidFill>
              </a:rPr>
              <a:t>liela daļa Latvijas uzņēmēju konkrētus adaptācijas pasākumus vēl neveic</a:t>
            </a:r>
          </a:p>
        </p:txBody>
      </p:sp>
      <p:sp>
        <p:nvSpPr>
          <p:cNvPr id="5" name="Rounded Rectangle 4"/>
          <p:cNvSpPr/>
          <p:nvPr/>
        </p:nvSpPr>
        <p:spPr>
          <a:xfrm>
            <a:off x="5303707" y="2741204"/>
            <a:ext cx="6292935" cy="726595"/>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Bažīgi ir tie uzņēmēji, kuru bizness ir atkarīgs no sniega un ledus esamības ziemā, kā arī </a:t>
            </a:r>
            <a:r>
              <a:rPr lang="lv-LV" b="1" dirty="0" smtClean="0">
                <a:solidFill>
                  <a:schemeClr val="tx1"/>
                </a:solidFill>
              </a:rPr>
              <a:t>ziemas nestabilajām </a:t>
            </a:r>
            <a:r>
              <a:rPr lang="lv-LV" b="1" dirty="0">
                <a:solidFill>
                  <a:schemeClr val="tx1"/>
                </a:solidFill>
              </a:rPr>
              <a:t>temperatūrām</a:t>
            </a:r>
          </a:p>
        </p:txBody>
      </p:sp>
      <p:sp>
        <p:nvSpPr>
          <p:cNvPr id="6" name="Rounded Rectangle 5"/>
          <p:cNvSpPr/>
          <p:nvPr/>
        </p:nvSpPr>
        <p:spPr>
          <a:xfrm>
            <a:off x="5303707" y="3701334"/>
            <a:ext cx="6292935" cy="1002925"/>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Uzņēmumiem</a:t>
            </a:r>
            <a:r>
              <a:rPr lang="lv-LV" b="1" dirty="0">
                <a:solidFill>
                  <a:schemeClr val="tx1"/>
                </a:solidFill>
              </a:rPr>
              <a:t>, kurus klimata pārmaiņas ietekmē netieši, </a:t>
            </a:r>
            <a:r>
              <a:rPr lang="lv-LV" b="1" dirty="0" smtClean="0">
                <a:solidFill>
                  <a:schemeClr val="tx1"/>
                </a:solidFill>
              </a:rPr>
              <a:t>jāizvērtē, kā </a:t>
            </a:r>
            <a:r>
              <a:rPr lang="lv-LV" b="1" dirty="0">
                <a:solidFill>
                  <a:schemeClr val="tx1"/>
                </a:solidFill>
              </a:rPr>
              <a:t>viņu rentabilitāti var ietekmēt </a:t>
            </a:r>
            <a:r>
              <a:rPr lang="lv-LV" b="1" dirty="0" smtClean="0">
                <a:solidFill>
                  <a:schemeClr val="tx1"/>
                </a:solidFill>
              </a:rPr>
              <a:t>pieaugošās oglekļa </a:t>
            </a:r>
            <a:r>
              <a:rPr lang="lv-LV" b="1" dirty="0">
                <a:solidFill>
                  <a:schemeClr val="tx1"/>
                </a:solidFill>
              </a:rPr>
              <a:t>izmaksas </a:t>
            </a:r>
            <a:r>
              <a:rPr lang="lv-LV" b="1" dirty="0" smtClean="0">
                <a:solidFill>
                  <a:schemeClr val="tx1"/>
                </a:solidFill>
              </a:rPr>
              <a:t>salīdzinājumā </a:t>
            </a:r>
            <a:r>
              <a:rPr lang="lv-LV" b="1" dirty="0">
                <a:solidFill>
                  <a:schemeClr val="tx1"/>
                </a:solidFill>
              </a:rPr>
              <a:t>ar konkurentiem</a:t>
            </a:r>
          </a:p>
        </p:txBody>
      </p:sp>
      <p:sp>
        <p:nvSpPr>
          <p:cNvPr id="7" name="Rounded Rectangle 6"/>
          <p:cNvSpPr/>
          <p:nvPr/>
        </p:nvSpPr>
        <p:spPr>
          <a:xfrm>
            <a:off x="6160086" y="4653318"/>
            <a:ext cx="4624703" cy="857733"/>
          </a:xfrm>
          <a:prstGeom prst="round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600" b="1" dirty="0" smtClean="0">
                <a:solidFill>
                  <a:schemeClr val="tx1"/>
                </a:solidFill>
              </a:rPr>
              <a:t>Apmēram </a:t>
            </a:r>
            <a:r>
              <a:rPr lang="lv-LV" sz="1600" b="1" dirty="0">
                <a:solidFill>
                  <a:schemeClr val="tx1"/>
                </a:solidFill>
              </a:rPr>
              <a:t>80% emisiju tiek radīti piegādes </a:t>
            </a:r>
            <a:r>
              <a:rPr lang="lv-LV" sz="1600" b="1" dirty="0" smtClean="0">
                <a:solidFill>
                  <a:schemeClr val="tx1"/>
                </a:solidFill>
              </a:rPr>
              <a:t>ķēdēs – tas </a:t>
            </a:r>
            <a:r>
              <a:rPr lang="lv-LV" sz="1600" b="1" dirty="0">
                <a:solidFill>
                  <a:schemeClr val="tx1"/>
                </a:solidFill>
              </a:rPr>
              <a:t>nozīmē, ka liela daļa oglekļa izmaksu tiks iekļautas piegādāto produktu cenā</a:t>
            </a:r>
          </a:p>
        </p:txBody>
      </p:sp>
      <p:sp>
        <p:nvSpPr>
          <p:cNvPr id="8" name="Rounded Rectangle 7"/>
          <p:cNvSpPr/>
          <p:nvPr/>
        </p:nvSpPr>
        <p:spPr>
          <a:xfrm>
            <a:off x="3888336" y="5689167"/>
            <a:ext cx="8026177" cy="694542"/>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Nozares, kuras visvairāk ietekmēs oglekļa izmaksu iekļaušana cenā, ir ķīmiskā rūpniecība, pārtikas un dzērienu ražošana, kā arī rūpniecības preču ražošana</a:t>
            </a:r>
          </a:p>
        </p:txBody>
      </p:sp>
    </p:spTree>
    <p:extLst>
      <p:ext uri="{BB962C8B-B14F-4D97-AF65-F5344CB8AC3E}">
        <p14:creationId xmlns:p14="http://schemas.microsoft.com/office/powerpoint/2010/main" val="24787797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user\Desktop\10_Atteli\6093699369_a6fa0338d7_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537532" y="2580866"/>
            <a:ext cx="5101839" cy="427713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1737362" y="323227"/>
            <a:ext cx="8725989" cy="1224000"/>
          </a:xfrm>
          <a:prstGeom prst="roundRect">
            <a:avLst>
              <a:gd name="adj" fmla="val 18373"/>
            </a:avLst>
          </a:prstGeom>
          <a:solidFill>
            <a:schemeClr val="bg1">
              <a:lumMod val="8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4000" b="1" dirty="0" smtClean="0"/>
              <a:t>KLIMATA PĀRMAIŅU MAZINĀŠANAS EKONOMISKIE INSTRUMENTI</a:t>
            </a:r>
            <a:endParaRPr lang="lv-LV" sz="4000" b="1" dirty="0"/>
          </a:p>
        </p:txBody>
      </p:sp>
      <p:sp>
        <p:nvSpPr>
          <p:cNvPr id="4" name="Title 1"/>
          <p:cNvSpPr txBox="1">
            <a:spLocks/>
          </p:cNvSpPr>
          <p:nvPr/>
        </p:nvSpPr>
        <p:spPr>
          <a:xfrm>
            <a:off x="2499822" y="1755481"/>
            <a:ext cx="7192356" cy="884377"/>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Klimata pārmaiņas tiek uzskatītas par lielāko </a:t>
            </a:r>
            <a:r>
              <a:rPr lang="lv-LV" sz="2400" b="1" dirty="0"/>
              <a:t>tirgus fiasko </a:t>
            </a:r>
            <a:r>
              <a:rPr lang="lv-LV" sz="2400" dirty="0" smtClean="0"/>
              <a:t>(angļu val. </a:t>
            </a:r>
            <a:r>
              <a:rPr lang="lv-LV" sz="2400" i="1" dirty="0" err="1" smtClean="0"/>
              <a:t>market</a:t>
            </a:r>
            <a:r>
              <a:rPr lang="lv-LV" sz="2400" i="1" dirty="0" smtClean="0"/>
              <a:t> </a:t>
            </a:r>
            <a:r>
              <a:rPr lang="lv-LV" sz="2400" i="1" dirty="0" err="1"/>
              <a:t>failure</a:t>
            </a:r>
            <a:r>
              <a:rPr lang="lv-LV" sz="2400" dirty="0"/>
              <a:t>) pasaules vēsturē</a:t>
            </a:r>
            <a:endParaRPr lang="lv-LV" sz="2400" dirty="0" smtClean="0"/>
          </a:p>
        </p:txBody>
      </p:sp>
      <p:sp>
        <p:nvSpPr>
          <p:cNvPr id="5" name="Rounded Rectangle 4"/>
          <p:cNvSpPr/>
          <p:nvPr/>
        </p:nvSpPr>
        <p:spPr>
          <a:xfrm>
            <a:off x="216659" y="2848113"/>
            <a:ext cx="6461232" cy="880981"/>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u="sng" dirty="0">
                <a:solidFill>
                  <a:schemeClr val="tx1"/>
                </a:solidFill>
              </a:rPr>
              <a:t>Tirgus fiasko</a:t>
            </a:r>
            <a:r>
              <a:rPr lang="lv-LV" b="1" dirty="0">
                <a:solidFill>
                  <a:schemeClr val="tx1"/>
                </a:solidFill>
              </a:rPr>
              <a:t> ir tirgus stāvoklis, ja tas nav spējīgs nodrošināt nepieciešamo pieprasījuma un piedāvājuma attiecību, lai efektīvi tiktu izmantoti sabiedrībai pieejamie resursi</a:t>
            </a:r>
          </a:p>
        </p:txBody>
      </p:sp>
      <p:sp>
        <p:nvSpPr>
          <p:cNvPr id="6" name="Rounded Rectangle 5"/>
          <p:cNvSpPr/>
          <p:nvPr/>
        </p:nvSpPr>
        <p:spPr>
          <a:xfrm>
            <a:off x="216659" y="3878727"/>
            <a:ext cx="6461232" cy="89754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To izraisa </a:t>
            </a:r>
            <a:r>
              <a:rPr lang="lv-LV" b="1" dirty="0" smtClean="0">
                <a:solidFill>
                  <a:schemeClr val="tx1"/>
                </a:solidFill>
              </a:rPr>
              <a:t>t.s</a:t>
            </a:r>
            <a:r>
              <a:rPr lang="lv-LV" b="1" dirty="0">
                <a:solidFill>
                  <a:schemeClr val="tx1"/>
                </a:solidFill>
              </a:rPr>
              <a:t>. ārējie efekti – izmaksas, kas rodas visā pasaulē un nākamajām paaudzēm klimata pārmaiņu dēļ, ko nekādā veidā nesedz tie, kas šīs klimata pārmaiņas izraisa – SEG emitētāji</a:t>
            </a:r>
          </a:p>
        </p:txBody>
      </p:sp>
      <p:sp>
        <p:nvSpPr>
          <p:cNvPr id="7" name="Rounded Rectangle 6"/>
          <p:cNvSpPr/>
          <p:nvPr/>
        </p:nvSpPr>
        <p:spPr>
          <a:xfrm>
            <a:off x="216659" y="4925900"/>
            <a:ext cx="6461232" cy="635305"/>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Līdz ar to emitētājiem nav ekonomiskās ieinteresētības šīs emisijas samazināt</a:t>
            </a:r>
          </a:p>
        </p:txBody>
      </p:sp>
      <p:sp>
        <p:nvSpPr>
          <p:cNvPr id="8" name="Rounded Rectangle 7"/>
          <p:cNvSpPr/>
          <p:nvPr/>
        </p:nvSpPr>
        <p:spPr>
          <a:xfrm>
            <a:off x="216659" y="5710838"/>
            <a:ext cx="6461232" cy="945959"/>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Turklāt klimats ir sabiedrisks labums – nav iespējams ierobežot tā izmantošanu tiem, kas nemaksā par tā saglabāšanu </a:t>
            </a:r>
            <a:endParaRPr lang="lv-LV" b="1" dirty="0" smtClean="0">
              <a:solidFill>
                <a:schemeClr val="tx1"/>
              </a:solidFill>
            </a:endParaRPr>
          </a:p>
          <a:p>
            <a:pPr algn="ctr"/>
            <a:r>
              <a:rPr lang="lv-LV" b="1" dirty="0" smtClean="0">
                <a:solidFill>
                  <a:schemeClr val="tx1"/>
                </a:solidFill>
              </a:rPr>
              <a:t>cilvēkiem </a:t>
            </a:r>
            <a:r>
              <a:rPr lang="lv-LV" b="1" dirty="0">
                <a:solidFill>
                  <a:schemeClr val="tx1"/>
                </a:solidFill>
              </a:rPr>
              <a:t>piemērotā stāvoklī</a:t>
            </a:r>
          </a:p>
        </p:txBody>
      </p:sp>
    </p:spTree>
    <p:extLst>
      <p:ext uri="{BB962C8B-B14F-4D97-AF65-F5344CB8AC3E}">
        <p14:creationId xmlns:p14="http://schemas.microsoft.com/office/powerpoint/2010/main" val="31730652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iccwbo.org/uploadedImages/News_and_Media/Articles/2013/think-green-infographic_source.png"/>
          <p:cNvPicPr>
            <a:picLocks noChangeAspect="1" noChangeArrowheads="1"/>
          </p:cNvPicPr>
          <p:nvPr/>
        </p:nvPicPr>
        <p:blipFill rotWithShape="1">
          <a:blip r:embed="rId3">
            <a:extLst>
              <a:ext uri="{28A0092B-C50C-407E-A947-70E740481C1C}">
                <a14:useLocalDpi xmlns:a14="http://schemas.microsoft.com/office/drawing/2010/main" val="0"/>
              </a:ext>
            </a:extLst>
          </a:blip>
          <a:srcRect l="15981" r="17150"/>
          <a:stretch/>
        </p:blipFill>
        <p:spPr bwMode="auto">
          <a:xfrm>
            <a:off x="820396" y="1648345"/>
            <a:ext cx="4546363" cy="520965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446974" y="475985"/>
            <a:ext cx="7810335" cy="1275903"/>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Lai uzņēmēji, kuru saimnieciskā darbības blakusprodukts ir SEG, būtu ieinteresēti samazināt </a:t>
            </a:r>
            <a:r>
              <a:rPr lang="lv-LV" sz="2400" dirty="0" smtClean="0"/>
              <a:t>emisijas</a:t>
            </a:r>
            <a:r>
              <a:rPr lang="lv-LV" sz="2400" dirty="0"/>
              <a:t>, </a:t>
            </a:r>
            <a:r>
              <a:rPr lang="lv-LV" sz="2400" dirty="0" smtClean="0"/>
              <a:t>valdības izmanto </a:t>
            </a:r>
            <a:r>
              <a:rPr lang="lv-LV" sz="2400" dirty="0"/>
              <a:t>dažādus </a:t>
            </a:r>
            <a:r>
              <a:rPr lang="lv-LV" sz="2400" b="1" dirty="0"/>
              <a:t>ekonomiskos instrumentus</a:t>
            </a:r>
            <a:r>
              <a:rPr lang="lv-LV" sz="2400" b="1" dirty="0" smtClean="0"/>
              <a:t>:</a:t>
            </a:r>
            <a:endParaRPr lang="lv-LV" sz="2400" dirty="0" smtClean="0"/>
          </a:p>
        </p:txBody>
      </p:sp>
      <p:sp>
        <p:nvSpPr>
          <p:cNvPr id="4" name="Rounded Rectangle 3"/>
          <p:cNvSpPr/>
          <p:nvPr/>
        </p:nvSpPr>
        <p:spPr>
          <a:xfrm>
            <a:off x="5767053" y="2876346"/>
            <a:ext cx="6221220" cy="673037"/>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Šādi instrumenti nodrošina to, lai </a:t>
            </a:r>
            <a:r>
              <a:rPr lang="lv-LV" b="1" dirty="0" smtClean="0">
                <a:solidFill>
                  <a:schemeClr val="tx1"/>
                </a:solidFill>
              </a:rPr>
              <a:t>uzņēmēju rīcībai kļūst </a:t>
            </a:r>
            <a:r>
              <a:rPr lang="lv-LV" b="1" dirty="0">
                <a:solidFill>
                  <a:schemeClr val="tx1"/>
                </a:solidFill>
              </a:rPr>
              <a:t>videi draudzīgāka, arī ekonomiski ir izdevīgāka</a:t>
            </a:r>
          </a:p>
        </p:txBody>
      </p:sp>
      <p:sp>
        <p:nvSpPr>
          <p:cNvPr id="5" name="Rounded Rectangle 4"/>
          <p:cNvSpPr/>
          <p:nvPr/>
        </p:nvSpPr>
        <p:spPr>
          <a:xfrm>
            <a:off x="5767052" y="3709377"/>
            <a:ext cx="6221221" cy="664244"/>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To panāk ar dažādu nodokļu, maksu un emisijas tirdzniecības sistēmu </a:t>
            </a:r>
            <a:r>
              <a:rPr lang="lv-LV" b="1" dirty="0" smtClean="0">
                <a:solidFill>
                  <a:schemeClr val="tx1"/>
                </a:solidFill>
              </a:rPr>
              <a:t>palīdzību</a:t>
            </a:r>
            <a:endParaRPr lang="lv-LV" b="1" dirty="0">
              <a:solidFill>
                <a:schemeClr val="tx1"/>
              </a:solidFill>
            </a:endParaRPr>
          </a:p>
        </p:txBody>
      </p:sp>
      <p:sp>
        <p:nvSpPr>
          <p:cNvPr id="6" name="Rounded Rectangle 5"/>
          <p:cNvSpPr/>
          <p:nvPr/>
        </p:nvSpPr>
        <p:spPr>
          <a:xfrm>
            <a:off x="5767052" y="4543995"/>
            <a:ext cx="6221221" cy="914696"/>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Taču, ja šādi instrumenti tiek izmantoti tikai atsevišķās valstīs, tas samazina to konkurētspēju, jo </a:t>
            </a:r>
            <a:r>
              <a:rPr lang="lv-LV" b="1" dirty="0" smtClean="0">
                <a:solidFill>
                  <a:schemeClr val="tx1"/>
                </a:solidFill>
              </a:rPr>
              <a:t>palielinās </a:t>
            </a:r>
          </a:p>
          <a:p>
            <a:pPr algn="ctr"/>
            <a:r>
              <a:rPr lang="lv-LV" b="1" dirty="0" smtClean="0">
                <a:solidFill>
                  <a:schemeClr val="tx1"/>
                </a:solidFill>
              </a:rPr>
              <a:t>ražošanas </a:t>
            </a:r>
            <a:r>
              <a:rPr lang="lv-LV" b="1" dirty="0">
                <a:solidFill>
                  <a:schemeClr val="tx1"/>
                </a:solidFill>
              </a:rPr>
              <a:t>izmaksas</a:t>
            </a:r>
          </a:p>
        </p:txBody>
      </p:sp>
      <p:sp>
        <p:nvSpPr>
          <p:cNvPr id="7" name="Rounded Rectangle 6"/>
          <p:cNvSpPr/>
          <p:nvPr/>
        </p:nvSpPr>
        <p:spPr>
          <a:xfrm>
            <a:off x="2118867" y="5858663"/>
            <a:ext cx="9868528" cy="737981"/>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Līdzīgi kā ilgtspējīgas attīstības jomā, arī klimata pārmaiņu dēļ, ekonomiskai analīzei ir jābūt globālai un jāņem vērā ļoti ilgi laika posmi, būtisku vērību pievēršot risku un nenoteiktības analīzei</a:t>
            </a:r>
          </a:p>
        </p:txBody>
      </p:sp>
      <p:sp>
        <p:nvSpPr>
          <p:cNvPr id="8" name="Rounded Rectangle 7"/>
          <p:cNvSpPr/>
          <p:nvPr/>
        </p:nvSpPr>
        <p:spPr>
          <a:xfrm>
            <a:off x="6792289" y="1372976"/>
            <a:ext cx="4734694" cy="1279416"/>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lv-LV" b="1" dirty="0" smtClean="0">
                <a:solidFill>
                  <a:schemeClr val="tx1"/>
                </a:solidFill>
              </a:rPr>
              <a:t>Noteiktu vielu izmantošanas ierobežojumi </a:t>
            </a:r>
          </a:p>
          <a:p>
            <a:pPr marL="285750" indent="-285750">
              <a:buFont typeface="Arial" panose="020B0604020202020204" pitchFamily="34" charset="0"/>
              <a:buChar char="•"/>
            </a:pPr>
            <a:r>
              <a:rPr lang="lv-LV" b="1" dirty="0" smtClean="0">
                <a:solidFill>
                  <a:schemeClr val="tx1"/>
                </a:solidFill>
              </a:rPr>
              <a:t>Emisiju ierobežojumi</a:t>
            </a:r>
          </a:p>
          <a:p>
            <a:pPr marL="285750" indent="-285750">
              <a:buFont typeface="Arial" panose="020B0604020202020204" pitchFamily="34" charset="0"/>
              <a:buChar char="•"/>
            </a:pPr>
            <a:r>
              <a:rPr lang="lv-LV" b="1" dirty="0" smtClean="0">
                <a:solidFill>
                  <a:schemeClr val="tx1"/>
                </a:solidFill>
              </a:rPr>
              <a:t>Aizliegumi</a:t>
            </a:r>
          </a:p>
          <a:p>
            <a:pPr marL="285750" indent="-285750">
              <a:buFont typeface="Arial" panose="020B0604020202020204" pitchFamily="34" charset="0"/>
              <a:buChar char="•"/>
            </a:pPr>
            <a:r>
              <a:rPr lang="lv-LV" b="1" dirty="0" smtClean="0">
                <a:solidFill>
                  <a:schemeClr val="tx1"/>
                </a:solidFill>
              </a:rPr>
              <a:t>Ekonomiskās ieinteresētības instrumenti</a:t>
            </a:r>
            <a:endParaRPr lang="lv-LV" b="1" dirty="0">
              <a:solidFill>
                <a:schemeClr val="tx1"/>
              </a:solidFill>
            </a:endParaRPr>
          </a:p>
        </p:txBody>
      </p:sp>
    </p:spTree>
    <p:extLst>
      <p:ext uri="{BB962C8B-B14F-4D97-AF65-F5344CB8AC3E}">
        <p14:creationId xmlns:p14="http://schemas.microsoft.com/office/powerpoint/2010/main" val="13088433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user\Desktop\10_Atteli\15826910033_eeaa03b434_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118930" y="1281308"/>
            <a:ext cx="7073069" cy="471613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2203391" y="359715"/>
            <a:ext cx="7785218" cy="1058887"/>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Kā viens no efektīvākajiem klimata pārmaiņu mazināšanas ekonomiskajiem instrumentiem </a:t>
            </a:r>
            <a:r>
              <a:rPr lang="lv-LV" sz="2400" dirty="0" smtClean="0"/>
              <a:t>tiek </a:t>
            </a:r>
            <a:r>
              <a:rPr lang="lv-LV" sz="2400" dirty="0"/>
              <a:t>uzskatīta </a:t>
            </a:r>
            <a:r>
              <a:rPr lang="lv-LV" sz="2400" b="1" dirty="0"/>
              <a:t>cenas noteikšana oglekļa emisijām</a:t>
            </a:r>
            <a:endParaRPr lang="lv-LV" sz="2400" b="1" dirty="0" smtClean="0"/>
          </a:p>
        </p:txBody>
      </p:sp>
      <p:sp>
        <p:nvSpPr>
          <p:cNvPr id="4" name="Rounded Rectangle 3"/>
          <p:cNvSpPr/>
          <p:nvPr/>
        </p:nvSpPr>
        <p:spPr>
          <a:xfrm>
            <a:off x="564022" y="1725677"/>
            <a:ext cx="6007692" cy="64800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Tā var notikt vai nu emisiju tirdzniecības sistēmas veidā, vai oglekļa emisiju nodokļu veidā</a:t>
            </a:r>
          </a:p>
        </p:txBody>
      </p:sp>
      <p:sp>
        <p:nvSpPr>
          <p:cNvPr id="5" name="Rounded Rectangle 4"/>
          <p:cNvSpPr/>
          <p:nvPr/>
        </p:nvSpPr>
        <p:spPr>
          <a:xfrm>
            <a:off x="564024" y="2581015"/>
            <a:ext cx="6007692" cy="778496"/>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Mērķis ir produktu cenā ietvert </a:t>
            </a:r>
            <a:r>
              <a:rPr lang="lv-LV" b="1" dirty="0" smtClean="0">
                <a:solidFill>
                  <a:schemeClr val="tx1"/>
                </a:solidFill>
              </a:rPr>
              <a:t>izmaksas</a:t>
            </a:r>
            <a:r>
              <a:rPr lang="lv-LV" b="1" dirty="0">
                <a:solidFill>
                  <a:schemeClr val="tx1"/>
                </a:solidFill>
              </a:rPr>
              <a:t>, kas rodas sabiedrībai oglekļa emisiju </a:t>
            </a:r>
            <a:r>
              <a:rPr lang="lv-LV" b="1" dirty="0" smtClean="0">
                <a:solidFill>
                  <a:schemeClr val="tx1"/>
                </a:solidFill>
              </a:rPr>
              <a:t>dēļ</a:t>
            </a:r>
            <a:endParaRPr lang="lv-LV" b="1" dirty="0">
              <a:solidFill>
                <a:schemeClr val="tx1"/>
              </a:solidFill>
            </a:endParaRPr>
          </a:p>
        </p:txBody>
      </p:sp>
      <p:sp>
        <p:nvSpPr>
          <p:cNvPr id="6" name="Rounded Rectangle 5"/>
          <p:cNvSpPr/>
          <p:nvPr/>
        </p:nvSpPr>
        <p:spPr>
          <a:xfrm>
            <a:off x="216657" y="4320265"/>
            <a:ext cx="6712781" cy="1337585"/>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Aprēķini liecina, ka, piemēram,  elektrības ražošanā oglekļa emisiju izraisītās ārējās izmaksas ir no </a:t>
            </a:r>
            <a:r>
              <a:rPr lang="lv-LV" b="1" dirty="0" smtClean="0">
                <a:solidFill>
                  <a:schemeClr val="tx1"/>
                </a:solidFill>
              </a:rPr>
              <a:t>1,6-5,8 </a:t>
            </a:r>
            <a:r>
              <a:rPr lang="lv-LV" b="1" dirty="0" err="1">
                <a:solidFill>
                  <a:schemeClr val="tx1"/>
                </a:solidFill>
              </a:rPr>
              <a:t>eirocenti</a:t>
            </a:r>
            <a:r>
              <a:rPr lang="lv-LV" b="1" dirty="0">
                <a:solidFill>
                  <a:schemeClr val="tx1"/>
                </a:solidFill>
              </a:rPr>
              <a:t>/kWh atkarībā no energoresursa, kur zemākā robeža saistīta ar elektrības ražošanu no </a:t>
            </a:r>
            <a:r>
              <a:rPr lang="lv-LV" b="1" dirty="0" smtClean="0">
                <a:solidFill>
                  <a:schemeClr val="tx1"/>
                </a:solidFill>
              </a:rPr>
              <a:t>gāzes, bet </a:t>
            </a:r>
            <a:r>
              <a:rPr lang="lv-LV" b="1" dirty="0">
                <a:solidFill>
                  <a:schemeClr val="tx1"/>
                </a:solidFill>
              </a:rPr>
              <a:t>augšējā </a:t>
            </a:r>
            <a:r>
              <a:rPr lang="lv-LV" b="1" dirty="0" smtClean="0">
                <a:solidFill>
                  <a:schemeClr val="tx1"/>
                </a:solidFill>
              </a:rPr>
              <a:t>ar ogļu tehnoloģiju izmantošanu</a:t>
            </a:r>
            <a:endParaRPr lang="lv-LV" b="1" dirty="0">
              <a:solidFill>
                <a:schemeClr val="tx1"/>
              </a:solidFill>
            </a:endParaRPr>
          </a:p>
        </p:txBody>
      </p:sp>
      <p:sp>
        <p:nvSpPr>
          <p:cNvPr id="7" name="Rounded Rectangle 6"/>
          <p:cNvSpPr/>
          <p:nvPr/>
        </p:nvSpPr>
        <p:spPr>
          <a:xfrm>
            <a:off x="966751" y="3268434"/>
            <a:ext cx="5212591" cy="844493"/>
          </a:xfrm>
          <a:prstGeom prst="round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600" b="1" dirty="0" smtClean="0">
                <a:solidFill>
                  <a:schemeClr val="tx1"/>
                </a:solidFill>
              </a:rPr>
              <a:t>Piemēram</a:t>
            </a:r>
            <a:r>
              <a:rPr lang="lv-LV" sz="1600" b="1" dirty="0">
                <a:solidFill>
                  <a:schemeClr val="tx1"/>
                </a:solidFill>
              </a:rPr>
              <a:t>, samazināta labības ražība, veselības aprūpes izmaksas karstuma un sausuma periodu dēļ vai kaitējums īpašumiem </a:t>
            </a:r>
            <a:r>
              <a:rPr lang="lv-LV" sz="1600" b="1" dirty="0" smtClean="0">
                <a:solidFill>
                  <a:schemeClr val="tx1"/>
                </a:solidFill>
              </a:rPr>
              <a:t>plūdu </a:t>
            </a:r>
            <a:r>
              <a:rPr lang="lv-LV" sz="1600" b="1" dirty="0">
                <a:solidFill>
                  <a:schemeClr val="tx1"/>
                </a:solidFill>
              </a:rPr>
              <a:t>un jūras līmeņa celšanās dēļ</a:t>
            </a:r>
          </a:p>
        </p:txBody>
      </p:sp>
      <p:sp>
        <p:nvSpPr>
          <p:cNvPr id="8" name="Rounded Rectangle 7"/>
          <p:cNvSpPr/>
          <p:nvPr/>
        </p:nvSpPr>
        <p:spPr>
          <a:xfrm>
            <a:off x="216657" y="5865188"/>
            <a:ext cx="6712781" cy="719475"/>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Oglekļa cena palīdz novirzīt slogu par zaudējumiem uz tiem, kas par to ir atbildīgi un kam ir </a:t>
            </a:r>
            <a:r>
              <a:rPr lang="lv-LV" b="1" dirty="0" smtClean="0">
                <a:solidFill>
                  <a:schemeClr val="tx1"/>
                </a:solidFill>
              </a:rPr>
              <a:t>iespējas </a:t>
            </a:r>
            <a:r>
              <a:rPr lang="lv-LV" b="1" dirty="0">
                <a:solidFill>
                  <a:schemeClr val="tx1"/>
                </a:solidFill>
              </a:rPr>
              <a:t>to samazināt</a:t>
            </a:r>
          </a:p>
        </p:txBody>
      </p:sp>
    </p:spTree>
    <p:extLst>
      <p:ext uri="{BB962C8B-B14F-4D97-AF65-F5344CB8AC3E}">
        <p14:creationId xmlns:p14="http://schemas.microsoft.com/office/powerpoint/2010/main" val="33635967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legalanalysiswing.org/wp-content/uploads/2015/11/carbon-trade-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4603" y="1468101"/>
            <a:ext cx="3833191" cy="397556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671509" y="348696"/>
            <a:ext cx="10887075" cy="1213870"/>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b="1" dirty="0"/>
              <a:t>Emisiju tirdzniecības sistēmas (ETS) </a:t>
            </a:r>
            <a:r>
              <a:rPr lang="lv-LV" sz="2400" dirty="0"/>
              <a:t>ietvaros tiek noteikts kopējais pieļaujamais  SEG emisiju </a:t>
            </a:r>
            <a:r>
              <a:rPr lang="lv-LV" sz="2400" dirty="0" smtClean="0"/>
              <a:t>līmenis – tām </a:t>
            </a:r>
            <a:r>
              <a:rPr lang="lv-LV" sz="2400" dirty="0"/>
              <a:t>nozarēm vai uzņēmumiem, kas spēj samazināt savu izmešu līmeni, ir iespēja pārdot liekās emisiju atļaujas lielāku emisiju radītājiem</a:t>
            </a:r>
            <a:endParaRPr lang="lv-LV" sz="2400" dirty="0" smtClean="0"/>
          </a:p>
        </p:txBody>
      </p:sp>
      <p:sp>
        <p:nvSpPr>
          <p:cNvPr id="4" name="Rounded Rectangle 3"/>
          <p:cNvSpPr/>
          <p:nvPr/>
        </p:nvSpPr>
        <p:spPr>
          <a:xfrm>
            <a:off x="6260271" y="1821360"/>
            <a:ext cx="5657273" cy="945266"/>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Tādējādi izveidojas piedāvājums un pieprasījums pēc emisiju atļaujām, kas dod iespēju ETS ietvaros </a:t>
            </a:r>
            <a:endParaRPr lang="lv-LV" b="1" dirty="0" smtClean="0">
              <a:solidFill>
                <a:schemeClr val="tx1"/>
              </a:solidFill>
            </a:endParaRPr>
          </a:p>
          <a:p>
            <a:pPr algn="ctr"/>
            <a:r>
              <a:rPr lang="lv-LV" b="1" dirty="0" smtClean="0">
                <a:solidFill>
                  <a:schemeClr val="tx1"/>
                </a:solidFill>
              </a:rPr>
              <a:t>noteikt </a:t>
            </a:r>
            <a:r>
              <a:rPr lang="lv-LV" b="1" dirty="0">
                <a:solidFill>
                  <a:schemeClr val="tx1"/>
                </a:solidFill>
              </a:rPr>
              <a:t>tirgus cenu SEG emisijām</a:t>
            </a:r>
          </a:p>
        </p:txBody>
      </p:sp>
      <p:sp>
        <p:nvSpPr>
          <p:cNvPr id="5" name="Rounded Rectangle 4"/>
          <p:cNvSpPr/>
          <p:nvPr/>
        </p:nvSpPr>
        <p:spPr>
          <a:xfrm>
            <a:off x="6260271" y="3007602"/>
            <a:ext cx="5657273" cy="692861"/>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Cenas mainās līdz ar pieprasījuma un piedāvājuma svārstībām</a:t>
            </a:r>
          </a:p>
        </p:txBody>
      </p:sp>
      <p:sp>
        <p:nvSpPr>
          <p:cNvPr id="6" name="Rounded Rectangle 5"/>
          <p:cNvSpPr/>
          <p:nvPr/>
        </p:nvSpPr>
        <p:spPr>
          <a:xfrm>
            <a:off x="6260271" y="3941439"/>
            <a:ext cx="5657273" cy="1282634"/>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Kopējais noteiktais pieļaujamo emisiju daudzums palīdz nodrošināt to, ka nepieciešamais emisiju samazinājums notiks, jo visiem piesārņotājiem kopā ir jāiekļaujas iepriekš iedalītā oglekļa emisiju atļauju budžeta ietvaros</a:t>
            </a:r>
          </a:p>
        </p:txBody>
      </p:sp>
      <p:sp>
        <p:nvSpPr>
          <p:cNvPr id="7" name="Rounded Rectangle 6"/>
          <p:cNvSpPr/>
          <p:nvPr/>
        </p:nvSpPr>
        <p:spPr>
          <a:xfrm>
            <a:off x="1763618" y="5465049"/>
            <a:ext cx="8702856" cy="978614"/>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Lielākā šāda ETS darbojas Eiropas Savienības ietvaros un savas darbības </a:t>
            </a:r>
            <a:r>
              <a:rPr lang="lv-LV" b="1" dirty="0" smtClean="0">
                <a:solidFill>
                  <a:schemeClr val="tx1"/>
                </a:solidFill>
              </a:rPr>
              <a:t>3.periodā </a:t>
            </a:r>
            <a:r>
              <a:rPr lang="lv-LV" b="1" dirty="0">
                <a:solidFill>
                  <a:schemeClr val="tx1"/>
                </a:solidFill>
              </a:rPr>
              <a:t>(2013.-</a:t>
            </a:r>
            <a:r>
              <a:rPr lang="lv-LV" b="1" dirty="0" smtClean="0">
                <a:solidFill>
                  <a:schemeClr val="tx1"/>
                </a:solidFill>
              </a:rPr>
              <a:t>2020.g.) aptver 11 000 elektrostaciju </a:t>
            </a:r>
            <a:r>
              <a:rPr lang="lv-LV" b="1" dirty="0">
                <a:solidFill>
                  <a:schemeClr val="tx1"/>
                </a:solidFill>
              </a:rPr>
              <a:t>un rūpniecības iekārtu 31 valstī, kā arī aviosabiedrības (aptverot apmēram 45% no kopējām SEG emisijām</a:t>
            </a:r>
            <a:r>
              <a:rPr lang="lv-LV" b="1" dirty="0" smtClean="0">
                <a:solidFill>
                  <a:schemeClr val="tx1"/>
                </a:solidFill>
              </a:rPr>
              <a:t>) </a:t>
            </a:r>
            <a:endParaRPr lang="lv-LV" b="1" dirty="0">
              <a:solidFill>
                <a:schemeClr val="tx1"/>
              </a:solidFill>
            </a:endParaRPr>
          </a:p>
        </p:txBody>
      </p:sp>
    </p:spTree>
    <p:extLst>
      <p:ext uri="{BB962C8B-B14F-4D97-AF65-F5344CB8AC3E}">
        <p14:creationId xmlns:p14="http://schemas.microsoft.com/office/powerpoint/2010/main" val="24118500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787240" y="320987"/>
            <a:ext cx="8617529" cy="5117900"/>
            <a:chOff x="3241959" y="348696"/>
            <a:chExt cx="8617529" cy="5117900"/>
          </a:xfrm>
        </p:grpSpPr>
        <p:pic>
          <p:nvPicPr>
            <p:cNvPr id="2050" name="Picture 2" descr="http://media.virbcdn.com/cdn_images/resize_1024x1365/58/fdaab6f0028c4d3b-ETSmap.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509706" y="840222"/>
              <a:ext cx="8177057" cy="461549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3241959" y="348696"/>
              <a:ext cx="8617529" cy="648831"/>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Emisiju tirdzniecības sistēmu attīstības situācija pasaulē </a:t>
              </a:r>
              <a:r>
                <a:rPr lang="lv-LV" sz="2400" dirty="0" smtClean="0"/>
                <a:t>2014.g.</a:t>
              </a:r>
            </a:p>
          </p:txBody>
        </p:sp>
        <p:sp>
          <p:nvSpPr>
            <p:cNvPr id="7" name="Rectangle 6"/>
            <p:cNvSpPr/>
            <p:nvPr/>
          </p:nvSpPr>
          <p:spPr>
            <a:xfrm>
              <a:off x="5901368" y="5158819"/>
              <a:ext cx="5785395" cy="307777"/>
            </a:xfrm>
            <a:prstGeom prst="rect">
              <a:avLst/>
            </a:prstGeom>
          </p:spPr>
          <p:txBody>
            <a:bodyPr wrap="square">
              <a:spAutoFit/>
            </a:bodyPr>
            <a:lstStyle/>
            <a:p>
              <a:pPr algn="r"/>
              <a:r>
                <a:rPr lang="lv-LV" sz="1400" dirty="0"/>
                <a:t>Katra apļa lielums ir aptuveni proporcionāls SEG emisiju apjomam</a:t>
              </a:r>
            </a:p>
          </p:txBody>
        </p:sp>
      </p:grpSp>
      <p:sp>
        <p:nvSpPr>
          <p:cNvPr id="6" name="Rounded Rectangle 5"/>
          <p:cNvSpPr/>
          <p:nvPr/>
        </p:nvSpPr>
        <p:spPr>
          <a:xfrm>
            <a:off x="2262806" y="5719884"/>
            <a:ext cx="7685181" cy="874884"/>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ES ETS </a:t>
            </a:r>
            <a:r>
              <a:rPr lang="lv-LV" b="1" dirty="0" smtClean="0">
                <a:solidFill>
                  <a:schemeClr val="tx1"/>
                </a:solidFill>
              </a:rPr>
              <a:t>3.periodā </a:t>
            </a:r>
            <a:r>
              <a:rPr lang="lv-LV" b="1" dirty="0">
                <a:solidFill>
                  <a:schemeClr val="tx1"/>
                </a:solidFill>
              </a:rPr>
              <a:t>piedalās 67 iekārtas no </a:t>
            </a:r>
            <a:r>
              <a:rPr lang="lv-LV" b="1" dirty="0" smtClean="0">
                <a:solidFill>
                  <a:schemeClr val="tx1"/>
                </a:solidFill>
              </a:rPr>
              <a:t>Latvijas</a:t>
            </a:r>
            <a:r>
              <a:rPr lang="lv-LV" b="1" dirty="0">
                <a:solidFill>
                  <a:schemeClr val="tx1"/>
                </a:solidFill>
              </a:rPr>
              <a:t> </a:t>
            </a:r>
            <a:r>
              <a:rPr lang="lv-LV" b="1" dirty="0" smtClean="0">
                <a:solidFill>
                  <a:schemeClr val="tx1"/>
                </a:solidFill>
              </a:rPr>
              <a:t>– galvenokārt siltuma </a:t>
            </a:r>
            <a:r>
              <a:rPr lang="lv-LV" b="1" dirty="0">
                <a:solidFill>
                  <a:schemeClr val="tx1"/>
                </a:solidFill>
              </a:rPr>
              <a:t>un elektrības ražošanas iekārtas, vairākas iekārtas stikla šķiedras, </a:t>
            </a:r>
            <a:endParaRPr lang="lv-LV" b="1" dirty="0" smtClean="0">
              <a:solidFill>
                <a:schemeClr val="tx1"/>
              </a:solidFill>
            </a:endParaRPr>
          </a:p>
          <a:p>
            <a:pPr algn="ctr"/>
            <a:r>
              <a:rPr lang="lv-LV" b="1" dirty="0" smtClean="0">
                <a:solidFill>
                  <a:schemeClr val="tx1"/>
                </a:solidFill>
              </a:rPr>
              <a:t>būvmateriālu</a:t>
            </a:r>
            <a:r>
              <a:rPr lang="lv-LV" b="1" dirty="0">
                <a:solidFill>
                  <a:schemeClr val="tx1"/>
                </a:solidFill>
              </a:rPr>
              <a:t>, metāla ražošanai u.c</a:t>
            </a:r>
            <a:r>
              <a:rPr lang="lv-LV" b="1" dirty="0" smtClean="0">
                <a:solidFill>
                  <a:schemeClr val="tx1"/>
                </a:solidFill>
              </a:rPr>
              <a:t>.</a:t>
            </a:r>
            <a:endParaRPr lang="lv-LV" b="1" dirty="0">
              <a:solidFill>
                <a:schemeClr val="tx1"/>
              </a:solidFill>
            </a:endParaRPr>
          </a:p>
        </p:txBody>
      </p:sp>
    </p:spTree>
    <p:extLst>
      <p:ext uri="{BB962C8B-B14F-4D97-AF65-F5344CB8AC3E}">
        <p14:creationId xmlns:p14="http://schemas.microsoft.com/office/powerpoint/2010/main" val="31259452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4858</TotalTime>
  <Words>2992</Words>
  <Application>Microsoft Office PowerPoint</Application>
  <PresentationFormat>Widescreen</PresentationFormat>
  <Paragraphs>244</Paragraphs>
  <Slides>29</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Adobe Arabic</vt:lpstr>
      <vt:lpstr>Arial</vt:lpstr>
      <vt:lpstr>Calibri</vt:lpstr>
      <vt:lpstr>Calibri Light</vt:lpstr>
      <vt:lpstr>Office Theme</vt:lpstr>
      <vt:lpstr>Klimata  pārmaiņas un ekonomika 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Birojs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Vai cilvēks spēj ietekmēt dabu?</dc:title>
  <dc:creator>User</dc:creator>
  <cp:lastModifiedBy>User</cp:lastModifiedBy>
  <cp:revision>566</cp:revision>
  <dcterms:created xsi:type="dcterms:W3CDTF">2016-02-04T15:08:05Z</dcterms:created>
  <dcterms:modified xsi:type="dcterms:W3CDTF">2016-04-29T17:00:38Z</dcterms:modified>
</cp:coreProperties>
</file>