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256" r:id="rId2"/>
    <p:sldId id="471" r:id="rId3"/>
    <p:sldId id="473" r:id="rId4"/>
    <p:sldId id="474" r:id="rId5"/>
    <p:sldId id="475" r:id="rId6"/>
    <p:sldId id="530" r:id="rId7"/>
    <p:sldId id="476" r:id="rId8"/>
    <p:sldId id="477" r:id="rId9"/>
    <p:sldId id="531" r:id="rId10"/>
    <p:sldId id="479" r:id="rId11"/>
    <p:sldId id="480" r:id="rId12"/>
    <p:sldId id="481" r:id="rId13"/>
    <p:sldId id="483" r:id="rId14"/>
    <p:sldId id="484" r:id="rId15"/>
    <p:sldId id="532" r:id="rId16"/>
    <p:sldId id="485" r:id="rId17"/>
    <p:sldId id="533" r:id="rId18"/>
    <p:sldId id="486" r:id="rId19"/>
    <p:sldId id="487" r:id="rId20"/>
    <p:sldId id="488" r:id="rId21"/>
    <p:sldId id="490" r:id="rId22"/>
    <p:sldId id="491" r:id="rId23"/>
    <p:sldId id="493" r:id="rId24"/>
    <p:sldId id="494" r:id="rId25"/>
    <p:sldId id="534" r:id="rId26"/>
    <p:sldId id="276" r:id="rId2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66FF66"/>
    <a:srgbClr val="00CC00"/>
    <a:srgbClr val="FFCC66"/>
    <a:srgbClr val="CCCC00"/>
    <a:srgbClr val="00CC99"/>
    <a:srgbClr val="9900CC"/>
    <a:srgbClr val="FF99CC"/>
    <a:srgbClr val="FF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4857" autoAdjust="0"/>
  </p:normalViewPr>
  <p:slideViewPr>
    <p:cSldViewPr snapToGrid="0">
      <p:cViewPr varScale="1">
        <p:scale>
          <a:sx n="65" d="100"/>
          <a:sy n="65" d="100"/>
        </p:scale>
        <p:origin x="75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59209-D0FC-41C9-89B5-48CE4DB485EF}" type="datetimeFigureOut">
              <a:rPr lang="lv-LV" smtClean="0"/>
              <a:t>29.04.2016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75CE-5761-4A61-84E0-186432756F8C}" type="slidenum">
              <a:rPr lang="lv-LV" smtClean="0"/>
              <a:t>‹#›</a:t>
            </a:fld>
            <a:endParaRPr lang="lv-LV"/>
          </a:p>
        </p:txBody>
      </p:sp>
    </p:spTree>
    <p:extLst>
      <p:ext uri="{BB962C8B-B14F-4D97-AF65-F5344CB8AC3E}">
        <p14:creationId xmlns:p14="http://schemas.microsoft.com/office/powerpoint/2010/main" val="69089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https://www.google.lv/search?q=information+flow&amp;espv=2&amp;biw=1920&amp;bih=979&amp;source=lnms&amp;tbm=isch&amp;sa=X&amp;ved=0ahUKEwjKjKed-KnMAhXmC5oKHb2GBVwQ_AUIBigB#tbs=isz:m&amp;tbm=isch&amp;q=aerosol&amp;imgrc=Ht8aoaOrJPCCJM%3A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8</a:t>
            </a:fld>
            <a:endParaRPr lang="lv-LV"/>
          </a:p>
        </p:txBody>
      </p:sp>
    </p:spTree>
    <p:extLst>
      <p:ext uri="{BB962C8B-B14F-4D97-AF65-F5344CB8AC3E}">
        <p14:creationId xmlns:p14="http://schemas.microsoft.com/office/powerpoint/2010/main" val="52767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climate+change+economy&amp;espv=2&amp;biw=1920&amp;bih=935&amp;source=lnms&amp;tbm=isch&amp;sa=X&amp;ved=0ahUKEwjurev30qHMAhWlNJoKHZp2AEwQ_AUIBigB#tbm=isch&amp;q=economics+of+climate+change&amp;imgdii=gA7szVN6zqTwHM%3A%3BgA7szVN6zqTwHM%3A%3BZAqF7qffYI8ntM%3A&amp;imgrc=gA7szVN6zqTwH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16</a:t>
            </a:fld>
            <a:endParaRPr lang="lv-LV"/>
          </a:p>
        </p:txBody>
      </p:sp>
    </p:spTree>
    <p:extLst>
      <p:ext uri="{BB962C8B-B14F-4D97-AF65-F5344CB8AC3E}">
        <p14:creationId xmlns:p14="http://schemas.microsoft.com/office/powerpoint/2010/main" val="154245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03225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304186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78203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9343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56921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58695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1E85F011-099F-4791-891A-40072BC70105}" type="datetimeFigureOut">
              <a:rPr lang="lv-LV" smtClean="0"/>
              <a:t>29.04.2016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378653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1E85F011-099F-4791-891A-40072BC70105}" type="datetimeFigureOut">
              <a:rPr lang="lv-LV" smtClean="0"/>
              <a:t>29.04.2016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21682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5F011-099F-4791-891A-40072BC70105}" type="datetimeFigureOut">
              <a:rPr lang="lv-LV" smtClean="0"/>
              <a:t>29.04.2016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20066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65630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81917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00CC"/>
            </a:gs>
            <a:gs pos="20000">
              <a:schemeClr val="bg1"/>
            </a:gs>
            <a:gs pos="80000">
              <a:schemeClr val="bg1"/>
            </a:gs>
            <a:gs pos="100000">
              <a:srgbClr val="9900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5F011-099F-4791-891A-40072BC70105}" type="datetimeFigureOut">
              <a:rPr lang="lv-LV" smtClean="0"/>
              <a:t>29.04.2016</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D0DEE-122F-481E-8273-33DEFAF3CAAB}" type="slidenum">
              <a:rPr lang="lv-LV" smtClean="0"/>
              <a:t>‹#›</a:t>
            </a:fld>
            <a:endParaRPr lang="lv-LV"/>
          </a:p>
        </p:txBody>
      </p:sp>
    </p:spTree>
    <p:extLst>
      <p:ext uri="{BB962C8B-B14F-4D97-AF65-F5344CB8AC3E}">
        <p14:creationId xmlns:p14="http://schemas.microsoft.com/office/powerpoint/2010/main" val="179627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a:extLst>
              <a:ext uri="{28A0092B-C50C-407E-A947-70E740481C1C}">
                <a14:useLocalDpi xmlns:a14="http://schemas.microsoft.com/office/drawing/2010/main" val="0"/>
              </a:ext>
            </a:extLst>
          </a:blip>
          <a:srcRect b="35515"/>
          <a:stretch/>
        </p:blipFill>
        <p:spPr>
          <a:xfrm>
            <a:off x="0" y="1724702"/>
            <a:ext cx="9753600" cy="3304498"/>
          </a:xfrm>
          <a:prstGeom prst="rect">
            <a:avLst/>
          </a:prstGeom>
        </p:spPr>
      </p:pic>
      <p:sp>
        <p:nvSpPr>
          <p:cNvPr id="2" name="Title 1"/>
          <p:cNvSpPr>
            <a:spLocks noGrp="1"/>
          </p:cNvSpPr>
          <p:nvPr>
            <p:ph type="ctrTitle"/>
          </p:nvPr>
        </p:nvSpPr>
        <p:spPr>
          <a:xfrm>
            <a:off x="3758519" y="2006409"/>
            <a:ext cx="6399894" cy="2387600"/>
          </a:xfrm>
        </p:spPr>
        <p:txBody>
          <a:bodyPr>
            <a:noAutofit/>
          </a:bodyPr>
          <a:lstStyle/>
          <a:p>
            <a:pPr algn="l"/>
            <a:r>
              <a:rPr lang="lv-LV" sz="6600" dirty="0" smtClean="0"/>
              <a:t>Klimata </a:t>
            </a:r>
            <a:br>
              <a:rPr lang="lv-LV" sz="6600" dirty="0" smtClean="0"/>
            </a:br>
            <a:r>
              <a:rPr lang="lv-LV" sz="6600" dirty="0" smtClean="0"/>
              <a:t>pārmaiņas </a:t>
            </a:r>
            <a:r>
              <a:rPr lang="lv-LV" sz="6600" smtClean="0"/>
              <a:t>un </a:t>
            </a:r>
            <a:r>
              <a:rPr lang="lv-LV" sz="6600" smtClean="0"/>
              <a:t>ekonomika I</a:t>
            </a:r>
            <a:endParaRPr lang="lv-LV" sz="6600" dirty="0"/>
          </a:p>
        </p:txBody>
      </p:sp>
      <p:grpSp>
        <p:nvGrpSpPr>
          <p:cNvPr id="5" name="Group 4"/>
          <p:cNvGrpSpPr/>
          <p:nvPr/>
        </p:nvGrpSpPr>
        <p:grpSpPr>
          <a:xfrm>
            <a:off x="3463289" y="4573992"/>
            <a:ext cx="6293151" cy="756000"/>
            <a:chOff x="2846069" y="4631142"/>
            <a:chExt cx="6293151" cy="756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797" y="4649142"/>
              <a:ext cx="1971849" cy="72000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492" y="4649142"/>
              <a:ext cx="864715" cy="720000"/>
            </a:xfrm>
            <a:prstGeom prst="rect">
              <a:avLst/>
            </a:prstGeom>
          </p:spPr>
        </p:pic>
        <p:pic>
          <p:nvPicPr>
            <p:cNvPr id="8" name="Picture 2" descr="http://eeagrants.org/content/download/6663/71306/version/1/file/EEA+Grants+-+JP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62" t="20554" r="9972" b="22773"/>
            <a:stretch/>
          </p:blipFill>
          <p:spPr bwMode="auto">
            <a:xfrm>
              <a:off x="2846069" y="4649142"/>
              <a:ext cx="1014662"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iksd.riga.lv/upload_pic/2.Izglitiba/Pub_bildes/0_2014/01_2014/LU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7630" y="4649142"/>
              <a:ext cx="682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uarctic.org/media/861227/grid-arendal_logo_box_369x369.png?mode=pad&amp;width=449&amp;height=360&amp;format=jpg&amp;scale=upscalecanvas"/>
            <p:cNvPicPr>
              <a:picLocks noChangeAspect="1" noChangeArrowheads="1"/>
            </p:cNvPicPr>
            <p:nvPr/>
          </p:nvPicPr>
          <p:blipFill rotWithShape="1">
            <a:blip r:embed="rId7">
              <a:extLst>
                <a:ext uri="{28A0092B-C50C-407E-A947-70E740481C1C}">
                  <a14:useLocalDpi xmlns:a14="http://schemas.microsoft.com/office/drawing/2010/main" val="0"/>
                </a:ext>
              </a:extLst>
            </a:blip>
            <a:srcRect l="9190" t="24296" r="9028" b="27370"/>
            <a:stretch/>
          </p:blipFill>
          <p:spPr bwMode="auto">
            <a:xfrm>
              <a:off x="7543800" y="4631142"/>
              <a:ext cx="1595420" cy="75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267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5395" y="2563864"/>
            <a:ext cx="10816046" cy="4138861"/>
            <a:chOff x="705395" y="2563864"/>
            <a:chExt cx="10816046" cy="4138861"/>
          </a:xfrm>
        </p:grpSpPr>
        <p:grpSp>
          <p:nvGrpSpPr>
            <p:cNvPr id="11" name="Group 10"/>
            <p:cNvGrpSpPr/>
            <p:nvPr/>
          </p:nvGrpSpPr>
          <p:grpSpPr>
            <a:xfrm>
              <a:off x="705395" y="2563864"/>
              <a:ext cx="10816046" cy="4138861"/>
              <a:chOff x="705395" y="2681431"/>
              <a:chExt cx="10816046" cy="4138861"/>
            </a:xfrm>
          </p:grpSpPr>
          <p:sp>
            <p:nvSpPr>
              <p:cNvPr id="9" name="Rectangle 8"/>
              <p:cNvSpPr/>
              <p:nvPr/>
            </p:nvSpPr>
            <p:spPr>
              <a:xfrm>
                <a:off x="705395" y="2681431"/>
                <a:ext cx="10816046" cy="4138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 name="Picture 1"/>
              <p:cNvPicPr>
                <a:picLocks noChangeAspect="1"/>
              </p:cNvPicPr>
              <p:nvPr/>
            </p:nvPicPr>
            <p:blipFill>
              <a:blip r:embed="rId2" cstate="print"/>
              <a:srcRect/>
              <a:stretch>
                <a:fillRect/>
              </a:stretch>
            </p:blipFill>
            <p:spPr bwMode="auto">
              <a:xfrm>
                <a:off x="809899" y="2681431"/>
                <a:ext cx="10593976" cy="3889186"/>
              </a:xfrm>
              <a:prstGeom prst="rect">
                <a:avLst/>
              </a:prstGeom>
              <a:noFill/>
              <a:ln w="9525">
                <a:noFill/>
                <a:miter lim="800000"/>
                <a:headEnd/>
                <a:tailEnd/>
              </a:ln>
            </p:spPr>
          </p:pic>
          <p:sp>
            <p:nvSpPr>
              <p:cNvPr id="8" name="TextBox 7"/>
              <p:cNvSpPr txBox="1"/>
              <p:nvPr/>
            </p:nvSpPr>
            <p:spPr>
              <a:xfrm>
                <a:off x="1789612" y="2991148"/>
                <a:ext cx="1512000" cy="792000"/>
              </a:xfrm>
              <a:prstGeom prst="rect">
                <a:avLst/>
              </a:prstGeom>
              <a:solidFill>
                <a:schemeClr val="bg1"/>
              </a:solidFill>
            </p:spPr>
            <p:txBody>
              <a:bodyPr wrap="square" rtlCol="0">
                <a:spAutoFit/>
              </a:bodyPr>
              <a:lstStyle/>
              <a:p>
                <a:r>
                  <a:rPr lang="lv-LV" sz="1600" b="1" dirty="0" smtClean="0"/>
                  <a:t>A.</a:t>
                </a:r>
              </a:p>
              <a:p>
                <a:r>
                  <a:rPr lang="lv-LV" sz="1600" b="1" dirty="0" smtClean="0"/>
                  <a:t>B.</a:t>
                </a:r>
              </a:p>
              <a:p>
                <a:r>
                  <a:rPr lang="lv-LV" sz="1600" b="1" dirty="0" smtClean="0"/>
                  <a:t>C.</a:t>
                </a:r>
                <a:endParaRPr lang="lv-LV" sz="1600" b="1" dirty="0"/>
              </a:p>
            </p:txBody>
          </p:sp>
          <p:sp>
            <p:nvSpPr>
              <p:cNvPr id="10" name="TextBox 9"/>
              <p:cNvSpPr txBox="1"/>
              <p:nvPr/>
            </p:nvSpPr>
            <p:spPr>
              <a:xfrm>
                <a:off x="3575955" y="3000022"/>
                <a:ext cx="865417" cy="584775"/>
              </a:xfrm>
              <a:prstGeom prst="rect">
                <a:avLst/>
              </a:prstGeom>
              <a:solidFill>
                <a:schemeClr val="bg1"/>
              </a:solidFill>
            </p:spPr>
            <p:txBody>
              <a:bodyPr wrap="square" rtlCol="0">
                <a:spAutoFit/>
              </a:bodyPr>
              <a:lstStyle/>
              <a:p>
                <a:r>
                  <a:rPr lang="lv-LV" sz="1600" b="1" dirty="0" smtClean="0"/>
                  <a:t>D.</a:t>
                </a:r>
              </a:p>
              <a:p>
                <a:r>
                  <a:rPr lang="lv-LV" sz="1600" b="1" dirty="0" smtClean="0"/>
                  <a:t>E.</a:t>
                </a:r>
                <a:endParaRPr lang="lv-LV" sz="1600" b="1" dirty="0"/>
              </a:p>
            </p:txBody>
          </p:sp>
        </p:grpSp>
        <p:sp>
          <p:nvSpPr>
            <p:cNvPr id="3" name="TextBox 2"/>
            <p:cNvSpPr txBox="1"/>
            <p:nvPr/>
          </p:nvSpPr>
          <p:spPr>
            <a:xfrm>
              <a:off x="1880558" y="6271403"/>
              <a:ext cx="1431985" cy="369332"/>
            </a:xfrm>
            <a:prstGeom prst="rect">
              <a:avLst/>
            </a:prstGeom>
            <a:solidFill>
              <a:schemeClr val="bg1"/>
            </a:solidFill>
          </p:spPr>
          <p:txBody>
            <a:bodyPr wrap="square" rtlCol="0">
              <a:spAutoFit/>
            </a:bodyPr>
            <a:lstStyle/>
            <a:p>
              <a:pPr algn="ctr"/>
              <a:r>
                <a:rPr lang="lv-LV" dirty="0" smtClean="0"/>
                <a:t>1970-1980</a:t>
              </a:r>
              <a:endParaRPr lang="lv-LV" dirty="0"/>
            </a:p>
          </p:txBody>
        </p:sp>
        <p:sp>
          <p:nvSpPr>
            <p:cNvPr id="12" name="TextBox 11"/>
            <p:cNvSpPr txBox="1"/>
            <p:nvPr/>
          </p:nvSpPr>
          <p:spPr>
            <a:xfrm>
              <a:off x="4370717" y="6271403"/>
              <a:ext cx="1431985" cy="369332"/>
            </a:xfrm>
            <a:prstGeom prst="rect">
              <a:avLst/>
            </a:prstGeom>
            <a:solidFill>
              <a:schemeClr val="bg1"/>
            </a:solidFill>
          </p:spPr>
          <p:txBody>
            <a:bodyPr wrap="square" rtlCol="0">
              <a:spAutoFit/>
            </a:bodyPr>
            <a:lstStyle/>
            <a:p>
              <a:pPr algn="ctr"/>
              <a:r>
                <a:rPr lang="lv-LV" dirty="0" smtClean="0"/>
                <a:t>1980-1990</a:t>
              </a:r>
              <a:endParaRPr lang="lv-LV" dirty="0"/>
            </a:p>
          </p:txBody>
        </p:sp>
        <p:sp>
          <p:nvSpPr>
            <p:cNvPr id="13" name="TextBox 12"/>
            <p:cNvSpPr txBox="1"/>
            <p:nvPr/>
          </p:nvSpPr>
          <p:spPr>
            <a:xfrm>
              <a:off x="6975894" y="6271403"/>
              <a:ext cx="1431985" cy="369332"/>
            </a:xfrm>
            <a:prstGeom prst="rect">
              <a:avLst/>
            </a:prstGeom>
            <a:solidFill>
              <a:schemeClr val="bg1"/>
            </a:solidFill>
          </p:spPr>
          <p:txBody>
            <a:bodyPr wrap="square" rtlCol="0">
              <a:spAutoFit/>
            </a:bodyPr>
            <a:lstStyle/>
            <a:p>
              <a:pPr algn="ctr"/>
              <a:r>
                <a:rPr lang="lv-LV" dirty="0" smtClean="0"/>
                <a:t>1990-2000</a:t>
              </a:r>
              <a:endParaRPr lang="lv-LV" dirty="0"/>
            </a:p>
          </p:txBody>
        </p:sp>
        <p:sp>
          <p:nvSpPr>
            <p:cNvPr id="14" name="TextBox 13"/>
            <p:cNvSpPr txBox="1"/>
            <p:nvPr/>
          </p:nvSpPr>
          <p:spPr>
            <a:xfrm>
              <a:off x="9529313" y="6271403"/>
              <a:ext cx="1431985" cy="369332"/>
            </a:xfrm>
            <a:prstGeom prst="rect">
              <a:avLst/>
            </a:prstGeom>
            <a:solidFill>
              <a:schemeClr val="bg1"/>
            </a:solidFill>
          </p:spPr>
          <p:txBody>
            <a:bodyPr wrap="square" rtlCol="0">
              <a:spAutoFit/>
            </a:bodyPr>
            <a:lstStyle/>
            <a:p>
              <a:pPr algn="ctr"/>
              <a:r>
                <a:rPr lang="lv-LV" dirty="0" smtClean="0"/>
                <a:t>2000-2010</a:t>
              </a:r>
              <a:endParaRPr lang="lv-LV" dirty="0"/>
            </a:p>
          </p:txBody>
        </p:sp>
      </p:grpSp>
      <p:sp>
        <p:nvSpPr>
          <p:cNvPr id="6" name="Title 1"/>
          <p:cNvSpPr txBox="1">
            <a:spLocks/>
          </p:cNvSpPr>
          <p:nvPr/>
        </p:nvSpPr>
        <p:spPr>
          <a:xfrm>
            <a:off x="1162593" y="894482"/>
            <a:ext cx="5003073" cy="134768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Kopējo </a:t>
            </a:r>
            <a:r>
              <a:rPr lang="lv-LV" sz="2400" dirty="0"/>
              <a:t>gada CO</a:t>
            </a:r>
            <a:r>
              <a:rPr lang="lv-LV" sz="2400" baseline="-25000" dirty="0"/>
              <a:t>2</a:t>
            </a:r>
            <a:r>
              <a:rPr lang="lv-LV" sz="2400" dirty="0"/>
              <a:t> emisiju no fosilā kurināmā sadegšanas </a:t>
            </a:r>
            <a:r>
              <a:rPr lang="lv-LV" sz="2400" dirty="0" smtClean="0"/>
              <a:t>sadalījuma izmaiņas </a:t>
            </a:r>
            <a:r>
              <a:rPr lang="lv-LV" sz="2400" dirty="0"/>
              <a:t>pa četrām cēloņu grupām</a:t>
            </a:r>
            <a:r>
              <a:rPr lang="lv-LV" sz="2400" dirty="0" smtClean="0"/>
              <a:t>:</a:t>
            </a:r>
            <a:endParaRPr lang="lv-LV" sz="2400" dirty="0"/>
          </a:p>
        </p:txBody>
      </p:sp>
      <p:sp>
        <p:nvSpPr>
          <p:cNvPr id="7" name="Rounded Rectangle 6"/>
          <p:cNvSpPr/>
          <p:nvPr/>
        </p:nvSpPr>
        <p:spPr>
          <a:xfrm>
            <a:off x="5969721" y="572782"/>
            <a:ext cx="5434153" cy="1991081"/>
          </a:xfrm>
          <a:prstGeom prst="roundRect">
            <a:avLst>
              <a:gd name="adj" fmla="val 1338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lphaUcPeriod"/>
            </a:pPr>
            <a:r>
              <a:rPr lang="lv-LV" b="1" dirty="0">
                <a:solidFill>
                  <a:schemeClr val="tx1"/>
                </a:solidFill>
              </a:rPr>
              <a:t>Enerģijas oglekļa intensitāte</a:t>
            </a:r>
          </a:p>
          <a:p>
            <a:pPr marL="342900" indent="-342900">
              <a:spcAft>
                <a:spcPts val="600"/>
              </a:spcAft>
              <a:buFont typeface="+mj-lt"/>
              <a:buAutoNum type="alphaUcPeriod"/>
            </a:pPr>
            <a:r>
              <a:rPr lang="lv-LV" b="1" dirty="0">
                <a:solidFill>
                  <a:schemeClr val="tx1"/>
                </a:solidFill>
              </a:rPr>
              <a:t>IKP enerģijas intensitāte</a:t>
            </a:r>
          </a:p>
          <a:p>
            <a:pPr marL="342900" indent="-342900">
              <a:spcAft>
                <a:spcPts val="600"/>
              </a:spcAft>
              <a:buFont typeface="+mj-lt"/>
              <a:buAutoNum type="alphaUcPeriod"/>
            </a:pPr>
            <a:r>
              <a:rPr lang="lv-LV" b="1" dirty="0" smtClean="0">
                <a:solidFill>
                  <a:schemeClr val="tx1"/>
                </a:solidFill>
              </a:rPr>
              <a:t>Iekšzemes kopprodukts </a:t>
            </a:r>
            <a:r>
              <a:rPr lang="lv-LV" b="1" dirty="0">
                <a:solidFill>
                  <a:schemeClr val="tx1"/>
                </a:solidFill>
              </a:rPr>
              <a:t>uz vienu iedzīvotāju (</a:t>
            </a:r>
            <a:r>
              <a:rPr lang="lv-LV" b="1" dirty="0" smtClean="0">
                <a:solidFill>
                  <a:schemeClr val="tx1"/>
                </a:solidFill>
              </a:rPr>
              <a:t>IKP)</a:t>
            </a:r>
          </a:p>
          <a:p>
            <a:pPr marL="342900" indent="-342900">
              <a:spcAft>
                <a:spcPts val="600"/>
              </a:spcAft>
              <a:buFont typeface="+mj-lt"/>
              <a:buAutoNum type="alphaUcPeriod"/>
            </a:pPr>
            <a:r>
              <a:rPr lang="lv-LV" b="1" dirty="0">
                <a:solidFill>
                  <a:schemeClr val="tx1"/>
                </a:solidFill>
              </a:rPr>
              <a:t>Iedzīvotāju skaits</a:t>
            </a:r>
          </a:p>
          <a:p>
            <a:pPr marL="342900" indent="-342900">
              <a:spcAft>
                <a:spcPts val="600"/>
              </a:spcAft>
              <a:buFont typeface="+mj-lt"/>
              <a:buAutoNum type="alphaUcPeriod"/>
            </a:pPr>
            <a:r>
              <a:rPr lang="lv-LV" b="1" dirty="0" smtClean="0">
                <a:solidFill>
                  <a:schemeClr val="tx1"/>
                </a:solidFill>
              </a:rPr>
              <a:t>Kopējās </a:t>
            </a:r>
            <a:r>
              <a:rPr lang="lv-LV" b="1" dirty="0">
                <a:solidFill>
                  <a:schemeClr val="tx1"/>
                </a:solidFill>
              </a:rPr>
              <a:t>emisiju </a:t>
            </a:r>
            <a:r>
              <a:rPr lang="lv-LV" b="1" dirty="0" smtClean="0">
                <a:solidFill>
                  <a:schemeClr val="tx1"/>
                </a:solidFill>
              </a:rPr>
              <a:t>izmaiņas</a:t>
            </a:r>
            <a:endParaRPr lang="lv-LV" b="1" dirty="0">
              <a:solidFill>
                <a:schemeClr val="tx1"/>
              </a:solidFill>
            </a:endParaRPr>
          </a:p>
        </p:txBody>
      </p:sp>
    </p:spTree>
    <p:extLst>
      <p:ext uri="{BB962C8B-B14F-4D97-AF65-F5344CB8AC3E}">
        <p14:creationId xmlns:p14="http://schemas.microsoft.com/office/powerpoint/2010/main" val="59743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user\Desktop\10_Atteli\9521773751_aa79b19f4d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7"/>
          <a:stretch/>
        </p:blipFill>
        <p:spPr bwMode="auto">
          <a:xfrm>
            <a:off x="6944264" y="0"/>
            <a:ext cx="4666891" cy="68611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687286" y="396894"/>
            <a:ext cx="8843553" cy="1196775"/>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Lai ierobežotu globālo sasilšanu līdz </a:t>
            </a:r>
            <a:r>
              <a:rPr lang="lv-LV" sz="2400" dirty="0" smtClean="0"/>
              <a:t>2 </a:t>
            </a:r>
            <a:r>
              <a:rPr lang="lv-LV" sz="2400" dirty="0" err="1" smtClean="0"/>
              <a:t>ºC</a:t>
            </a:r>
            <a:r>
              <a:rPr lang="lv-LV" sz="2400" dirty="0" smtClean="0"/>
              <a:t> </a:t>
            </a:r>
            <a:r>
              <a:rPr lang="lv-LV" sz="2400" dirty="0"/>
              <a:t>salīdzinājumā ar </a:t>
            </a:r>
            <a:r>
              <a:rPr lang="lv-LV" sz="2400" dirty="0" smtClean="0"/>
              <a:t>temperatūru pirms </a:t>
            </a:r>
            <a:r>
              <a:rPr lang="lv-LV" sz="2400" dirty="0"/>
              <a:t>industriālā </a:t>
            </a:r>
            <a:r>
              <a:rPr lang="lv-LV" sz="2400" dirty="0" smtClean="0"/>
              <a:t>laikmeta, </a:t>
            </a:r>
            <a:r>
              <a:rPr lang="lv-LV" sz="2400" dirty="0"/>
              <a:t>ir nepieciešams stabilizēt </a:t>
            </a:r>
            <a:r>
              <a:rPr lang="lv-LV" sz="2400" dirty="0" smtClean="0"/>
              <a:t>CO</a:t>
            </a:r>
            <a:r>
              <a:rPr lang="lv-LV" sz="2400" baseline="-25000" dirty="0" smtClean="0"/>
              <a:t>2</a:t>
            </a:r>
            <a:r>
              <a:rPr lang="lv-LV" sz="2400" dirty="0" smtClean="0"/>
              <a:t> koncentrāciju </a:t>
            </a:r>
            <a:r>
              <a:rPr lang="lv-LV" sz="2400" dirty="0"/>
              <a:t>atmosfērā pie 445-490 </a:t>
            </a:r>
            <a:r>
              <a:rPr lang="lv-LV" sz="2400" dirty="0" err="1"/>
              <a:t>ppm</a:t>
            </a:r>
            <a:endParaRPr lang="lv-LV" sz="2400" dirty="0" smtClean="0"/>
          </a:p>
        </p:txBody>
      </p:sp>
      <p:sp>
        <p:nvSpPr>
          <p:cNvPr id="4" name="Rounded Rectangle 3"/>
          <p:cNvSpPr/>
          <p:nvPr/>
        </p:nvSpPr>
        <p:spPr>
          <a:xfrm>
            <a:off x="370939" y="1901334"/>
            <a:ext cx="6693568" cy="101168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Tas </a:t>
            </a:r>
            <a:r>
              <a:rPr lang="lv-LV" b="1" dirty="0" smtClean="0">
                <a:solidFill>
                  <a:schemeClr val="tx1"/>
                </a:solidFill>
              </a:rPr>
              <a:t>nozīmē, ka pasaules </a:t>
            </a:r>
            <a:r>
              <a:rPr lang="lv-LV" b="1" dirty="0">
                <a:solidFill>
                  <a:schemeClr val="tx1"/>
                </a:solidFill>
              </a:rPr>
              <a:t>CO</a:t>
            </a:r>
            <a:r>
              <a:rPr lang="lv-LV" b="1" baseline="-25000" dirty="0">
                <a:solidFill>
                  <a:schemeClr val="tx1"/>
                </a:solidFill>
              </a:rPr>
              <a:t>2</a:t>
            </a:r>
            <a:r>
              <a:rPr lang="lv-LV" b="1" dirty="0">
                <a:solidFill>
                  <a:schemeClr val="tx1"/>
                </a:solidFill>
              </a:rPr>
              <a:t> emisijas līdz </a:t>
            </a:r>
            <a:r>
              <a:rPr lang="lv-LV" b="1" dirty="0" smtClean="0">
                <a:solidFill>
                  <a:schemeClr val="tx1"/>
                </a:solidFill>
              </a:rPr>
              <a:t>2050.g. jāsamazina </a:t>
            </a:r>
            <a:r>
              <a:rPr lang="lv-LV" b="1" dirty="0">
                <a:solidFill>
                  <a:schemeClr val="tx1"/>
                </a:solidFill>
              </a:rPr>
              <a:t>par </a:t>
            </a:r>
            <a:r>
              <a:rPr lang="lv-LV" b="1" dirty="0" smtClean="0">
                <a:solidFill>
                  <a:schemeClr val="tx1"/>
                </a:solidFill>
              </a:rPr>
              <a:t>40-70% salīdzinājumā </a:t>
            </a:r>
            <a:r>
              <a:rPr lang="lv-LV" b="1" dirty="0">
                <a:solidFill>
                  <a:schemeClr val="tx1"/>
                </a:solidFill>
              </a:rPr>
              <a:t>ar </a:t>
            </a:r>
            <a:r>
              <a:rPr lang="lv-LV" b="1" dirty="0" smtClean="0">
                <a:solidFill>
                  <a:schemeClr val="tx1"/>
                </a:solidFill>
              </a:rPr>
              <a:t>2010.g. </a:t>
            </a:r>
            <a:r>
              <a:rPr lang="lv-LV" b="1" dirty="0">
                <a:solidFill>
                  <a:schemeClr val="tx1"/>
                </a:solidFill>
              </a:rPr>
              <a:t>emisiju līmeni, bet līdz </a:t>
            </a:r>
            <a:r>
              <a:rPr lang="lv-LV" b="1" dirty="0" smtClean="0">
                <a:solidFill>
                  <a:schemeClr val="tx1"/>
                </a:solidFill>
              </a:rPr>
              <a:t>2100.g. </a:t>
            </a:r>
            <a:r>
              <a:rPr lang="lv-LV" b="1" dirty="0">
                <a:solidFill>
                  <a:schemeClr val="tx1"/>
                </a:solidFill>
              </a:rPr>
              <a:t>jāpanāk nulles vai negatīvs emisiju līmenis</a:t>
            </a:r>
            <a:endParaRPr lang="lv-LV" b="1" dirty="0" smtClean="0">
              <a:solidFill>
                <a:schemeClr val="tx1"/>
              </a:solidFill>
            </a:endParaRPr>
          </a:p>
        </p:txBody>
      </p:sp>
      <p:sp>
        <p:nvSpPr>
          <p:cNvPr id="5" name="Rounded Rectangle 4"/>
          <p:cNvSpPr/>
          <p:nvPr/>
        </p:nvSpPr>
        <p:spPr>
          <a:xfrm>
            <a:off x="370937" y="3170300"/>
            <a:ext cx="6693568" cy="121099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Vēl pie cilvēku izraisītām SEG emisijām jāmin </a:t>
            </a:r>
            <a:r>
              <a:rPr lang="lv-LV" b="1" dirty="0" smtClean="0">
                <a:solidFill>
                  <a:schemeClr val="tx1"/>
                </a:solidFill>
              </a:rPr>
              <a:t>ugunsgrēki, piemēram</a:t>
            </a:r>
            <a:r>
              <a:rPr lang="lv-LV" b="1" dirty="0">
                <a:solidFill>
                  <a:schemeClr val="tx1"/>
                </a:solidFill>
              </a:rPr>
              <a:t>, ASV un </a:t>
            </a:r>
            <a:r>
              <a:rPr lang="lv-LV" b="1" dirty="0" smtClean="0">
                <a:solidFill>
                  <a:schemeClr val="tx1"/>
                </a:solidFill>
              </a:rPr>
              <a:t>Aļaskā mežu ugunsgrēki </a:t>
            </a:r>
            <a:r>
              <a:rPr lang="lv-LV" b="1" dirty="0">
                <a:solidFill>
                  <a:schemeClr val="tx1"/>
                </a:solidFill>
              </a:rPr>
              <a:t>rada aptuveni 290 miljonus CO</a:t>
            </a:r>
            <a:r>
              <a:rPr lang="lv-LV" b="1" baseline="-25000" dirty="0">
                <a:solidFill>
                  <a:schemeClr val="tx1"/>
                </a:solidFill>
              </a:rPr>
              <a:t>2</a:t>
            </a:r>
            <a:r>
              <a:rPr lang="lv-LV" b="1" dirty="0">
                <a:solidFill>
                  <a:schemeClr val="tx1"/>
                </a:solidFill>
              </a:rPr>
              <a:t> tonnu gadā, kas ir </a:t>
            </a:r>
            <a:r>
              <a:rPr lang="lv-LV" b="1" dirty="0" smtClean="0">
                <a:solidFill>
                  <a:schemeClr val="tx1"/>
                </a:solidFill>
              </a:rPr>
              <a:t>ap 4-6% no </a:t>
            </a:r>
            <a:r>
              <a:rPr lang="lv-LV" b="1" dirty="0">
                <a:solidFill>
                  <a:schemeClr val="tx1"/>
                </a:solidFill>
              </a:rPr>
              <a:t>kopējām SEG emisijām, ko ASV emitē, sadedzinot fosilo kurināmo</a:t>
            </a:r>
            <a:endParaRPr lang="lv-LV" b="1" dirty="0" smtClean="0">
              <a:solidFill>
                <a:schemeClr val="tx1"/>
              </a:solidFill>
            </a:endParaRPr>
          </a:p>
        </p:txBody>
      </p:sp>
      <p:sp>
        <p:nvSpPr>
          <p:cNvPr id="6" name="Rounded Rectangle 5"/>
          <p:cNvSpPr/>
          <p:nvPr/>
        </p:nvSpPr>
        <p:spPr>
          <a:xfrm>
            <a:off x="1370933" y="4638573"/>
            <a:ext cx="4689566" cy="113015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SEG un dažādu veselībai kaitīgu vielu emisijas rodas arī izmantojot ieročus, uguns nelaimju laikā, </a:t>
            </a:r>
            <a:r>
              <a:rPr lang="lv-LV" b="1" dirty="0" smtClean="0">
                <a:solidFill>
                  <a:schemeClr val="tx1"/>
                </a:solidFill>
              </a:rPr>
              <a:t>kā </a:t>
            </a:r>
            <a:r>
              <a:rPr lang="lv-LV" b="1" dirty="0">
                <a:solidFill>
                  <a:schemeClr val="tx1"/>
                </a:solidFill>
              </a:rPr>
              <a:t>arī šaujot svētku </a:t>
            </a:r>
            <a:r>
              <a:rPr lang="lv-LV" b="1" dirty="0" smtClean="0">
                <a:solidFill>
                  <a:schemeClr val="tx1"/>
                </a:solidFill>
              </a:rPr>
              <a:t>salūtu</a:t>
            </a:r>
          </a:p>
          <a:p>
            <a:pPr algn="ctr"/>
            <a:endParaRPr lang="lv-LV" b="1" dirty="0" smtClean="0">
              <a:solidFill>
                <a:schemeClr val="tx1"/>
              </a:solidFill>
            </a:endParaRPr>
          </a:p>
        </p:txBody>
      </p:sp>
      <p:sp>
        <p:nvSpPr>
          <p:cNvPr id="7" name="Rounded Rectangle 6"/>
          <p:cNvSpPr/>
          <p:nvPr/>
        </p:nvSpPr>
        <p:spPr>
          <a:xfrm>
            <a:off x="370936" y="5525590"/>
            <a:ext cx="6693569" cy="1076818"/>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rPr>
              <a:t>Piemēram, </a:t>
            </a:r>
            <a:r>
              <a:rPr lang="lv-LV" sz="1600" b="1" dirty="0" smtClean="0">
                <a:solidFill>
                  <a:schemeClr val="tx1"/>
                </a:solidFill>
              </a:rPr>
              <a:t>pētījums liecina, </a:t>
            </a:r>
            <a:r>
              <a:rPr lang="lv-LV" sz="1600" b="1" dirty="0">
                <a:solidFill>
                  <a:schemeClr val="tx1"/>
                </a:solidFill>
              </a:rPr>
              <a:t>ka Cīrihē nacionālo svētku laikā, kas parasti tiek atzīmēti ar salūtiem visā Šveicē, vairāku kaitīgu gāzu koncentrācijas līmeņi </a:t>
            </a:r>
            <a:endParaRPr lang="lv-LV" sz="1600" b="1" dirty="0" smtClean="0">
              <a:solidFill>
                <a:schemeClr val="tx1"/>
              </a:solidFill>
            </a:endParaRPr>
          </a:p>
          <a:p>
            <a:pPr algn="ctr"/>
            <a:r>
              <a:rPr lang="lv-LV" sz="1600" b="1" dirty="0" smtClean="0">
                <a:solidFill>
                  <a:schemeClr val="tx1"/>
                </a:solidFill>
              </a:rPr>
              <a:t>ir </a:t>
            </a:r>
            <a:r>
              <a:rPr lang="lv-LV" sz="1600" b="1" dirty="0">
                <a:solidFill>
                  <a:schemeClr val="tx1"/>
                </a:solidFill>
              </a:rPr>
              <a:t>desmit reizes augstāki par fona koncentrāciju vienu nedēļu pirms </a:t>
            </a:r>
            <a:endParaRPr lang="lv-LV" sz="1600" b="1" dirty="0" smtClean="0">
              <a:solidFill>
                <a:schemeClr val="tx1"/>
              </a:solidFill>
            </a:endParaRPr>
          </a:p>
          <a:p>
            <a:pPr algn="ctr"/>
            <a:r>
              <a:rPr lang="lv-LV" sz="1600" b="1" dirty="0" smtClean="0">
                <a:solidFill>
                  <a:schemeClr val="tx1"/>
                </a:solidFill>
              </a:rPr>
              <a:t>un </a:t>
            </a:r>
            <a:r>
              <a:rPr lang="lv-LV" sz="1600" b="1" dirty="0">
                <a:solidFill>
                  <a:schemeClr val="tx1"/>
                </a:solidFill>
              </a:rPr>
              <a:t>divas nedēļas pēc svētkiem</a:t>
            </a:r>
            <a:endParaRPr lang="lv-LV" sz="1600" b="1" dirty="0" smtClean="0">
              <a:solidFill>
                <a:schemeClr val="tx1"/>
              </a:solidFill>
            </a:endParaRPr>
          </a:p>
        </p:txBody>
      </p:sp>
    </p:spTree>
    <p:extLst>
      <p:ext uri="{BB962C8B-B14F-4D97-AF65-F5344CB8AC3E}">
        <p14:creationId xmlns:p14="http://schemas.microsoft.com/office/powerpoint/2010/main" val="4184364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05395" y="498813"/>
            <a:ext cx="10816045"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Paralēli SEG koncentrācijas palielināšanai atmosfērā, kas izraisa globālo sasilšanu, tautsaimniecībā radītais gaisa piesārņojums rada arī pretēju efektu – </a:t>
            </a:r>
            <a:r>
              <a:rPr lang="lv-LV" sz="2400" b="1" dirty="0" smtClean="0"/>
              <a:t>aptumšošanos</a:t>
            </a:r>
            <a:r>
              <a:rPr lang="lv-LV" sz="2400" dirty="0" smtClean="0"/>
              <a:t> </a:t>
            </a:r>
            <a:r>
              <a:rPr lang="lv-LV" sz="2400" dirty="0"/>
              <a:t>(</a:t>
            </a:r>
            <a:r>
              <a:rPr lang="lv-LV" sz="2400" dirty="0" smtClean="0"/>
              <a:t>angļu val. </a:t>
            </a:r>
            <a:r>
              <a:rPr lang="lv-LV" sz="2400" i="1" dirty="0" err="1" smtClean="0"/>
              <a:t>dimming</a:t>
            </a:r>
            <a:r>
              <a:rPr lang="lv-LV" sz="2400" dirty="0"/>
              <a:t>), kas neļauj saules gaismai nokļūt </a:t>
            </a:r>
            <a:r>
              <a:rPr lang="lv-LV" sz="2400" dirty="0" smtClean="0"/>
              <a:t>atmosfērā</a:t>
            </a:r>
          </a:p>
        </p:txBody>
      </p:sp>
      <p:sp>
        <p:nvSpPr>
          <p:cNvPr id="4" name="Rounded Rectangle 3"/>
          <p:cNvSpPr/>
          <p:nvPr/>
        </p:nvSpPr>
        <p:spPr>
          <a:xfrm>
            <a:off x="8752114" y="3061559"/>
            <a:ext cx="3266770" cy="178040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Aptumšošanās rodas no sīkajām daļiņām jeb putekļiem, kas rodas dažādos degšanas procesos un to </a:t>
            </a:r>
            <a:r>
              <a:rPr lang="lv-LV" b="1" dirty="0" smtClean="0">
                <a:solidFill>
                  <a:schemeClr val="tx1"/>
                </a:solidFill>
              </a:rPr>
              <a:t>efekts </a:t>
            </a:r>
            <a:r>
              <a:rPr lang="lv-LV" b="1" dirty="0">
                <a:solidFill>
                  <a:schemeClr val="tx1"/>
                </a:solidFill>
              </a:rPr>
              <a:t>ir gluži pretējs – atdzišana</a:t>
            </a:r>
            <a:endParaRPr lang="lv-LV" b="1" dirty="0" smtClean="0">
              <a:solidFill>
                <a:schemeClr val="tx1"/>
              </a:solidFill>
            </a:endParaRPr>
          </a:p>
        </p:txBody>
      </p:sp>
      <p:grpSp>
        <p:nvGrpSpPr>
          <p:cNvPr id="2" name="Group 1"/>
          <p:cNvGrpSpPr/>
          <p:nvPr/>
        </p:nvGrpSpPr>
        <p:grpSpPr>
          <a:xfrm>
            <a:off x="339630" y="1925724"/>
            <a:ext cx="8018009" cy="4671018"/>
            <a:chOff x="470260" y="1991039"/>
            <a:chExt cx="8018009" cy="4671018"/>
          </a:xfrm>
        </p:grpSpPr>
        <p:sp>
          <p:nvSpPr>
            <p:cNvPr id="10" name="AutoShape 11"/>
            <p:cNvSpPr>
              <a:spLocks noChangeArrowheads="1"/>
            </p:cNvSpPr>
            <p:nvPr/>
          </p:nvSpPr>
          <p:spPr bwMode="auto">
            <a:xfrm rot="16200000">
              <a:off x="4896615" y="4963941"/>
              <a:ext cx="139700" cy="530225"/>
            </a:xfrm>
            <a:prstGeom prst="downArrow">
              <a:avLst>
                <a:gd name="adj1" fmla="val 50000"/>
                <a:gd name="adj2" fmla="val 94886"/>
              </a:avLst>
            </a:prstGeom>
            <a:solidFill>
              <a:schemeClr val="tx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lv-LV"/>
            </a:p>
          </p:txBody>
        </p:sp>
        <p:sp>
          <p:nvSpPr>
            <p:cNvPr id="9" name="AutoShape 9"/>
            <p:cNvSpPr>
              <a:spLocks noChangeArrowheads="1"/>
            </p:cNvSpPr>
            <p:nvPr/>
          </p:nvSpPr>
          <p:spPr bwMode="auto">
            <a:xfrm>
              <a:off x="4623431" y="2734147"/>
              <a:ext cx="603250" cy="910590"/>
            </a:xfrm>
            <a:prstGeom prst="rightArrow">
              <a:avLst>
                <a:gd name="adj1" fmla="val 50000"/>
                <a:gd name="adj2" fmla="val 2500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lv-LV"/>
            </a:p>
          </p:txBody>
        </p:sp>
        <p:sp>
          <p:nvSpPr>
            <p:cNvPr id="8" name="AutoShape 8"/>
            <p:cNvSpPr>
              <a:spLocks noChangeArrowheads="1"/>
            </p:cNvSpPr>
            <p:nvPr/>
          </p:nvSpPr>
          <p:spPr bwMode="auto">
            <a:xfrm>
              <a:off x="470260" y="1991039"/>
              <a:ext cx="4250327" cy="4671018"/>
            </a:xfrm>
            <a:prstGeom prst="roundRect">
              <a:avLst>
                <a:gd name="adj" fmla="val 6909"/>
              </a:avLst>
            </a:pr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lv-LV" altLang="lv-LV" sz="2000" b="1" i="0" u="sng"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TAUTSAIMNIECĪBA</a:t>
              </a:r>
              <a:endParaRPr kumimoji="0" lang="lv-LV" altLang="lv-LV" sz="20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Fosilā kurināmā sadedzināšana</a:t>
              </a:r>
              <a:endParaRPr lang="lv-LV" altLang="lv-LV" sz="1600" b="1" dirty="0">
                <a:latin typeface="+mj-lt"/>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Ražošana</a:t>
              </a:r>
              <a:endParaRPr kumimoji="0" lang="lv-LV" altLang="lv-LV" sz="1600" b="1" i="0" u="none" strike="noStrike" cap="none" normalizeH="0" baseline="0" dirty="0" smtClean="0">
                <a:ln>
                  <a:noFill/>
                </a:ln>
                <a:solidFill>
                  <a:schemeClr val="tx1"/>
                </a:solidFill>
                <a:effectLst/>
                <a:latin typeface="+mj-lt"/>
              </a:endParaRPr>
            </a:p>
            <a:p>
              <a:pPr lvl="1" eaLnBrk="0" fontAlgn="base" hangingPunct="0">
                <a:spcBef>
                  <a:spcPct val="0"/>
                </a:spcBef>
                <a:spcAft>
                  <a:spcPts val="600"/>
                </a:spcAft>
                <a:buFontTx/>
                <a:buChar char="•"/>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Cementa, metāla, tērauda</a:t>
              </a:r>
              <a:r>
                <a:rPr lang="lv-LV" altLang="lv-LV" sz="1600" b="1" dirty="0" smtClean="0">
                  <a:latin typeface="+mj-lt"/>
                </a:rPr>
                <a:t>, </a:t>
              </a: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alumīnija</a:t>
              </a:r>
              <a:r>
                <a:rPr lang="lv-LV" altLang="lv-LV" sz="1600" b="1" dirty="0" smtClean="0">
                  <a:latin typeface="+mj-lt"/>
                </a:rPr>
                <a:t>, </a:t>
              </a: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pusvadītāju u.c. ražošana</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Lauksaimniecība</a:t>
              </a:r>
              <a:endParaRPr kumimoji="0" lang="lv-LV" altLang="lv-LV" sz="1600" b="1" i="0" u="none" strike="noStrike" cap="none" normalizeH="0" baseline="0" dirty="0" smtClean="0">
                <a:ln>
                  <a:noFill/>
                </a:ln>
                <a:solidFill>
                  <a:schemeClr val="tx1"/>
                </a:solidFill>
                <a:effectLst/>
                <a:latin typeface="+mj-lt"/>
              </a:endParaRPr>
            </a:p>
            <a:p>
              <a:pPr lvl="1" eaLnBrk="0" fontAlgn="base" hangingPunct="0">
                <a:spcBef>
                  <a:spcPct val="0"/>
                </a:spcBef>
                <a:spcAft>
                  <a:spcPts val="600"/>
                </a:spcAft>
                <a:buFontTx/>
                <a:buChar char="•"/>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Lopkopība</a:t>
              </a:r>
              <a:endParaRPr kumimoji="0" lang="lv-LV" altLang="lv-LV" sz="1600" b="1" i="0" u="none" strike="noStrike" cap="none" normalizeH="0" baseline="0" dirty="0" smtClean="0">
                <a:ln>
                  <a:noFill/>
                </a:ln>
                <a:solidFill>
                  <a:schemeClr val="tx1"/>
                </a:solidFill>
                <a:effectLst/>
                <a:latin typeface="+mj-lt"/>
              </a:endParaRPr>
            </a:p>
            <a:p>
              <a:pPr lvl="1" eaLnBrk="0" fontAlgn="base" hangingPunct="0">
                <a:spcBef>
                  <a:spcPct val="0"/>
                </a:spcBef>
                <a:spcAft>
                  <a:spcPts val="600"/>
                </a:spcAft>
                <a:buFontTx/>
                <a:buChar char="•"/>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Labības audzēšana u.c.</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Mežsaimniecība</a:t>
              </a:r>
              <a:endParaRPr kumimoji="0" lang="lv-LV" altLang="lv-LV" sz="1600" b="1" i="0" u="none" strike="noStrike" cap="none" normalizeH="0" baseline="0" dirty="0" smtClean="0">
                <a:ln>
                  <a:noFill/>
                </a:ln>
                <a:solidFill>
                  <a:schemeClr val="tx1"/>
                </a:solidFill>
                <a:effectLst/>
                <a:latin typeface="+mj-lt"/>
              </a:endParaRPr>
            </a:p>
            <a:p>
              <a:pPr lvl="1" eaLnBrk="0" fontAlgn="base" hangingPunct="0">
                <a:spcBef>
                  <a:spcPct val="0"/>
                </a:spcBef>
                <a:spcAft>
                  <a:spcPts val="600"/>
                </a:spcAft>
                <a:buFontTx/>
                <a:buChar char="•"/>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Mežu ugunsgrēki</a:t>
              </a:r>
              <a:endParaRPr kumimoji="0" lang="lv-LV" altLang="lv-LV" sz="1600" b="1" i="0" u="none" strike="noStrike" cap="none" normalizeH="0" baseline="0" dirty="0" smtClean="0">
                <a:ln>
                  <a:noFill/>
                </a:ln>
                <a:solidFill>
                  <a:schemeClr val="tx1"/>
                </a:solidFill>
                <a:effectLst/>
                <a:latin typeface="+mj-lt"/>
              </a:endParaRPr>
            </a:p>
            <a:p>
              <a:pPr lvl="1" eaLnBrk="0" fontAlgn="base" hangingPunct="0">
                <a:spcBef>
                  <a:spcPct val="0"/>
                </a:spcBef>
                <a:spcAft>
                  <a:spcPts val="600"/>
                </a:spcAft>
                <a:buFontTx/>
                <a:buChar char="•"/>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Mežsaimniecības atkritumu dedzināšana</a:t>
              </a:r>
              <a:endParaRPr kumimoji="0" lang="lv-LV" altLang="lv-LV" sz="1600" b="1" i="0" u="none" strike="noStrike" cap="none" normalizeH="0" baseline="0" dirty="0" smtClean="0">
                <a:ln>
                  <a:noFill/>
                </a:ln>
                <a:solidFill>
                  <a:schemeClr val="tx1"/>
                </a:solidFill>
                <a:effectLst/>
                <a:latin typeface="+mj-lt"/>
              </a:endParaRPr>
            </a:p>
            <a:p>
              <a:pPr lvl="1" eaLnBrk="0" fontAlgn="base" hangingPunct="0">
                <a:spcBef>
                  <a:spcPct val="0"/>
                </a:spcBef>
                <a:spcAft>
                  <a:spcPts val="600"/>
                </a:spcAft>
                <a:buFontTx/>
                <a:buChar char="•"/>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CO</a:t>
              </a:r>
              <a:r>
                <a:rPr kumimoji="0" lang="lv-LV" altLang="lv-LV" sz="1600" b="1" i="0" u="none" strike="noStrike" cap="none" normalizeH="0" baseline="-30000" dirty="0" smtClean="0">
                  <a:ln>
                    <a:noFill/>
                  </a:ln>
                  <a:solidFill>
                    <a:schemeClr val="tx1"/>
                  </a:solidFill>
                  <a:effectLst/>
                  <a:latin typeface="+mj-lt"/>
                  <a:ea typeface="Times New Roman" panose="02020603050405020304" pitchFamily="18" charset="0"/>
                  <a:cs typeface="Arial" panose="020B0604020202020204" pitchFamily="34" charset="0"/>
                </a:rPr>
                <a:t>2</a:t>
              </a: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piesaiste un tās pārtraukšana u.c.</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lv-LV" altLang="lv-LV" sz="1600" b="1" i="0" u="none" strike="noStrike" cap="none" normalizeH="0" baseline="0" dirty="0" err="1" smtClean="0">
                  <a:ln>
                    <a:noFill/>
                  </a:ln>
                  <a:solidFill>
                    <a:schemeClr val="tx1"/>
                  </a:solidFill>
                  <a:effectLst/>
                  <a:latin typeface="+mj-lt"/>
                  <a:ea typeface="Times New Roman" panose="02020603050405020304" pitchFamily="18" charset="0"/>
                  <a:cs typeface="Arial" panose="020B0604020202020204" pitchFamily="34" charset="0"/>
                </a:rPr>
                <a:t>Pretaizdegšanās</a:t>
              </a: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un dzesēšanas šķidrumi</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Atkritumu saimniecība</a:t>
              </a:r>
              <a:endParaRPr kumimoji="0" lang="lv-LV" altLang="lv-LV" sz="2800" b="1" i="0" u="none" strike="noStrike" cap="none" normalizeH="0" baseline="0" dirty="0" smtClean="0">
                <a:ln>
                  <a:noFill/>
                </a:ln>
                <a:solidFill>
                  <a:schemeClr val="tx1"/>
                </a:solidFill>
                <a:effectLst/>
                <a:latin typeface="+mj-lt"/>
              </a:endParaRPr>
            </a:p>
          </p:txBody>
        </p:sp>
        <p:sp>
          <p:nvSpPr>
            <p:cNvPr id="11" name="AutoShape 4"/>
            <p:cNvSpPr>
              <a:spLocks noChangeArrowheads="1"/>
            </p:cNvSpPr>
            <p:nvPr/>
          </p:nvSpPr>
          <p:spPr bwMode="auto">
            <a:xfrm>
              <a:off x="5320708" y="1991039"/>
              <a:ext cx="3167561" cy="2244394"/>
            </a:xfrm>
            <a:prstGeom prst="roundRect">
              <a:avLst>
                <a:gd name="adj" fmla="val 16667"/>
              </a:avLst>
            </a:pr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sz="2000" b="1" i="0" u="sng"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KLIMATA PĀRMAIŅAS</a:t>
              </a:r>
              <a:endParaRPr kumimoji="0" lang="lv-LV" altLang="lv-LV" sz="20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Temperatūras paaugstināšanās</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Jūras līmeņa celšanās</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Ledāju kušana</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Pastiprināti nokrišņi</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Karstuma viļņi</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Biežākas un spēcīgākas vētras</a:t>
              </a:r>
              <a:endParaRPr kumimoji="0" lang="lv-LV" altLang="lv-LV" sz="16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Pārtuksnešošanās</a:t>
              </a:r>
              <a:endParaRPr kumimoji="0" lang="lv-LV" altLang="lv-LV" sz="1600" b="1"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600" b="1" i="0" u="none" strike="noStrike" cap="none" normalizeH="0" baseline="0" dirty="0" smtClean="0">
                <a:ln>
                  <a:noFill/>
                </a:ln>
                <a:solidFill>
                  <a:schemeClr val="tx1"/>
                </a:solidFill>
                <a:effectLst/>
                <a:latin typeface="+mj-lt"/>
              </a:endParaRPr>
            </a:p>
          </p:txBody>
        </p:sp>
        <p:sp>
          <p:nvSpPr>
            <p:cNvPr id="12" name="AutoShape 5"/>
            <p:cNvSpPr>
              <a:spLocks noChangeArrowheads="1"/>
            </p:cNvSpPr>
            <p:nvPr/>
          </p:nvSpPr>
          <p:spPr bwMode="auto">
            <a:xfrm>
              <a:off x="5320708" y="4867208"/>
              <a:ext cx="3167561" cy="723693"/>
            </a:xfrm>
            <a:prstGeom prst="roundRect">
              <a:avLst>
                <a:gd name="adj" fmla="val 16667"/>
              </a:avLst>
            </a:pr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sz="2000" b="1" i="0" u="sng"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GLOBĀLĀ APTUMŠOŠANĀS</a:t>
              </a:r>
              <a:endParaRPr kumimoji="0" lang="lv-LV" altLang="lv-LV" sz="2000" b="1"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sz="16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Temperatūras samazināšanās</a:t>
              </a:r>
              <a:endParaRPr kumimoji="0" lang="lv-LV" altLang="lv-LV" sz="1600" b="1" i="0" u="none" strike="noStrike" cap="none" normalizeH="0" baseline="0" dirty="0" smtClean="0">
                <a:ln>
                  <a:noFill/>
                </a:ln>
                <a:solidFill>
                  <a:schemeClr val="tx1"/>
                </a:solidFill>
                <a:effectLst/>
                <a:latin typeface="+mj-lt"/>
              </a:endParaRPr>
            </a:p>
          </p:txBody>
        </p:sp>
        <p:sp>
          <p:nvSpPr>
            <p:cNvPr id="13" name="AutoShape 6"/>
            <p:cNvSpPr>
              <a:spLocks noChangeArrowheads="1"/>
            </p:cNvSpPr>
            <p:nvPr/>
          </p:nvSpPr>
          <p:spPr bwMode="auto">
            <a:xfrm rot="10800000">
              <a:off x="6834638" y="4329038"/>
              <a:ext cx="139700" cy="529590"/>
            </a:xfrm>
            <a:prstGeom prst="downArrow">
              <a:avLst>
                <a:gd name="adj1" fmla="val 50000"/>
                <a:gd name="adj2" fmla="val 94773"/>
              </a:avLst>
            </a:prstGeom>
            <a:solidFill>
              <a:schemeClr val="tx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lv-LV"/>
            </a:p>
          </p:txBody>
        </p:sp>
        <p:sp>
          <p:nvSpPr>
            <p:cNvPr id="14" name="Text Box 7"/>
            <p:cNvSpPr txBox="1">
              <a:spLocks noChangeArrowheads="1"/>
            </p:cNvSpPr>
            <p:nvPr/>
          </p:nvSpPr>
          <p:spPr bwMode="auto">
            <a:xfrm>
              <a:off x="6974338" y="4480878"/>
              <a:ext cx="1270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efekta samazināšana</a:t>
              </a:r>
              <a:endParaRPr kumimoji="0" lang="lv-LV" altLang="lv-LV" sz="1800" b="0" i="0" u="none" strike="noStrike" cap="none" normalizeH="0" baseline="0" dirty="0" smtClean="0">
                <a:ln>
                  <a:noFill/>
                </a:ln>
                <a:solidFill>
                  <a:schemeClr val="tx1"/>
                </a:solidFill>
                <a:effectLst/>
                <a:latin typeface="Arial" panose="020B0604020202020204" pitchFamily="34" charset="0"/>
              </a:endParaRPr>
            </a:p>
          </p:txBody>
        </p:sp>
      </p:grpSp>
      <p:sp>
        <p:nvSpPr>
          <p:cNvPr id="7" name="Title 1"/>
          <p:cNvSpPr txBox="1">
            <a:spLocks/>
          </p:cNvSpPr>
          <p:nvPr/>
        </p:nvSpPr>
        <p:spPr>
          <a:xfrm>
            <a:off x="4210304" y="5772532"/>
            <a:ext cx="5691340" cy="889523"/>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Būtiskākie antropogēnie klimata pārmaiņas ietekmējošie faktori</a:t>
            </a:r>
          </a:p>
        </p:txBody>
      </p:sp>
    </p:spTree>
    <p:extLst>
      <p:ext uri="{BB962C8B-B14F-4D97-AF65-F5344CB8AC3E}">
        <p14:creationId xmlns:p14="http://schemas.microsoft.com/office/powerpoint/2010/main" val="1487636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10_Atteli\5120699822_a50ef3ec8e_o.jpg"/>
          <p:cNvPicPr>
            <a:picLocks noChangeAspect="1" noChangeArrowheads="1"/>
          </p:cNvPicPr>
          <p:nvPr/>
        </p:nvPicPr>
        <p:blipFill rotWithShape="1">
          <a:blip r:embed="rId2">
            <a:extLst>
              <a:ext uri="{28A0092B-C50C-407E-A947-70E740481C1C}">
                <a14:useLocalDpi xmlns:a14="http://schemas.microsoft.com/office/drawing/2010/main" val="0"/>
              </a:ext>
            </a:extLst>
          </a:blip>
          <a:srcRect b="16784"/>
          <a:stretch/>
        </p:blipFill>
        <p:spPr bwMode="auto">
          <a:xfrm>
            <a:off x="0" y="1317450"/>
            <a:ext cx="7608498" cy="42230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563413" y="423884"/>
            <a:ext cx="7054347" cy="152344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Cīņu par klimata pārmaiņu ātruma samazināšanu ievērojami apgrūtina dažādi pretējie efekti, kas rodas cenšoties uzlabot cilvēku veselību un dzīves </a:t>
            </a:r>
            <a:r>
              <a:rPr lang="lv-LV" sz="2400" dirty="0" smtClean="0"/>
              <a:t>kvalitāti, piemēram:</a:t>
            </a:r>
          </a:p>
        </p:txBody>
      </p:sp>
      <p:sp>
        <p:nvSpPr>
          <p:cNvPr id="4" name="Rounded Rectangle 3"/>
          <p:cNvSpPr/>
          <p:nvPr/>
        </p:nvSpPr>
        <p:spPr>
          <a:xfrm>
            <a:off x="6646514" y="1534602"/>
            <a:ext cx="5163048" cy="2309928"/>
          </a:xfrm>
          <a:prstGeom prst="roundRect">
            <a:avLst>
              <a:gd name="adj" fmla="val 1140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Metāna emisiju pieaugums, izmantojot HES</a:t>
            </a:r>
          </a:p>
          <a:p>
            <a:pPr marL="285750" indent="-285750">
              <a:spcAft>
                <a:spcPts val="600"/>
              </a:spcAft>
              <a:buFont typeface="Arial" panose="020B0604020202020204" pitchFamily="34" charset="0"/>
              <a:buChar char="•"/>
            </a:pPr>
            <a:r>
              <a:rPr lang="lv-LV" b="1" dirty="0" smtClean="0">
                <a:solidFill>
                  <a:schemeClr val="tx1"/>
                </a:solidFill>
              </a:rPr>
              <a:t>Bioloģiskās daudzveidības samazināšanās un pārtikas sadārdzināšanās enerģētisko kultūru audzēšanas dēļ</a:t>
            </a:r>
          </a:p>
          <a:p>
            <a:pPr marL="285750" indent="-285750">
              <a:spcAft>
                <a:spcPts val="600"/>
              </a:spcAft>
              <a:buFont typeface="Arial" panose="020B0604020202020204" pitchFamily="34" charset="0"/>
              <a:buChar char="•"/>
            </a:pPr>
            <a:r>
              <a:rPr lang="lv-LV" b="1" dirty="0" smtClean="0">
                <a:solidFill>
                  <a:schemeClr val="tx1"/>
                </a:solidFill>
              </a:rPr>
              <a:t>Putnu bojāeja vēja ģeneratoru darbības dēļ</a:t>
            </a:r>
          </a:p>
          <a:p>
            <a:pPr marL="285750" indent="-285750">
              <a:spcAft>
                <a:spcPts val="600"/>
              </a:spcAft>
              <a:buFont typeface="Arial" panose="020B0604020202020204" pitchFamily="34" charset="0"/>
              <a:buChar char="•"/>
            </a:pPr>
            <a:r>
              <a:rPr lang="lv-LV" b="1" dirty="0" smtClean="0">
                <a:solidFill>
                  <a:schemeClr val="tx1"/>
                </a:solidFill>
              </a:rPr>
              <a:t>Aptumšošanās efekta samazināšanās, uzlabojot gaisa kvalitāti, attīrot to no sīkajām daļiņām</a:t>
            </a:r>
          </a:p>
        </p:txBody>
      </p:sp>
      <p:sp>
        <p:nvSpPr>
          <p:cNvPr id="7" name="Title 1"/>
          <p:cNvSpPr txBox="1">
            <a:spLocks/>
          </p:cNvSpPr>
          <p:nvPr/>
        </p:nvSpPr>
        <p:spPr>
          <a:xfrm>
            <a:off x="600892" y="5046688"/>
            <a:ext cx="11011988" cy="1484965"/>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Tāpēc risinot klimata pārmaiņu un tās adaptācijas jautājumus, īpaša uzmanība jāpievērš sistēmiskajai domāšanai, kurā tiek analizēti cēloņi, sekas un atgriezeniskās </a:t>
            </a:r>
            <a:endParaRPr lang="lv-LV" sz="2400" dirty="0" smtClean="0"/>
          </a:p>
          <a:p>
            <a:pPr algn="ctr"/>
            <a:r>
              <a:rPr lang="lv-LV" sz="2400" dirty="0" smtClean="0"/>
              <a:t>saites </a:t>
            </a:r>
            <a:r>
              <a:rPr lang="lv-LV" sz="2400" dirty="0"/>
              <a:t>pēc iespējas plašākā sistēmā, lai risinot vienu problēmu, </a:t>
            </a:r>
            <a:endParaRPr lang="lv-LV" sz="2400" dirty="0" smtClean="0"/>
          </a:p>
          <a:p>
            <a:pPr algn="ctr"/>
            <a:r>
              <a:rPr lang="lv-LV" sz="2400" dirty="0" smtClean="0"/>
              <a:t>nenodarām </a:t>
            </a:r>
            <a:r>
              <a:rPr lang="lv-LV" sz="2400" dirty="0"/>
              <a:t>vēl lielāku kaitējumu citā jomā</a:t>
            </a:r>
          </a:p>
        </p:txBody>
      </p:sp>
    </p:spTree>
    <p:extLst>
      <p:ext uri="{BB962C8B-B14F-4D97-AF65-F5344CB8AC3E}">
        <p14:creationId xmlns:p14="http://schemas.microsoft.com/office/powerpoint/2010/main" val="582476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10_Atteli\827586815_b67214339c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7774" y="2867043"/>
            <a:ext cx="6006968" cy="399095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531406" y="323227"/>
            <a:ext cx="7123583" cy="1224000"/>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smtClean="0"/>
              <a:t>KLIMATA PĀRMAIŅU IETEKME </a:t>
            </a:r>
          </a:p>
          <a:p>
            <a:pPr algn="ctr"/>
            <a:r>
              <a:rPr lang="lv-LV" sz="4000" b="1" dirty="0" smtClean="0"/>
              <a:t>UZ EKONOMIKU</a:t>
            </a:r>
            <a:endParaRPr lang="lv-LV" sz="4000" b="1" dirty="0"/>
          </a:p>
        </p:txBody>
      </p:sp>
      <p:sp>
        <p:nvSpPr>
          <p:cNvPr id="4" name="Title 1"/>
          <p:cNvSpPr txBox="1">
            <a:spLocks/>
          </p:cNvSpPr>
          <p:nvPr/>
        </p:nvSpPr>
        <p:spPr>
          <a:xfrm>
            <a:off x="365759" y="1873957"/>
            <a:ext cx="8430953" cy="1144244"/>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Neviens nevar prognozēt klimata pārmaiņu sekas ar pilnu pārliecību, </a:t>
            </a:r>
            <a:r>
              <a:rPr lang="lv-LV" sz="2400" dirty="0" smtClean="0"/>
              <a:t>bet ir </a:t>
            </a:r>
            <a:r>
              <a:rPr lang="lv-LV" sz="2400" dirty="0"/>
              <a:t>zināms pietiekami daudz, lai saprastu to radītos </a:t>
            </a:r>
            <a:r>
              <a:rPr lang="lv-LV" sz="2400" dirty="0" smtClean="0"/>
              <a:t>riskus – galvenie </a:t>
            </a:r>
            <a:r>
              <a:rPr lang="lv-LV" sz="2400" dirty="0"/>
              <a:t>riski un potenciālie zaudējumi ir saistīti </a:t>
            </a:r>
            <a:r>
              <a:rPr lang="lv-LV" sz="2400" dirty="0" smtClean="0"/>
              <a:t>ar</a:t>
            </a:r>
          </a:p>
        </p:txBody>
      </p:sp>
      <p:sp>
        <p:nvSpPr>
          <p:cNvPr id="5" name="Rounded Rectangle 4"/>
          <p:cNvSpPr/>
          <p:nvPr/>
        </p:nvSpPr>
        <p:spPr>
          <a:xfrm>
            <a:off x="8576889" y="1768484"/>
            <a:ext cx="3258060" cy="135518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smtClean="0">
                <a:solidFill>
                  <a:schemeClr val="tx1"/>
                </a:solidFill>
              </a:rPr>
              <a:t>Plūdiem</a:t>
            </a:r>
          </a:p>
          <a:p>
            <a:pPr marL="285750" indent="-285750">
              <a:buFont typeface="Arial" panose="020B0604020202020204" pitchFamily="34" charset="0"/>
              <a:buChar char="•"/>
            </a:pPr>
            <a:r>
              <a:rPr lang="lv-LV" b="1" dirty="0" smtClean="0">
                <a:solidFill>
                  <a:schemeClr val="tx1"/>
                </a:solidFill>
              </a:rPr>
              <a:t>Spēcīgām vētrām</a:t>
            </a:r>
          </a:p>
          <a:p>
            <a:pPr marL="285750" indent="-285750">
              <a:buFont typeface="Arial" panose="020B0604020202020204" pitchFamily="34" charset="0"/>
              <a:buChar char="•"/>
            </a:pPr>
            <a:r>
              <a:rPr lang="lv-LV" b="1" dirty="0" smtClean="0">
                <a:solidFill>
                  <a:schemeClr val="tx1"/>
                </a:solidFill>
              </a:rPr>
              <a:t>Karstuma viļņiem</a:t>
            </a:r>
          </a:p>
          <a:p>
            <a:pPr marL="285750" indent="-285750">
              <a:buFont typeface="Arial" panose="020B0604020202020204" pitchFamily="34" charset="0"/>
              <a:buChar char="•"/>
            </a:pPr>
            <a:r>
              <a:rPr lang="lv-LV" b="1" dirty="0" smtClean="0">
                <a:solidFill>
                  <a:schemeClr val="tx1"/>
                </a:solidFill>
              </a:rPr>
              <a:t>Ūdens un pārtikas trūkumu</a:t>
            </a:r>
            <a:endParaRPr lang="lv-LV" b="1" dirty="0">
              <a:solidFill>
                <a:schemeClr val="tx1"/>
              </a:solidFill>
            </a:endParaRPr>
          </a:p>
        </p:txBody>
      </p:sp>
      <p:sp>
        <p:nvSpPr>
          <p:cNvPr id="6" name="Rounded Rectangle 5"/>
          <p:cNvSpPr/>
          <p:nvPr/>
        </p:nvSpPr>
        <p:spPr>
          <a:xfrm>
            <a:off x="783771" y="3447636"/>
            <a:ext cx="5094515" cy="122887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Piemēram, </a:t>
            </a:r>
            <a:r>
              <a:rPr lang="lv-LV" b="1" dirty="0" smtClean="0">
                <a:solidFill>
                  <a:schemeClr val="tx1"/>
                </a:solidFill>
              </a:rPr>
              <a:t>2013.g. notika </a:t>
            </a:r>
            <a:r>
              <a:rPr lang="lv-LV" b="1" dirty="0">
                <a:solidFill>
                  <a:schemeClr val="tx1"/>
                </a:solidFill>
              </a:rPr>
              <a:t>vairāk nekā 600 dabas katastrofu, no kurām 37 bija nepieciešama no 100 tūkstošiem līdz 4,5 miljoniem cilvēku </a:t>
            </a:r>
            <a:r>
              <a:rPr lang="lv-LV" b="1" dirty="0" smtClean="0">
                <a:solidFill>
                  <a:schemeClr val="tx1"/>
                </a:solidFill>
              </a:rPr>
              <a:t>piespiedu pārvietošana</a:t>
            </a:r>
          </a:p>
        </p:txBody>
      </p:sp>
      <p:sp>
        <p:nvSpPr>
          <p:cNvPr id="7" name="Rounded Rectangle 6"/>
          <p:cNvSpPr/>
          <p:nvPr/>
        </p:nvSpPr>
        <p:spPr>
          <a:xfrm>
            <a:off x="783771" y="4966507"/>
            <a:ext cx="5094515" cy="118610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Ja klimata pārmaiņu mazināšanas pasākumi netiek veikti nekavējoši, tas var radīt ļoti lielas izmaksas nākamajās desmitgadēs dažādu klimata izraisīto katastrofu dēļ</a:t>
            </a:r>
            <a:endParaRPr lang="lv-LV" b="1" dirty="0" smtClean="0">
              <a:solidFill>
                <a:schemeClr val="tx1"/>
              </a:solidFill>
            </a:endParaRPr>
          </a:p>
        </p:txBody>
      </p:sp>
    </p:spTree>
    <p:extLst>
      <p:ext uri="{BB962C8B-B14F-4D97-AF65-F5344CB8AC3E}">
        <p14:creationId xmlns:p14="http://schemas.microsoft.com/office/powerpoint/2010/main" val="637015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user\Desktop\10_Atteli\10695651624_60667df514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7286"/>
            <a:ext cx="6096000" cy="45724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29753"/>
            <a:ext cx="11299371" cy="145985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Klimata pārmaiņu mazināšana</a:t>
            </a:r>
            <a:r>
              <a:rPr lang="lv-LV" sz="2400" dirty="0"/>
              <a:t>, veicot stingrus pasākumus, </a:t>
            </a:r>
            <a:r>
              <a:rPr lang="lv-LV" sz="2400" dirty="0" smtClean="0"/>
              <a:t>ir </a:t>
            </a:r>
            <a:r>
              <a:rPr lang="lv-LV" sz="2400" dirty="0"/>
              <a:t>jāuzskata nevis par dārgām izmaksām, bet par ieguldījumu </a:t>
            </a:r>
            <a:r>
              <a:rPr lang="lv-LV" sz="2400" dirty="0" smtClean="0"/>
              <a:t>nākotnē – ja </a:t>
            </a:r>
            <a:r>
              <a:rPr lang="lv-LV" sz="2400" dirty="0"/>
              <a:t>šie ieguldījumi tiek veikti </a:t>
            </a:r>
            <a:endParaRPr lang="lv-LV" sz="2400" dirty="0" smtClean="0"/>
          </a:p>
          <a:p>
            <a:pPr algn="ctr"/>
            <a:r>
              <a:rPr lang="lv-LV" sz="2400" dirty="0" smtClean="0"/>
              <a:t>pārdomāti</a:t>
            </a:r>
            <a:r>
              <a:rPr lang="lv-LV" sz="2400" dirty="0"/>
              <a:t>, paveras plašas iespējas vietējās ekonomikas izaugsmei un attīstībai, </a:t>
            </a:r>
            <a:endParaRPr lang="lv-LV" sz="2400" dirty="0" smtClean="0"/>
          </a:p>
          <a:p>
            <a:pPr algn="ctr"/>
            <a:r>
              <a:rPr lang="lv-LV" sz="2400" dirty="0" smtClean="0"/>
              <a:t>kā </a:t>
            </a:r>
            <a:r>
              <a:rPr lang="lv-LV" sz="2400" dirty="0"/>
              <a:t>arī nodarbinātības palielināšanai</a:t>
            </a:r>
            <a:endParaRPr lang="lv-LV" sz="2400" dirty="0" smtClean="0"/>
          </a:p>
        </p:txBody>
      </p:sp>
      <p:sp>
        <p:nvSpPr>
          <p:cNvPr id="7" name="Rounded Rectangle 6"/>
          <p:cNvSpPr/>
          <p:nvPr/>
        </p:nvSpPr>
        <p:spPr>
          <a:xfrm>
            <a:off x="5805577" y="2727525"/>
            <a:ext cx="6188088" cy="130889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Daudzas klimata pārmaiņu sekas </a:t>
            </a:r>
            <a:r>
              <a:rPr lang="lv-LV" b="1" dirty="0">
                <a:solidFill>
                  <a:schemeClr val="tx1"/>
                </a:solidFill>
              </a:rPr>
              <a:t>ir izmērāmas naudas izteiksmē, tādas kā, plūdu nodarītie </a:t>
            </a:r>
            <a:r>
              <a:rPr lang="lv-LV" b="1" dirty="0" smtClean="0">
                <a:solidFill>
                  <a:schemeClr val="tx1"/>
                </a:solidFill>
              </a:rPr>
              <a:t>kaitējumi nekustamajiem </a:t>
            </a:r>
            <a:r>
              <a:rPr lang="lv-LV" b="1" dirty="0">
                <a:solidFill>
                  <a:schemeClr val="tx1"/>
                </a:solidFill>
              </a:rPr>
              <a:t>īpašumiem un infrastruktūrai, lauksaimniecības ražas zudumi ekstrēmu laika apstākļu dēļ </a:t>
            </a:r>
            <a:r>
              <a:rPr lang="lv-LV" b="1" dirty="0" smtClean="0">
                <a:solidFill>
                  <a:schemeClr val="tx1"/>
                </a:solidFill>
              </a:rPr>
              <a:t>u.c.</a:t>
            </a:r>
          </a:p>
        </p:txBody>
      </p:sp>
      <p:sp>
        <p:nvSpPr>
          <p:cNvPr id="8" name="Rounded Rectangle 7"/>
          <p:cNvSpPr/>
          <p:nvPr/>
        </p:nvSpPr>
        <p:spPr>
          <a:xfrm>
            <a:off x="5805577" y="4415246"/>
            <a:ext cx="6188088" cy="121780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Tomēr lielu daļu </a:t>
            </a:r>
            <a:r>
              <a:rPr lang="lv-LV" b="1" dirty="0">
                <a:solidFill>
                  <a:schemeClr val="tx1"/>
                </a:solidFill>
              </a:rPr>
              <a:t>klimata </a:t>
            </a:r>
            <a:r>
              <a:rPr lang="lv-LV" b="1" dirty="0" smtClean="0">
                <a:solidFill>
                  <a:schemeClr val="tx1"/>
                </a:solidFill>
              </a:rPr>
              <a:t>pārmaiņu radīto seku </a:t>
            </a:r>
            <a:r>
              <a:rPr lang="lv-LV" b="1" dirty="0">
                <a:solidFill>
                  <a:schemeClr val="tx1"/>
                </a:solidFill>
              </a:rPr>
              <a:t>ir neiespējami novērtēt naudas izteiksmē </a:t>
            </a:r>
            <a:r>
              <a:rPr lang="lv-LV" b="1" dirty="0" smtClean="0">
                <a:solidFill>
                  <a:schemeClr val="tx1"/>
                </a:solidFill>
              </a:rPr>
              <a:t>– </a:t>
            </a:r>
            <a:r>
              <a:rPr lang="lv-LV" b="1" dirty="0">
                <a:solidFill>
                  <a:schemeClr val="tx1"/>
                </a:solidFill>
              </a:rPr>
              <a:t>zaudētās cilvēku dzīvības vai veselība, zaudēti vēstures un dabas pieminekļi, kas var iet bojā </a:t>
            </a:r>
            <a:r>
              <a:rPr lang="lv-LV" b="1" dirty="0" smtClean="0">
                <a:solidFill>
                  <a:schemeClr val="tx1"/>
                </a:solidFill>
              </a:rPr>
              <a:t>dabas katastrofu rezultātā</a:t>
            </a:r>
          </a:p>
        </p:txBody>
      </p:sp>
    </p:spTree>
    <p:extLst>
      <p:ext uri="{BB962C8B-B14F-4D97-AF65-F5344CB8AC3E}">
        <p14:creationId xmlns:p14="http://schemas.microsoft.com/office/powerpoint/2010/main" val="1700490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1010news.files.wordpress.com/2009/08/stern-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204" y="1733910"/>
            <a:ext cx="3605841" cy="51240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125582" y="557597"/>
            <a:ext cx="9940835" cy="142795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Viens no nozīmīgākajiem ziņojumiem, kas sagatavots </a:t>
            </a:r>
            <a:r>
              <a:rPr lang="lv-LV" sz="2400" b="1" dirty="0"/>
              <a:t>par klimata pārmaiņu ekonomiskajām ietekmēm</a:t>
            </a:r>
            <a:r>
              <a:rPr lang="lv-LV" sz="2400" dirty="0"/>
              <a:t> ir </a:t>
            </a:r>
            <a:r>
              <a:rPr lang="lv-LV" sz="2400" dirty="0" smtClean="0"/>
              <a:t>2006.g. </a:t>
            </a:r>
            <a:r>
              <a:rPr lang="lv-LV" sz="2400" dirty="0"/>
              <a:t>publicētais sera Nikolasa Šterna </a:t>
            </a:r>
            <a:r>
              <a:rPr lang="lv-LV" sz="2400" dirty="0" smtClean="0"/>
              <a:t>vadībā </a:t>
            </a:r>
            <a:r>
              <a:rPr lang="lv-LV" sz="2400" dirty="0"/>
              <a:t>izveidotais </a:t>
            </a:r>
            <a:r>
              <a:rPr lang="lv-LV" sz="2400" dirty="0" smtClean="0"/>
              <a:t>ziņojums </a:t>
            </a:r>
            <a:r>
              <a:rPr lang="lv-LV" sz="2400" b="1" dirty="0" smtClean="0"/>
              <a:t>«Klimata </a:t>
            </a:r>
            <a:r>
              <a:rPr lang="lv-LV" sz="2400" b="1" dirty="0"/>
              <a:t>pārmaiņu </a:t>
            </a:r>
            <a:r>
              <a:rPr lang="lv-LV" sz="2400" b="1" dirty="0" smtClean="0"/>
              <a:t>ekonomika»</a:t>
            </a:r>
          </a:p>
        </p:txBody>
      </p:sp>
      <p:sp>
        <p:nvSpPr>
          <p:cNvPr id="4" name="Rounded Rectangle 3"/>
          <p:cNvSpPr/>
          <p:nvPr/>
        </p:nvSpPr>
        <p:spPr>
          <a:xfrm>
            <a:off x="216659" y="2299061"/>
            <a:ext cx="7268358" cy="123427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Ziņojums uzsver, </a:t>
            </a:r>
            <a:r>
              <a:rPr lang="lv-LV" b="1" dirty="0">
                <a:solidFill>
                  <a:schemeClr val="tx1"/>
                </a:solidFill>
              </a:rPr>
              <a:t>ka klimata pārmaiņu ignorēšana būtiski var kaitēt ekonomikas izaugsmei un apdraudēt sociālās </a:t>
            </a:r>
            <a:r>
              <a:rPr lang="lv-LV" b="1" dirty="0" smtClean="0">
                <a:solidFill>
                  <a:schemeClr val="tx1"/>
                </a:solidFill>
              </a:rPr>
              <a:t>darbības</a:t>
            </a:r>
            <a:r>
              <a:rPr lang="lv-LV" b="1" dirty="0">
                <a:solidFill>
                  <a:schemeClr val="tx1"/>
                </a:solidFill>
              </a:rPr>
              <a:t> </a:t>
            </a:r>
            <a:r>
              <a:rPr lang="lv-LV" b="1" dirty="0" smtClean="0">
                <a:solidFill>
                  <a:schemeClr val="tx1"/>
                </a:solidFill>
              </a:rPr>
              <a:t>– izmaiņas </a:t>
            </a:r>
            <a:r>
              <a:rPr lang="lv-LV" b="1" dirty="0">
                <a:solidFill>
                  <a:schemeClr val="tx1"/>
                </a:solidFill>
              </a:rPr>
              <a:t>būs grūti vai pat neiespējami </a:t>
            </a:r>
            <a:r>
              <a:rPr lang="lv-LV" b="1" dirty="0" smtClean="0">
                <a:solidFill>
                  <a:schemeClr val="tx1"/>
                </a:solidFill>
              </a:rPr>
              <a:t>novērst – jo </a:t>
            </a:r>
            <a:r>
              <a:rPr lang="lv-LV" b="1" dirty="0">
                <a:solidFill>
                  <a:schemeClr val="tx1"/>
                </a:solidFill>
              </a:rPr>
              <a:t>agrāk tiks uzsākti efektīvi pasākumi klimata pārmaiņu mazināšanai, jo lētāki tie būs</a:t>
            </a:r>
          </a:p>
        </p:txBody>
      </p:sp>
      <p:sp>
        <p:nvSpPr>
          <p:cNvPr id="5" name="Rounded Rectangle 4"/>
          <p:cNvSpPr/>
          <p:nvPr/>
        </p:nvSpPr>
        <p:spPr>
          <a:xfrm>
            <a:off x="216659" y="3731851"/>
            <a:ext cx="7268358" cy="92956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Ziņojumā tiek brīdināts, ka klimata pārmaiņu sekas var samazināt globālo IKP pat par 20% katru gadu līdz gadsimta beigām un, ka pasaulē būtu jātērē apmēram </a:t>
            </a:r>
            <a:r>
              <a:rPr lang="lv-LV" b="1" dirty="0" smtClean="0">
                <a:solidFill>
                  <a:schemeClr val="tx1"/>
                </a:solidFill>
              </a:rPr>
              <a:t>1-2% </a:t>
            </a:r>
            <a:r>
              <a:rPr lang="lv-LV" b="1" dirty="0">
                <a:solidFill>
                  <a:schemeClr val="tx1"/>
                </a:solidFill>
              </a:rPr>
              <a:t>no pasaules IKP gadā, lai šos riskus samazinātu</a:t>
            </a:r>
          </a:p>
        </p:txBody>
      </p:sp>
      <p:sp>
        <p:nvSpPr>
          <p:cNvPr id="6" name="Rounded Rectangle 5"/>
          <p:cNvSpPr/>
          <p:nvPr/>
        </p:nvSpPr>
        <p:spPr>
          <a:xfrm>
            <a:off x="216659" y="4864694"/>
            <a:ext cx="7268358" cy="66948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Galvenās </a:t>
            </a:r>
            <a:r>
              <a:rPr lang="lv-LV" b="1" dirty="0">
                <a:solidFill>
                  <a:schemeClr val="tx1"/>
                </a:solidFill>
              </a:rPr>
              <a:t>klimata pārmaiņu negatīvās ietekmes izpaudīsies ūdens pieejamībā, pārtikas ražošanā, veselībā un vides </a:t>
            </a:r>
            <a:r>
              <a:rPr lang="lv-LV" b="1" dirty="0" smtClean="0">
                <a:solidFill>
                  <a:schemeClr val="tx1"/>
                </a:solidFill>
              </a:rPr>
              <a:t>kvalitātē</a:t>
            </a:r>
            <a:endParaRPr lang="lv-LV" b="1" dirty="0">
              <a:solidFill>
                <a:schemeClr val="tx1"/>
              </a:solidFill>
            </a:endParaRPr>
          </a:p>
        </p:txBody>
      </p:sp>
      <p:sp>
        <p:nvSpPr>
          <p:cNvPr id="7" name="Rounded Rectangle 6"/>
          <p:cNvSpPr/>
          <p:nvPr/>
        </p:nvSpPr>
        <p:spPr>
          <a:xfrm>
            <a:off x="216659" y="5739216"/>
            <a:ext cx="7268358" cy="70363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a:t>
            </a:r>
            <a:r>
              <a:rPr lang="lv-LV" b="1" dirty="0" smtClean="0">
                <a:solidFill>
                  <a:schemeClr val="tx1"/>
                </a:solidFill>
              </a:rPr>
              <a:t>asaulei </a:t>
            </a:r>
            <a:r>
              <a:rPr lang="lv-LV" b="1" dirty="0">
                <a:solidFill>
                  <a:schemeClr val="tx1"/>
                </a:solidFill>
              </a:rPr>
              <a:t>sasilstot, simtiem miljonu cilvēku varētu ciest badu, ūdens trūkumu un piekrastes applūšanu</a:t>
            </a:r>
          </a:p>
        </p:txBody>
      </p:sp>
    </p:spTree>
    <p:extLst>
      <p:ext uri="{BB962C8B-B14F-4D97-AF65-F5344CB8AC3E}">
        <p14:creationId xmlns:p14="http://schemas.microsoft.com/office/powerpoint/2010/main" val="684950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0376" y="-3911"/>
            <a:ext cx="5025138" cy="68619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016664" y="557598"/>
            <a:ext cx="8451791" cy="12113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Ietekmētas </a:t>
            </a:r>
            <a:r>
              <a:rPr lang="lv-LV" sz="2400" dirty="0"/>
              <a:t>tiks visas valstis, taču visneaizsargātākās ir nabadzīgākās valstis un cilvēki, tie kuri cietīs agrāk un lielākā daļa, pat ja tie ir vismazāk veicinājuši cēloņus klimata pārmaiņām</a:t>
            </a:r>
            <a:endParaRPr lang="lv-LV" sz="2400" b="1" dirty="0" smtClean="0"/>
          </a:p>
        </p:txBody>
      </p:sp>
      <p:sp>
        <p:nvSpPr>
          <p:cNvPr id="4" name="Rounded Rectangle 3"/>
          <p:cNvSpPr/>
          <p:nvPr/>
        </p:nvSpPr>
        <p:spPr>
          <a:xfrm>
            <a:off x="4956561" y="2388709"/>
            <a:ext cx="6939091" cy="100891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Tādas salu valstis kā Maldivu Republika, Filipīnas, Fidži Salu Republika, Kiribati Republika, Nauru Republika, Solomona salas un daudzas citas var pilnīgi zaudēt savas teritorijas jūras līmeņa celšanās dēļ</a:t>
            </a:r>
          </a:p>
        </p:txBody>
      </p:sp>
      <p:sp>
        <p:nvSpPr>
          <p:cNvPr id="5" name="Rounded Rectangle 4"/>
          <p:cNvSpPr/>
          <p:nvPr/>
        </p:nvSpPr>
        <p:spPr>
          <a:xfrm>
            <a:off x="4956561" y="3840991"/>
            <a:ext cx="6939091" cy="100891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Klimata pārmaiņas tādēļ ir arī ētiska un morāla problēma, jo lielākus zaudējumus cieš tās valstis un cilvēki, kuru ietekme klimata </a:t>
            </a:r>
            <a:endParaRPr lang="lv-LV" b="1" dirty="0" smtClean="0">
              <a:solidFill>
                <a:schemeClr val="tx1"/>
              </a:solidFill>
            </a:endParaRPr>
          </a:p>
          <a:p>
            <a:pPr algn="ctr"/>
            <a:r>
              <a:rPr lang="lv-LV" b="1" dirty="0" smtClean="0">
                <a:solidFill>
                  <a:schemeClr val="tx1"/>
                </a:solidFill>
              </a:rPr>
              <a:t>pārmaiņu </a:t>
            </a:r>
            <a:r>
              <a:rPr lang="lv-LV" b="1" dirty="0">
                <a:solidFill>
                  <a:schemeClr val="tx1"/>
                </a:solidFill>
              </a:rPr>
              <a:t>izraisīšanā ir bijusi salīdzinoši maza</a:t>
            </a:r>
          </a:p>
        </p:txBody>
      </p:sp>
      <p:sp>
        <p:nvSpPr>
          <p:cNvPr id="6" name="Rounded Rectangle 5"/>
          <p:cNvSpPr/>
          <p:nvPr/>
        </p:nvSpPr>
        <p:spPr>
          <a:xfrm>
            <a:off x="4956561" y="5293273"/>
            <a:ext cx="6939091" cy="100891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Taču izmaksas, kas saistītas ar ekstrēmiem laika apstākļiem, tostarp plūdiem, sausumu un vētrām lielus zaudējumus rada arī bagātajās valstīs, piemēram, ASV, Japānā, Nīderlandē, Lielbritānijā u.c.</a:t>
            </a:r>
          </a:p>
        </p:txBody>
      </p:sp>
    </p:spTree>
    <p:extLst>
      <p:ext uri="{BB962C8B-B14F-4D97-AF65-F5344CB8AC3E}">
        <p14:creationId xmlns:p14="http://schemas.microsoft.com/office/powerpoint/2010/main" val="3324888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10_Atteli\73026186_a70c98317c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0249" y="1"/>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223682" y="407139"/>
            <a:ext cx="9641542"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Iekšējā </a:t>
            </a:r>
            <a:r>
              <a:rPr lang="lv-LV" sz="2400" dirty="0"/>
              <a:t>pārvietošanu uzraudzības centra (</a:t>
            </a:r>
            <a:r>
              <a:rPr lang="lv-LV" sz="2400" dirty="0" err="1"/>
              <a:t>Internal</a:t>
            </a:r>
            <a:r>
              <a:rPr lang="lv-LV" sz="2400" dirty="0"/>
              <a:t> </a:t>
            </a:r>
            <a:r>
              <a:rPr lang="lv-LV" sz="2400" dirty="0" err="1"/>
              <a:t>Displacement</a:t>
            </a:r>
            <a:r>
              <a:rPr lang="lv-LV" sz="2400" dirty="0"/>
              <a:t> </a:t>
            </a:r>
            <a:r>
              <a:rPr lang="lv-LV" sz="2400" dirty="0" err="1"/>
              <a:t>Monitor</a:t>
            </a:r>
            <a:r>
              <a:rPr lang="lv-LV" sz="2400" dirty="0"/>
              <a:t> </a:t>
            </a:r>
            <a:r>
              <a:rPr lang="lv-LV" sz="2400" dirty="0" err="1"/>
              <a:t>Centre</a:t>
            </a:r>
            <a:r>
              <a:rPr lang="lv-LV" sz="2400" dirty="0"/>
              <a:t>) jaunākais </a:t>
            </a:r>
            <a:r>
              <a:rPr lang="lv-LV" sz="2400" dirty="0" smtClean="0"/>
              <a:t>globālā </a:t>
            </a:r>
            <a:r>
              <a:rPr lang="lv-LV" sz="2400" dirty="0"/>
              <a:t>vērtējuma ziņojums liecina, ka </a:t>
            </a:r>
            <a:r>
              <a:rPr lang="lv-LV" sz="2400" b="1" dirty="0" smtClean="0"/>
              <a:t>2013.g. </a:t>
            </a:r>
            <a:r>
              <a:rPr lang="lv-LV" sz="2400" b="1" dirty="0"/>
              <a:t>22 miljoni cilvēku tika pārvietoti no savām dzīves </a:t>
            </a:r>
            <a:r>
              <a:rPr lang="lv-LV" sz="2400" dirty="0"/>
              <a:t>vietām dabas katastrofu dēļ</a:t>
            </a:r>
            <a:endParaRPr lang="lv-LV" sz="2400" dirty="0" smtClean="0"/>
          </a:p>
        </p:txBody>
      </p:sp>
      <p:sp>
        <p:nvSpPr>
          <p:cNvPr id="4" name="Rounded Rectangle 3"/>
          <p:cNvSpPr/>
          <p:nvPr/>
        </p:nvSpPr>
        <p:spPr>
          <a:xfrm>
            <a:off x="538385" y="2313895"/>
            <a:ext cx="5711443" cy="89995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Tāpat kā iepriekšējos gados, visvairāk skartais reģions ir Āzija, kur 19 miljoni cilvēku jeb 87,1% no pasaules </a:t>
            </a:r>
            <a:endParaRPr lang="lv-LV" b="1" dirty="0" smtClean="0">
              <a:solidFill>
                <a:schemeClr val="tx1"/>
              </a:solidFill>
            </a:endParaRPr>
          </a:p>
          <a:p>
            <a:pPr algn="ctr"/>
            <a:r>
              <a:rPr lang="lv-LV" b="1" dirty="0" smtClean="0">
                <a:solidFill>
                  <a:schemeClr val="tx1"/>
                </a:solidFill>
              </a:rPr>
              <a:t>kopējā </a:t>
            </a:r>
            <a:r>
              <a:rPr lang="lv-LV" b="1" dirty="0">
                <a:solidFill>
                  <a:schemeClr val="tx1"/>
                </a:solidFill>
              </a:rPr>
              <a:t>apjoma tika pārvietoti gada laikā</a:t>
            </a:r>
          </a:p>
        </p:txBody>
      </p:sp>
      <p:sp>
        <p:nvSpPr>
          <p:cNvPr id="5" name="Rounded Rectangle 4"/>
          <p:cNvSpPr/>
          <p:nvPr/>
        </p:nvSpPr>
        <p:spPr>
          <a:xfrm>
            <a:off x="538385" y="3671048"/>
            <a:ext cx="5711443" cy="104887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Lai arī gan pārtikušās, gan nabadzīgākas valstis skar katastrofas, tomēr attīstības valstis iznes galveno smagumu, tajās vairāk nekā </a:t>
            </a:r>
            <a:r>
              <a:rPr lang="lv-LV" b="1" dirty="0" smtClean="0">
                <a:solidFill>
                  <a:schemeClr val="tx1"/>
                </a:solidFill>
              </a:rPr>
              <a:t>85% cilvēku </a:t>
            </a:r>
            <a:r>
              <a:rPr lang="lv-LV" b="1" dirty="0">
                <a:solidFill>
                  <a:schemeClr val="tx1"/>
                </a:solidFill>
              </a:rPr>
              <a:t>ir pārvietoti</a:t>
            </a:r>
          </a:p>
        </p:txBody>
      </p:sp>
      <p:sp>
        <p:nvSpPr>
          <p:cNvPr id="6" name="Rounded Rectangle 5"/>
          <p:cNvSpPr/>
          <p:nvPr/>
        </p:nvSpPr>
        <p:spPr>
          <a:xfrm>
            <a:off x="538385" y="5177119"/>
            <a:ext cx="5711443" cy="97836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Filipīnās, taifūna </a:t>
            </a:r>
            <a:r>
              <a:rPr lang="lv-LV" b="1" dirty="0" err="1">
                <a:solidFill>
                  <a:schemeClr val="tx1"/>
                </a:solidFill>
              </a:rPr>
              <a:t>Haijana</a:t>
            </a:r>
            <a:r>
              <a:rPr lang="lv-LV" b="1" dirty="0">
                <a:solidFill>
                  <a:schemeClr val="tx1"/>
                </a:solidFill>
              </a:rPr>
              <a:t> dēļ vien tika pārvietoti 4,1 miljoni cilvēku, par miljonu vairāk nekā Āfrikā, Amerikā, </a:t>
            </a:r>
            <a:endParaRPr lang="lv-LV" b="1" dirty="0" smtClean="0">
              <a:solidFill>
                <a:schemeClr val="tx1"/>
              </a:solidFill>
            </a:endParaRPr>
          </a:p>
          <a:p>
            <a:pPr algn="ctr"/>
            <a:r>
              <a:rPr lang="lv-LV" b="1" dirty="0" smtClean="0">
                <a:solidFill>
                  <a:schemeClr val="tx1"/>
                </a:solidFill>
              </a:rPr>
              <a:t>Eiropā </a:t>
            </a:r>
            <a:r>
              <a:rPr lang="lv-LV" b="1" dirty="0">
                <a:solidFill>
                  <a:schemeClr val="tx1"/>
                </a:solidFill>
              </a:rPr>
              <a:t>un Okeānijā kopā</a:t>
            </a:r>
          </a:p>
        </p:txBody>
      </p:sp>
    </p:spTree>
    <p:extLst>
      <p:ext uri="{BB962C8B-B14F-4D97-AF65-F5344CB8AC3E}">
        <p14:creationId xmlns:p14="http://schemas.microsoft.com/office/powerpoint/2010/main" val="3416867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10_Atteli\7826374734_0744b880a1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52643"/>
            <a:ext cx="5561244" cy="370032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950491" y="5150167"/>
            <a:ext cx="6954849" cy="114334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 kā ir būtiskas atšķirības starp dažādu sugu pārvietošanās ātrumiem, ir iespējams, ka atsevišķi kaitēkļi ierodas ievērojami agrāk nekā to dabiskie </a:t>
            </a:r>
            <a:r>
              <a:rPr lang="lv-LV" b="1" dirty="0" smtClean="0">
                <a:solidFill>
                  <a:schemeClr val="tx1"/>
                </a:solidFill>
              </a:rPr>
              <a:t>ienaidnieki – tāpēc </a:t>
            </a:r>
            <a:r>
              <a:rPr lang="lv-LV" b="1" dirty="0">
                <a:solidFill>
                  <a:schemeClr val="tx1"/>
                </a:solidFill>
              </a:rPr>
              <a:t>ir nepieciešami savlaicīgi pētījumi par to ietekmēm uz kultūraugiem</a:t>
            </a:r>
          </a:p>
        </p:txBody>
      </p:sp>
      <p:sp>
        <p:nvSpPr>
          <p:cNvPr id="4" name="Rounded Rectangle 3"/>
          <p:cNvSpPr/>
          <p:nvPr/>
        </p:nvSpPr>
        <p:spPr>
          <a:xfrm>
            <a:off x="2144994" y="154246"/>
            <a:ext cx="2583760" cy="2529134"/>
          </a:xfrm>
          <a:prstGeom prst="roundRect">
            <a:avLst>
              <a:gd name="adj" fmla="val 9024"/>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600" b="1" dirty="0" smtClean="0">
                <a:solidFill>
                  <a:schemeClr val="tx1"/>
                </a:solidFill>
              </a:rPr>
              <a:t>Lauksaimniecība</a:t>
            </a:r>
          </a:p>
          <a:p>
            <a:pPr marL="285750" indent="-285750">
              <a:buFont typeface="Arial" panose="020B0604020202020204" pitchFamily="34" charset="0"/>
              <a:buChar char="•"/>
            </a:pPr>
            <a:r>
              <a:rPr lang="lv-LV" sz="1600" b="1" dirty="0" smtClean="0">
                <a:solidFill>
                  <a:schemeClr val="tx1"/>
                </a:solidFill>
              </a:rPr>
              <a:t>Mežsaimniecība</a:t>
            </a:r>
          </a:p>
          <a:p>
            <a:pPr marL="285750" indent="-285750">
              <a:buFont typeface="Arial" panose="020B0604020202020204" pitchFamily="34" charset="0"/>
              <a:buChar char="•"/>
            </a:pPr>
            <a:r>
              <a:rPr lang="lv-LV" sz="1600" b="1" dirty="0" smtClean="0">
                <a:solidFill>
                  <a:schemeClr val="tx1"/>
                </a:solidFill>
              </a:rPr>
              <a:t>Zivsaimniecība</a:t>
            </a:r>
          </a:p>
          <a:p>
            <a:pPr marL="285750" indent="-285750">
              <a:buFont typeface="Arial" panose="020B0604020202020204" pitchFamily="34" charset="0"/>
              <a:buChar char="•"/>
            </a:pPr>
            <a:r>
              <a:rPr lang="lv-LV" sz="1600" b="1" dirty="0" smtClean="0">
                <a:solidFill>
                  <a:schemeClr val="tx1"/>
                </a:solidFill>
              </a:rPr>
              <a:t>Energoapgāde</a:t>
            </a:r>
          </a:p>
          <a:p>
            <a:pPr marL="285750" indent="-285750">
              <a:buFont typeface="Arial" panose="020B0604020202020204" pitchFamily="34" charset="0"/>
              <a:buChar char="•"/>
            </a:pPr>
            <a:r>
              <a:rPr lang="lv-LV" sz="1600" b="1" dirty="0" smtClean="0">
                <a:solidFill>
                  <a:schemeClr val="tx1"/>
                </a:solidFill>
              </a:rPr>
              <a:t>Ūdensapgāde</a:t>
            </a:r>
          </a:p>
          <a:p>
            <a:pPr marL="285750" indent="-285750">
              <a:buFont typeface="Arial" panose="020B0604020202020204" pitchFamily="34" charset="0"/>
              <a:buChar char="•"/>
            </a:pPr>
            <a:r>
              <a:rPr lang="lv-LV" sz="1600" b="1" dirty="0" smtClean="0">
                <a:solidFill>
                  <a:schemeClr val="tx1"/>
                </a:solidFill>
              </a:rPr>
              <a:t>Transports</a:t>
            </a:r>
          </a:p>
          <a:p>
            <a:pPr marL="285750" indent="-285750">
              <a:buFont typeface="Arial" panose="020B0604020202020204" pitchFamily="34" charset="0"/>
              <a:buChar char="•"/>
            </a:pPr>
            <a:r>
              <a:rPr lang="lv-LV" sz="1600" b="1" dirty="0" smtClean="0">
                <a:solidFill>
                  <a:schemeClr val="tx1"/>
                </a:solidFill>
              </a:rPr>
              <a:t>Būvniecība</a:t>
            </a:r>
          </a:p>
          <a:p>
            <a:pPr marL="285750" indent="-285750">
              <a:buFont typeface="Arial" panose="020B0604020202020204" pitchFamily="34" charset="0"/>
              <a:buChar char="•"/>
            </a:pPr>
            <a:r>
              <a:rPr lang="lv-LV" sz="1600" b="1" dirty="0" smtClean="0">
                <a:solidFill>
                  <a:schemeClr val="tx1"/>
                </a:solidFill>
              </a:rPr>
              <a:t>Veselības aprūpe</a:t>
            </a:r>
          </a:p>
          <a:p>
            <a:pPr marL="285750" indent="-285750">
              <a:buFont typeface="Arial" panose="020B0604020202020204" pitchFamily="34" charset="0"/>
              <a:buChar char="•"/>
            </a:pPr>
            <a:r>
              <a:rPr lang="lv-LV" sz="1600" b="1" dirty="0" smtClean="0">
                <a:solidFill>
                  <a:schemeClr val="tx1"/>
                </a:solidFill>
              </a:rPr>
              <a:t>Tūrisma un viesmīlības pakalpojumu sfēra</a:t>
            </a:r>
            <a:endParaRPr lang="lv-LV" sz="1600" b="1" dirty="0">
              <a:solidFill>
                <a:schemeClr val="tx1"/>
              </a:solidFill>
            </a:endParaRPr>
          </a:p>
        </p:txBody>
      </p:sp>
      <p:sp>
        <p:nvSpPr>
          <p:cNvPr id="5" name="Rounded Rectangle 4"/>
          <p:cNvSpPr/>
          <p:nvPr/>
        </p:nvSpPr>
        <p:spPr>
          <a:xfrm>
            <a:off x="4950491" y="3814233"/>
            <a:ext cx="6954849" cy="99710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Ir aprēķināts, ka sugu pārvietošanās uz poliem notiek vidēji ar ātrumu 17,6 km desmitgadē un augstāk kalnos ar ātrumu 12,2 metri desmitgadē, kas izmaina sugu sastāvu katrā konkrētā apvidū</a:t>
            </a:r>
          </a:p>
        </p:txBody>
      </p:sp>
      <p:sp>
        <p:nvSpPr>
          <p:cNvPr id="7" name="Rounded Rectangle 6"/>
          <p:cNvSpPr/>
          <p:nvPr/>
        </p:nvSpPr>
        <p:spPr>
          <a:xfrm>
            <a:off x="4950492" y="2254719"/>
            <a:ext cx="6954849" cy="122068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Lauksaimniecībā un mežsaimniecībā klimata pārmaiņu dēļ rodas nepieciešamība ieviest jaunas kultūraugu šķirnes, kas būtu piemērotākas krasām temperatūras un mitruma režīma izmaiņām, kā arī noturīgas pret jauniem kaitēkļiem</a:t>
            </a:r>
          </a:p>
        </p:txBody>
      </p:sp>
      <p:sp>
        <p:nvSpPr>
          <p:cNvPr id="3" name="Title 1"/>
          <p:cNvSpPr txBox="1">
            <a:spLocks/>
          </p:cNvSpPr>
          <p:nvPr/>
        </p:nvSpPr>
        <p:spPr>
          <a:xfrm>
            <a:off x="4002050" y="597626"/>
            <a:ext cx="7192356"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Kopumā, tieši vai netieši klimata pārmaiņas ietekmē visas tautsaimniecības </a:t>
            </a:r>
            <a:r>
              <a:rPr lang="lv-LV" sz="2400" dirty="0" smtClean="0"/>
              <a:t>nozares – </a:t>
            </a:r>
            <a:r>
              <a:rPr lang="lv-LV" sz="2400" b="1" dirty="0" smtClean="0"/>
              <a:t>būtiskākās </a:t>
            </a:r>
            <a:r>
              <a:rPr lang="lv-LV" sz="2400" b="1" dirty="0"/>
              <a:t>tiešās ietekmes jau notiek </a:t>
            </a:r>
            <a:r>
              <a:rPr lang="lv-LV" sz="2400" dirty="0"/>
              <a:t>un sagaidāma to pastiprināšanās </a:t>
            </a:r>
            <a:endParaRPr lang="lv-LV" sz="2400" dirty="0" smtClean="0"/>
          </a:p>
        </p:txBody>
      </p:sp>
    </p:spTree>
    <p:extLst>
      <p:ext uri="{BB962C8B-B14F-4D97-AF65-F5344CB8AC3E}">
        <p14:creationId xmlns:p14="http://schemas.microsoft.com/office/powerpoint/2010/main" val="413885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UserProfiles\Dzineta\Pictures\Amsterdama 2013\DSC03708.JPG"/>
          <p:cNvPicPr>
            <a:picLocks noChangeAspect="1"/>
          </p:cNvPicPr>
          <p:nvPr/>
        </p:nvPicPr>
        <p:blipFill>
          <a:blip r:embed="rId2" cstate="print"/>
          <a:srcRect/>
          <a:stretch>
            <a:fillRect/>
          </a:stretch>
        </p:blipFill>
        <p:spPr bwMode="auto">
          <a:xfrm>
            <a:off x="7929154" y="2663324"/>
            <a:ext cx="4262846" cy="3196852"/>
          </a:xfrm>
          <a:prstGeom prst="rect">
            <a:avLst/>
          </a:prstGeom>
          <a:noFill/>
          <a:ln w="9525">
            <a:noFill/>
            <a:miter lim="800000"/>
            <a:headEnd/>
            <a:tailEnd/>
          </a:ln>
        </p:spPr>
      </p:pic>
      <p:sp>
        <p:nvSpPr>
          <p:cNvPr id="3" name="Title 1"/>
          <p:cNvSpPr txBox="1">
            <a:spLocks/>
          </p:cNvSpPr>
          <p:nvPr/>
        </p:nvSpPr>
        <p:spPr>
          <a:xfrm>
            <a:off x="2813793" y="323227"/>
            <a:ext cx="6591465" cy="1224000"/>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smtClean="0"/>
              <a:t>EKONOMIKAS IETEKME UZ KLIMATA PĀRMAIŅĀM</a:t>
            </a:r>
            <a:endParaRPr lang="lv-LV" sz="4000" b="1" dirty="0"/>
          </a:p>
        </p:txBody>
      </p:sp>
      <p:sp>
        <p:nvSpPr>
          <p:cNvPr id="4" name="Title 1"/>
          <p:cNvSpPr txBox="1">
            <a:spLocks/>
          </p:cNvSpPr>
          <p:nvPr/>
        </p:nvSpPr>
        <p:spPr>
          <a:xfrm>
            <a:off x="531685" y="1806021"/>
            <a:ext cx="11155679"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Cilvēka radītās ietekmes, galvenokārt ir saistītas ar fosilā kurināmā (</a:t>
            </a:r>
            <a:r>
              <a:rPr lang="lv-LV" sz="2400" dirty="0" smtClean="0"/>
              <a:t>ogļu, dabasgāzes </a:t>
            </a:r>
            <a:r>
              <a:rPr lang="lv-LV" sz="2400" dirty="0"/>
              <a:t>un </a:t>
            </a:r>
            <a:r>
              <a:rPr lang="lv-LV" sz="2400" dirty="0" smtClean="0"/>
              <a:t>naftas) </a:t>
            </a:r>
            <a:r>
              <a:rPr lang="lv-LV" sz="2400" dirty="0"/>
              <a:t>izmantošanu, lai ražotu enerģiju </a:t>
            </a:r>
            <a:r>
              <a:rPr lang="lv-LV" sz="2400" dirty="0" smtClean="0"/>
              <a:t>– elektrību </a:t>
            </a:r>
            <a:r>
              <a:rPr lang="lv-LV" sz="2400" dirty="0"/>
              <a:t>vai </a:t>
            </a:r>
            <a:r>
              <a:rPr lang="lv-LV" sz="2400" dirty="0" smtClean="0"/>
              <a:t>siltumu – kas ir </a:t>
            </a:r>
            <a:r>
              <a:rPr lang="lv-LV" sz="2400" dirty="0"/>
              <a:t>viens no </a:t>
            </a:r>
            <a:endParaRPr lang="lv-LV" sz="2400" dirty="0" smtClean="0"/>
          </a:p>
          <a:p>
            <a:pPr algn="ctr"/>
            <a:r>
              <a:rPr lang="lv-LV" sz="2400" dirty="0" smtClean="0"/>
              <a:t>svarīgiem </a:t>
            </a:r>
            <a:r>
              <a:rPr lang="lv-LV" sz="2400" dirty="0"/>
              <a:t>ekonomiskās attīstības </a:t>
            </a:r>
            <a:r>
              <a:rPr lang="lv-LV" sz="2400" dirty="0" smtClean="0"/>
              <a:t>priekšnoteikumiem</a:t>
            </a:r>
          </a:p>
        </p:txBody>
      </p:sp>
      <p:sp>
        <p:nvSpPr>
          <p:cNvPr id="5" name="Rounded Rectangle 4"/>
          <p:cNvSpPr/>
          <p:nvPr/>
        </p:nvSpPr>
        <p:spPr>
          <a:xfrm>
            <a:off x="889923" y="3246291"/>
            <a:ext cx="6549903" cy="91449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Kad </a:t>
            </a:r>
            <a:r>
              <a:rPr lang="lv-LV" b="1" dirty="0">
                <a:solidFill>
                  <a:schemeClr val="tx1"/>
                </a:solidFill>
              </a:rPr>
              <a:t>šaubāties vai sasniegt galamērķi ar privātu automašīnu, sabiedrisko transportu vai izmantojot savu muskuļu spēku, iedomājieties arī par sava lēmuma ietekmi uz klimata pārmaiņām</a:t>
            </a:r>
            <a:endParaRPr lang="lv-LV" b="1" dirty="0" smtClean="0">
              <a:solidFill>
                <a:schemeClr val="tx1"/>
              </a:solidFill>
            </a:endParaRPr>
          </a:p>
        </p:txBody>
      </p:sp>
      <p:sp>
        <p:nvSpPr>
          <p:cNvPr id="6" name="Rounded Rectangle 5"/>
          <p:cNvSpPr/>
          <p:nvPr/>
        </p:nvSpPr>
        <p:spPr>
          <a:xfrm>
            <a:off x="889924" y="4451971"/>
            <a:ext cx="6549902" cy="89028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Viena atsevišķa cilvēka lēmuma sekas, patiešām, var būt salīdzinoši nelielas, taču daudziem cilvēkiem kopā ir iespēja ietekmes nozīmi ievērojami palielināt</a:t>
            </a:r>
            <a:endParaRPr lang="lv-LV" b="1" dirty="0" smtClean="0">
              <a:solidFill>
                <a:schemeClr val="tx1"/>
              </a:solidFill>
            </a:endParaRPr>
          </a:p>
        </p:txBody>
      </p:sp>
      <p:sp>
        <p:nvSpPr>
          <p:cNvPr id="7" name="Rounded Rectangle 6"/>
          <p:cNvSpPr/>
          <p:nvPr/>
        </p:nvSpPr>
        <p:spPr>
          <a:xfrm>
            <a:off x="531223" y="5601053"/>
            <a:ext cx="11155679" cy="91013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Piemēram, ja tikai daži cilvēki </a:t>
            </a:r>
            <a:r>
              <a:rPr lang="lv-LV" b="1" dirty="0" smtClean="0">
                <a:solidFill>
                  <a:schemeClr val="tx1"/>
                </a:solidFill>
              </a:rPr>
              <a:t>izmanto velosipēdu </a:t>
            </a:r>
            <a:r>
              <a:rPr lang="lv-LV" b="1" dirty="0">
                <a:solidFill>
                  <a:schemeClr val="tx1"/>
                </a:solidFill>
              </a:rPr>
              <a:t>automašīnas vietā, ielas </a:t>
            </a:r>
            <a:r>
              <a:rPr lang="lv-LV" b="1" dirty="0" smtClean="0">
                <a:solidFill>
                  <a:schemeClr val="tx1"/>
                </a:solidFill>
              </a:rPr>
              <a:t>nekļūst brīvākas no auto, </a:t>
            </a:r>
            <a:r>
              <a:rPr lang="lv-LV" b="1" dirty="0">
                <a:solidFill>
                  <a:schemeClr val="tx1"/>
                </a:solidFill>
              </a:rPr>
              <a:t>bet, ja pilsētu iedzīvotāji masveidā pārkāpj uz velosipēdiem, autosatiksme tiek būtiski atslogota, samazinās degvielas </a:t>
            </a:r>
            <a:endParaRPr lang="lv-LV" b="1" dirty="0" smtClean="0">
              <a:solidFill>
                <a:schemeClr val="tx1"/>
              </a:solidFill>
            </a:endParaRPr>
          </a:p>
          <a:p>
            <a:pPr algn="ctr"/>
            <a:r>
              <a:rPr lang="lv-LV" b="1" dirty="0" smtClean="0">
                <a:solidFill>
                  <a:schemeClr val="tx1"/>
                </a:solidFill>
              </a:rPr>
              <a:t>patēriņš </a:t>
            </a:r>
            <a:r>
              <a:rPr lang="lv-LV" b="1" dirty="0">
                <a:solidFill>
                  <a:schemeClr val="tx1"/>
                </a:solidFill>
              </a:rPr>
              <a:t>un </a:t>
            </a:r>
            <a:r>
              <a:rPr lang="lv-LV" b="1" dirty="0" smtClean="0">
                <a:solidFill>
                  <a:schemeClr val="tx1"/>
                </a:solidFill>
              </a:rPr>
              <a:t>sastrēgumi</a:t>
            </a:r>
            <a:r>
              <a:rPr lang="lv-LV" b="1" dirty="0">
                <a:solidFill>
                  <a:schemeClr val="tx1"/>
                </a:solidFill>
              </a:rPr>
              <a:t>, uzlabojas gaisa kvalitāte, un arī uzlabojas iedzīvotāju veselība</a:t>
            </a:r>
            <a:endParaRPr lang="lv-LV" b="1" dirty="0" smtClean="0">
              <a:solidFill>
                <a:schemeClr val="tx1"/>
              </a:solidFill>
            </a:endParaRPr>
          </a:p>
        </p:txBody>
      </p:sp>
    </p:spTree>
    <p:extLst>
      <p:ext uri="{BB962C8B-B14F-4D97-AF65-F5344CB8AC3E}">
        <p14:creationId xmlns:p14="http://schemas.microsoft.com/office/powerpoint/2010/main" val="1408040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Users\user\Desktop\10_Atteli\2914152599_3deb726a11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2274" y="0"/>
            <a:ext cx="4906370" cy="68667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125584" y="462528"/>
            <a:ext cx="9300286"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Lai </a:t>
            </a:r>
            <a:r>
              <a:rPr lang="lv-LV" sz="2400" dirty="0" smtClean="0"/>
              <a:t>mazinātu </a:t>
            </a:r>
            <a:r>
              <a:rPr lang="lv-LV" sz="2400" dirty="0"/>
              <a:t>klimata </a:t>
            </a:r>
            <a:r>
              <a:rPr lang="lv-LV" sz="2400" dirty="0" smtClean="0"/>
              <a:t>pārmaiņas, </a:t>
            </a:r>
            <a:r>
              <a:rPr lang="lv-LV" sz="2400" dirty="0"/>
              <a:t>ir </a:t>
            </a:r>
            <a:r>
              <a:rPr lang="lv-LV" sz="2400" b="1" dirty="0"/>
              <a:t>nepieciešama pāreja uz enerģijas resursiem</a:t>
            </a:r>
            <a:r>
              <a:rPr lang="lv-LV" sz="2400" dirty="0"/>
              <a:t>, kas ir ar ievērojami mazākām </a:t>
            </a:r>
            <a:r>
              <a:rPr lang="lv-LV" sz="2400" dirty="0" smtClean="0"/>
              <a:t>SEG emisijām, </a:t>
            </a:r>
            <a:r>
              <a:rPr lang="lv-LV" sz="2400" dirty="0"/>
              <a:t>t</a:t>
            </a:r>
            <a:r>
              <a:rPr lang="lv-LV" sz="2400" dirty="0" smtClean="0"/>
              <a:t>āpēc </a:t>
            </a:r>
            <a:r>
              <a:rPr lang="lv-LV" sz="2400" dirty="0"/>
              <a:t>būtiskas pārmaiņas ir sagaidāmas resursu, it īpaši energoresursu ieguvē</a:t>
            </a:r>
            <a:endParaRPr lang="lv-LV" sz="2400" dirty="0" smtClean="0"/>
          </a:p>
        </p:txBody>
      </p:sp>
      <p:sp>
        <p:nvSpPr>
          <p:cNvPr id="4" name="Rounded Rectangle 3"/>
          <p:cNvSpPr/>
          <p:nvPr/>
        </p:nvSpPr>
        <p:spPr>
          <a:xfrm>
            <a:off x="524306" y="2096106"/>
            <a:ext cx="5988198" cy="100833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Ir aprēķināts, ka lai paliktu salīdzinoši drošajās 2 grādu globālās sasilšanas robežās, pieļaujamās </a:t>
            </a:r>
            <a:r>
              <a:rPr lang="lv-LV" b="1" dirty="0" smtClean="0">
                <a:solidFill>
                  <a:schemeClr val="tx1"/>
                </a:solidFill>
              </a:rPr>
              <a:t>CO</a:t>
            </a:r>
            <a:r>
              <a:rPr lang="lv-LV" b="1" baseline="-25000" dirty="0" smtClean="0">
                <a:solidFill>
                  <a:schemeClr val="tx1"/>
                </a:solidFill>
              </a:rPr>
              <a:t>2</a:t>
            </a:r>
            <a:r>
              <a:rPr lang="lv-LV" b="1" dirty="0" smtClean="0">
                <a:solidFill>
                  <a:schemeClr val="tx1"/>
                </a:solidFill>
              </a:rPr>
              <a:t> </a:t>
            </a:r>
          </a:p>
          <a:p>
            <a:pPr algn="ctr"/>
            <a:r>
              <a:rPr lang="lv-LV" b="1" dirty="0" smtClean="0">
                <a:solidFill>
                  <a:schemeClr val="tx1"/>
                </a:solidFill>
              </a:rPr>
              <a:t>emisijas </a:t>
            </a:r>
            <a:r>
              <a:rPr lang="lv-LV" b="1" dirty="0">
                <a:solidFill>
                  <a:schemeClr val="tx1"/>
                </a:solidFill>
              </a:rPr>
              <a:t>ir 900 </a:t>
            </a:r>
            <a:r>
              <a:rPr lang="lv-LV" b="1" dirty="0" err="1" smtClean="0">
                <a:solidFill>
                  <a:schemeClr val="tx1"/>
                </a:solidFill>
              </a:rPr>
              <a:t>Gt</a:t>
            </a:r>
            <a:endParaRPr lang="lv-LV" b="1" dirty="0">
              <a:solidFill>
                <a:schemeClr val="tx1"/>
              </a:solidFill>
            </a:endParaRPr>
          </a:p>
        </p:txBody>
      </p:sp>
      <p:sp>
        <p:nvSpPr>
          <p:cNvPr id="5" name="Rounded Rectangle 4"/>
          <p:cNvSpPr/>
          <p:nvPr/>
        </p:nvSpPr>
        <p:spPr>
          <a:xfrm>
            <a:off x="524306" y="3265051"/>
            <a:ext cx="5988198" cy="8974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Ņemot vērā iespējamo oglekļa savākšanas un noglabāšanas tehnoloģiju attīstību, pieļaujamais oglekļa emisiju budžetu līdz </a:t>
            </a:r>
            <a:r>
              <a:rPr lang="lv-LV" b="1" dirty="0" smtClean="0">
                <a:solidFill>
                  <a:schemeClr val="tx1"/>
                </a:solidFill>
              </a:rPr>
              <a:t>2050.g. </a:t>
            </a:r>
            <a:r>
              <a:rPr lang="lv-LV" b="1" dirty="0">
                <a:solidFill>
                  <a:schemeClr val="tx1"/>
                </a:solidFill>
              </a:rPr>
              <a:t>var </a:t>
            </a:r>
            <a:r>
              <a:rPr lang="lv-LV" b="1" dirty="0" smtClean="0">
                <a:solidFill>
                  <a:schemeClr val="tx1"/>
                </a:solidFill>
              </a:rPr>
              <a:t>palielināties </a:t>
            </a:r>
            <a:r>
              <a:rPr lang="lv-LV" b="1" dirty="0">
                <a:solidFill>
                  <a:schemeClr val="tx1"/>
                </a:solidFill>
              </a:rPr>
              <a:t>par 125 </a:t>
            </a:r>
            <a:r>
              <a:rPr lang="lv-LV" b="1" dirty="0" err="1">
                <a:solidFill>
                  <a:schemeClr val="tx1"/>
                </a:solidFill>
              </a:rPr>
              <a:t>Gt</a:t>
            </a:r>
            <a:r>
              <a:rPr lang="lv-LV" b="1" dirty="0">
                <a:solidFill>
                  <a:schemeClr val="tx1"/>
                </a:solidFill>
              </a:rPr>
              <a:t> </a:t>
            </a:r>
            <a:r>
              <a:rPr lang="lv-LV" b="1" dirty="0" smtClean="0">
                <a:solidFill>
                  <a:schemeClr val="tx1"/>
                </a:solidFill>
              </a:rPr>
              <a:t>CO</a:t>
            </a:r>
            <a:r>
              <a:rPr lang="lv-LV" b="1" baseline="-25000" dirty="0" smtClean="0">
                <a:solidFill>
                  <a:schemeClr val="tx1"/>
                </a:solidFill>
              </a:rPr>
              <a:t>2</a:t>
            </a:r>
            <a:endParaRPr lang="lv-LV" b="1" baseline="-25000" dirty="0">
              <a:solidFill>
                <a:schemeClr val="tx1"/>
              </a:solidFill>
            </a:endParaRPr>
          </a:p>
        </p:txBody>
      </p:sp>
      <p:sp>
        <p:nvSpPr>
          <p:cNvPr id="6" name="Rounded Rectangle 5"/>
          <p:cNvSpPr/>
          <p:nvPr/>
        </p:nvSpPr>
        <p:spPr>
          <a:xfrm>
            <a:off x="524306" y="4323143"/>
            <a:ext cx="5988198"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Tas tiktu emitēts, ja tikai aptuveni 20-40% no pašreiz jau zināmajām fosilā kurināmā rezervēm tiktu </a:t>
            </a:r>
            <a:r>
              <a:rPr lang="lv-LV" b="1" dirty="0" smtClean="0">
                <a:solidFill>
                  <a:schemeClr val="tx1"/>
                </a:solidFill>
              </a:rPr>
              <a:t>sadedzinātas</a:t>
            </a:r>
            <a:endParaRPr lang="lv-LV" b="1" dirty="0">
              <a:solidFill>
                <a:schemeClr val="tx1"/>
              </a:solidFill>
            </a:endParaRPr>
          </a:p>
        </p:txBody>
      </p:sp>
      <p:sp>
        <p:nvSpPr>
          <p:cNvPr id="7" name="Rounded Rectangle 6"/>
          <p:cNvSpPr/>
          <p:nvPr/>
        </p:nvSpPr>
        <p:spPr>
          <a:xfrm>
            <a:off x="524306" y="5221735"/>
            <a:ext cx="5988198" cy="123986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Tas </a:t>
            </a:r>
            <a:r>
              <a:rPr lang="lv-LV" b="1" dirty="0">
                <a:solidFill>
                  <a:schemeClr val="tx1"/>
                </a:solidFill>
              </a:rPr>
              <a:t>rada milzīgu risku investoriem, kam jāapzinās, ka 60-80% no jau atklātajām fosilā kurināmā rezervēm nemaz nevar tikt sadedzinātas, lai nepārsniegtu globālās temperatūras paaugstināšanos </a:t>
            </a:r>
          </a:p>
        </p:txBody>
      </p:sp>
    </p:spTree>
    <p:extLst>
      <p:ext uri="{BB962C8B-B14F-4D97-AF65-F5344CB8AC3E}">
        <p14:creationId xmlns:p14="http://schemas.microsoft.com/office/powerpoint/2010/main" val="3502238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0" y="1515876"/>
            <a:ext cx="6688183" cy="444429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242688" y="381876"/>
            <a:ext cx="7706624"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Investīciju pārtraukšana fosilo kurināmo ieguves kompānijās radīs lielākas iespējas investīcijām alternatīvo </a:t>
            </a:r>
            <a:endParaRPr lang="lv-LV" sz="2400" dirty="0" smtClean="0"/>
          </a:p>
          <a:p>
            <a:pPr algn="ctr"/>
            <a:r>
              <a:rPr lang="lv-LV" sz="2400" dirty="0" smtClean="0"/>
              <a:t>energoresursu </a:t>
            </a:r>
            <a:r>
              <a:rPr lang="lv-LV" sz="2400" dirty="0"/>
              <a:t>ražotājiem</a:t>
            </a:r>
            <a:endParaRPr lang="lv-LV" sz="2400" dirty="0" smtClean="0"/>
          </a:p>
        </p:txBody>
      </p:sp>
      <p:sp>
        <p:nvSpPr>
          <p:cNvPr id="4" name="Rounded Rectangle 3"/>
          <p:cNvSpPr/>
          <p:nvPr/>
        </p:nvSpPr>
        <p:spPr>
          <a:xfrm>
            <a:off x="6096001" y="1844604"/>
            <a:ext cx="5922884" cy="99349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Enerģijas ieguves uzņēmumiem jāņem vērā, ka aizvien vairāk tiks izmantoti ekonomiskie instrumenti, kas sadārdzinās SEG emisijas radošus energoresursus</a:t>
            </a:r>
          </a:p>
        </p:txBody>
      </p:sp>
      <p:sp>
        <p:nvSpPr>
          <p:cNvPr id="5" name="Rounded Rectangle 4"/>
          <p:cNvSpPr/>
          <p:nvPr/>
        </p:nvSpPr>
        <p:spPr>
          <a:xfrm>
            <a:off x="6096002" y="3086953"/>
            <a:ext cx="5922884" cy="68821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Latvijā kā viena no būtiskām fosilās enerģijas alternatīvām tiek izmantota hidroenerģija elektrības ražošanā</a:t>
            </a:r>
          </a:p>
        </p:txBody>
      </p:sp>
      <p:sp>
        <p:nvSpPr>
          <p:cNvPr id="6" name="Rounded Rectangle 5"/>
          <p:cNvSpPr/>
          <p:nvPr/>
        </p:nvSpPr>
        <p:spPr>
          <a:xfrm>
            <a:off x="6096002" y="4031618"/>
            <a:ext cx="5922884" cy="114060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Klimata pārmaiņas būtiski ietekmēs arī </a:t>
            </a:r>
            <a:r>
              <a:rPr lang="lv-LV" b="1" dirty="0" smtClean="0">
                <a:solidFill>
                  <a:schemeClr val="tx1"/>
                </a:solidFill>
              </a:rPr>
              <a:t>hidroenerģijas </a:t>
            </a:r>
            <a:r>
              <a:rPr lang="lv-LV" b="1" dirty="0">
                <a:solidFill>
                  <a:schemeClr val="tx1"/>
                </a:solidFill>
              </a:rPr>
              <a:t>ieguves </a:t>
            </a:r>
            <a:r>
              <a:rPr lang="lv-LV" b="1" dirty="0" smtClean="0">
                <a:solidFill>
                  <a:schemeClr val="tx1"/>
                </a:solidFill>
              </a:rPr>
              <a:t>veidu – tā </a:t>
            </a:r>
            <a:r>
              <a:rPr lang="lv-LV" b="1" dirty="0">
                <a:solidFill>
                  <a:schemeClr val="tx1"/>
                </a:solidFill>
              </a:rPr>
              <a:t>kā augstākas gaisa temperatūras paātrina ūdens iztvaikošanu un </a:t>
            </a:r>
            <a:r>
              <a:rPr lang="lv-LV" b="1" dirty="0" smtClean="0">
                <a:solidFill>
                  <a:schemeClr val="tx1"/>
                </a:solidFill>
              </a:rPr>
              <a:t>hidroloģisko </a:t>
            </a:r>
            <a:r>
              <a:rPr lang="lv-LV" b="1" dirty="0">
                <a:solidFill>
                  <a:schemeClr val="tx1"/>
                </a:solidFill>
              </a:rPr>
              <a:t>apriti, tas būtiski ietekmē upju noteces sezonalitāti un apjomu</a:t>
            </a:r>
          </a:p>
        </p:txBody>
      </p:sp>
      <p:sp>
        <p:nvSpPr>
          <p:cNvPr id="7" name="Rounded Rectangle 6"/>
          <p:cNvSpPr/>
          <p:nvPr/>
        </p:nvSpPr>
        <p:spPr>
          <a:xfrm>
            <a:off x="6096000" y="5428676"/>
            <a:ext cx="5922885" cy="119419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Līdz ar to </a:t>
            </a:r>
            <a:r>
              <a:rPr lang="lv-LV" b="1" dirty="0" smtClean="0">
                <a:solidFill>
                  <a:schemeClr val="tx1"/>
                </a:solidFill>
              </a:rPr>
              <a:t>HES </a:t>
            </a:r>
            <a:r>
              <a:rPr lang="lv-LV" b="1" dirty="0">
                <a:solidFill>
                  <a:schemeClr val="tx1"/>
                </a:solidFill>
              </a:rPr>
              <a:t>enerģijas ražošanas jaudas var tikt apdraudētas un kļūt ekonomiski </a:t>
            </a:r>
            <a:r>
              <a:rPr lang="lv-LV" b="1" dirty="0" smtClean="0">
                <a:solidFill>
                  <a:schemeClr val="tx1"/>
                </a:solidFill>
              </a:rPr>
              <a:t>neizdevīgas, tāpēc </a:t>
            </a:r>
            <a:r>
              <a:rPr lang="lv-LV" b="1" dirty="0">
                <a:solidFill>
                  <a:schemeClr val="tx1"/>
                </a:solidFill>
              </a:rPr>
              <a:t>būtiska vērība jāvelta tehnoloģiju attīstībai, kas ļauj maksimāli efektīvi izmantot pat nelielas ūdens plūsmas enerģiju</a:t>
            </a:r>
          </a:p>
        </p:txBody>
      </p:sp>
    </p:spTree>
    <p:extLst>
      <p:ext uri="{BB962C8B-B14F-4D97-AF65-F5344CB8AC3E}">
        <p14:creationId xmlns:p14="http://schemas.microsoft.com/office/powerpoint/2010/main" val="4050546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6855" y="630364"/>
            <a:ext cx="11618290"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Būtiskas izmaiņas tiek prognozētas tūrisma </a:t>
            </a:r>
            <a:r>
              <a:rPr lang="lv-LV" sz="2400" dirty="0" smtClean="0"/>
              <a:t>nozarē, piemēram, </a:t>
            </a:r>
            <a:r>
              <a:rPr lang="lv-LV" sz="2400" dirty="0"/>
              <a:t>pašlaik populārajiem Vidusjūras reģiona kūrortiem gaidāms atpūtnieku pieplūdums pavasarī un rudenī, bet vasarā lielā karstuma un sausuma dēļ </a:t>
            </a:r>
            <a:r>
              <a:rPr lang="lv-LV" sz="2400" dirty="0" smtClean="0"/>
              <a:t>tūrisms samazināsies</a:t>
            </a:r>
          </a:p>
        </p:txBody>
      </p:sp>
      <p:sp>
        <p:nvSpPr>
          <p:cNvPr id="4" name="Rounded Rectangle 3"/>
          <p:cNvSpPr/>
          <p:nvPr/>
        </p:nvSpPr>
        <p:spPr>
          <a:xfrm>
            <a:off x="438727" y="2241534"/>
            <a:ext cx="5657273" cy="94689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Iespējams, </a:t>
            </a:r>
            <a:r>
              <a:rPr lang="lv-LV" b="1" dirty="0">
                <a:solidFill>
                  <a:schemeClr val="tx1"/>
                </a:solidFill>
              </a:rPr>
              <a:t>lielāku tūristu plūsmu var sagaidīt Baltijas jūras reģiona kūrorti, kam savlaicīgi ir jāsagatavojas, lai samazinātu tūrisma nozares ietekmi uz vidi</a:t>
            </a:r>
          </a:p>
        </p:txBody>
      </p:sp>
      <p:sp>
        <p:nvSpPr>
          <p:cNvPr id="5" name="Rounded Rectangle 4"/>
          <p:cNvSpPr/>
          <p:nvPr/>
        </p:nvSpPr>
        <p:spPr>
          <a:xfrm>
            <a:off x="438727" y="3374712"/>
            <a:ext cx="5657273" cy="92360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Jāsagatavojas lielākam zilaļģu savairošanās un ilgākas ziedēšanas </a:t>
            </a:r>
            <a:r>
              <a:rPr lang="lv-LV" b="1" dirty="0" smtClean="0">
                <a:solidFill>
                  <a:schemeClr val="tx1"/>
                </a:solidFill>
              </a:rPr>
              <a:t>riskam, tādējādi dabīgās </a:t>
            </a:r>
            <a:r>
              <a:rPr lang="lv-LV" b="1" dirty="0">
                <a:solidFill>
                  <a:schemeClr val="tx1"/>
                </a:solidFill>
              </a:rPr>
              <a:t>ūdenskrātuves var kļūt nepiemērotas drošai peldēšanai tajās</a:t>
            </a:r>
          </a:p>
        </p:txBody>
      </p:sp>
      <p:sp>
        <p:nvSpPr>
          <p:cNvPr id="7" name="Rounded Rectangle 6"/>
          <p:cNvSpPr/>
          <p:nvPr/>
        </p:nvSpPr>
        <p:spPr>
          <a:xfrm>
            <a:off x="438725" y="4484602"/>
            <a:ext cx="5657273" cy="88551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Jārēķinās ar lielāku pieprasījumu pēc elektroenerģijas karstajos vasaras periodos, lai nodrošinātu </a:t>
            </a:r>
            <a:endParaRPr lang="lv-LV" b="1" dirty="0" smtClean="0">
              <a:solidFill>
                <a:schemeClr val="tx1"/>
              </a:solidFill>
            </a:endParaRPr>
          </a:p>
          <a:p>
            <a:pPr algn="ctr"/>
            <a:r>
              <a:rPr lang="lv-LV" b="1" dirty="0" smtClean="0">
                <a:solidFill>
                  <a:schemeClr val="tx1"/>
                </a:solidFill>
              </a:rPr>
              <a:t>telpu dzesēšanu</a:t>
            </a:r>
            <a:endParaRPr lang="lv-LV" b="1" dirty="0">
              <a:solidFill>
                <a:schemeClr val="tx1"/>
              </a:solidFill>
            </a:endParaRPr>
          </a:p>
        </p:txBody>
      </p:sp>
      <p:sp>
        <p:nvSpPr>
          <p:cNvPr id="8" name="Rounded Rectangle 7"/>
          <p:cNvSpPr/>
          <p:nvPr/>
        </p:nvSpPr>
        <p:spPr>
          <a:xfrm>
            <a:off x="438727" y="5556395"/>
            <a:ext cx="5657273"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Savukārt </a:t>
            </a:r>
            <a:r>
              <a:rPr lang="lv-LV" b="1" dirty="0">
                <a:solidFill>
                  <a:schemeClr val="tx1"/>
                </a:solidFill>
              </a:rPr>
              <a:t>ziemā varētu samazināties pieprasījums pēc siltuma enerģijas telpu apsildīšanai</a:t>
            </a:r>
          </a:p>
        </p:txBody>
      </p:sp>
      <p:pic>
        <p:nvPicPr>
          <p:cNvPr id="9" name="Picture 8" descr="http://peseta.jrc.ec.europa.eu/peseta1_images/cPESETA_TourismClimateIndex_baseline-1961-1990.jpg"/>
          <p:cNvPicPr>
            <a:picLocks noChangeAspect="1"/>
          </p:cNvPicPr>
          <p:nvPr/>
        </p:nvPicPr>
        <p:blipFill>
          <a:blip r:embed="rId2" cstate="print"/>
          <a:srcRect/>
          <a:stretch>
            <a:fillRect/>
          </a:stretch>
        </p:blipFill>
        <p:spPr bwMode="auto">
          <a:xfrm>
            <a:off x="6387737" y="2751959"/>
            <a:ext cx="2717558" cy="3256051"/>
          </a:xfrm>
          <a:prstGeom prst="rect">
            <a:avLst/>
          </a:prstGeom>
          <a:noFill/>
          <a:ln w="9525">
            <a:noFill/>
            <a:miter lim="800000"/>
            <a:headEnd/>
            <a:tailEnd/>
          </a:ln>
        </p:spPr>
      </p:pic>
      <p:pic>
        <p:nvPicPr>
          <p:cNvPr id="10" name="Picture 9" descr="http://peseta.jrc.ec.europa.eu/peseta1_images/cPESETA_TourismClimateIndex_simulated-2071-2100.jpg"/>
          <p:cNvPicPr>
            <a:picLocks noChangeAspect="1"/>
          </p:cNvPicPr>
          <p:nvPr/>
        </p:nvPicPr>
        <p:blipFill>
          <a:blip r:embed="rId3" cstate="print"/>
          <a:srcRect/>
          <a:stretch>
            <a:fillRect/>
          </a:stretch>
        </p:blipFill>
        <p:spPr bwMode="auto">
          <a:xfrm>
            <a:off x="9214106" y="2753000"/>
            <a:ext cx="2717165" cy="3255010"/>
          </a:xfrm>
          <a:prstGeom prst="rect">
            <a:avLst/>
          </a:prstGeom>
          <a:noFill/>
          <a:ln w="9525">
            <a:noFill/>
            <a:miter lim="800000"/>
            <a:headEnd/>
            <a:tailEnd/>
          </a:ln>
        </p:spPr>
      </p:pic>
      <p:sp>
        <p:nvSpPr>
          <p:cNvPr id="11" name="Rectangle 10"/>
          <p:cNvSpPr/>
          <p:nvPr/>
        </p:nvSpPr>
        <p:spPr>
          <a:xfrm>
            <a:off x="6453052" y="2432201"/>
            <a:ext cx="5386779" cy="338554"/>
          </a:xfrm>
          <a:prstGeom prst="rect">
            <a:avLst/>
          </a:prstGeom>
        </p:spPr>
        <p:txBody>
          <a:bodyPr wrap="square">
            <a:spAutoFit/>
          </a:bodyPr>
          <a:lstStyle/>
          <a:p>
            <a:pPr algn="ctr"/>
            <a:r>
              <a:rPr lang="lv-LV" sz="1600" b="1" dirty="0"/>
              <a:t>Tūrisma klimata indeksa salīdzinājums </a:t>
            </a:r>
            <a:r>
              <a:rPr lang="lv-LV" sz="1600" b="1" dirty="0" smtClean="0"/>
              <a:t>20.gs. </a:t>
            </a:r>
            <a:r>
              <a:rPr lang="lv-LV" sz="1600" b="1" dirty="0"/>
              <a:t>un </a:t>
            </a:r>
            <a:r>
              <a:rPr lang="lv-LV" sz="1600" b="1" dirty="0" smtClean="0"/>
              <a:t>21.gs. </a:t>
            </a:r>
            <a:r>
              <a:rPr lang="lv-LV" sz="1600" b="1" dirty="0"/>
              <a:t>beigās</a:t>
            </a:r>
          </a:p>
        </p:txBody>
      </p:sp>
    </p:spTree>
    <p:extLst>
      <p:ext uri="{BB962C8B-B14F-4D97-AF65-F5344CB8AC3E}">
        <p14:creationId xmlns:p14="http://schemas.microsoft.com/office/powerpoint/2010/main" val="2317094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10_Atteli\5180261530_ae92ab9163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5695"/>
            <a:ext cx="7977006" cy="43543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499822" y="390402"/>
            <a:ext cx="7192356"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Lielus zaudējumus tautsaimniecībā var radīt klimata pārmaiņu radīto seku </a:t>
            </a:r>
            <a:r>
              <a:rPr lang="lv-LV" sz="2400" b="1" dirty="0"/>
              <a:t>ietekme uz infrastruktūru </a:t>
            </a:r>
            <a:r>
              <a:rPr lang="lv-LV" sz="2400" dirty="0"/>
              <a:t>– enerģijas un ūdens apgādi, transporta sistēmu</a:t>
            </a:r>
            <a:endParaRPr lang="lv-LV" sz="2400" dirty="0" smtClean="0"/>
          </a:p>
        </p:txBody>
      </p:sp>
      <p:sp>
        <p:nvSpPr>
          <p:cNvPr id="4" name="Rounded Rectangle 3"/>
          <p:cNvSpPr/>
          <p:nvPr/>
        </p:nvSpPr>
        <p:spPr>
          <a:xfrm>
            <a:off x="6264760" y="2038785"/>
            <a:ext cx="5657273"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Savukārt infrastruktūras bojājumi ietekmē visas nozares, kas izmanto šos pakalpojumus</a:t>
            </a:r>
          </a:p>
        </p:txBody>
      </p:sp>
      <p:sp>
        <p:nvSpPr>
          <p:cNvPr id="5" name="Rounded Rectangle 4"/>
          <p:cNvSpPr/>
          <p:nvPr/>
        </p:nvSpPr>
        <p:spPr>
          <a:xfrm>
            <a:off x="6264760" y="2989210"/>
            <a:ext cx="5657273" cy="66185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Īpaši bīstama ir dzeramā ūdens kvalitātes zaudēšana plūdu un infrastruktūras bojājumu gadījumā</a:t>
            </a:r>
          </a:p>
        </p:txBody>
      </p:sp>
      <p:sp>
        <p:nvSpPr>
          <p:cNvPr id="6" name="Rounded Rectangle 5"/>
          <p:cNvSpPr/>
          <p:nvPr/>
        </p:nvSpPr>
        <p:spPr>
          <a:xfrm>
            <a:off x="6264760" y="3939635"/>
            <a:ext cx="5657273"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Zaudējumi radīsies arī jūras piekrastes teritorijās, jūras līmeņa celšanās dēļ</a:t>
            </a:r>
          </a:p>
        </p:txBody>
      </p:sp>
      <p:sp>
        <p:nvSpPr>
          <p:cNvPr id="7" name="Rounded Rectangle 6"/>
          <p:cNvSpPr/>
          <p:nvPr/>
        </p:nvSpPr>
        <p:spPr>
          <a:xfrm>
            <a:off x="6264760" y="4862743"/>
            <a:ext cx="5657273" cy="126373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a:t>
            </a:r>
            <a:r>
              <a:rPr lang="lv-LV" b="1" dirty="0" smtClean="0">
                <a:solidFill>
                  <a:schemeClr val="tx1"/>
                </a:solidFill>
              </a:rPr>
              <a:t>ārēķinās </a:t>
            </a:r>
            <a:r>
              <a:rPr lang="lv-LV" b="1" dirty="0">
                <a:solidFill>
                  <a:schemeClr val="tx1"/>
                </a:solidFill>
              </a:rPr>
              <a:t>ar milzīgām klimata bēgļu plūsmām no </a:t>
            </a:r>
            <a:r>
              <a:rPr lang="lv-LV" b="1" dirty="0" smtClean="0">
                <a:solidFill>
                  <a:schemeClr val="tx1"/>
                </a:solidFill>
              </a:rPr>
              <a:t>reģioniem, </a:t>
            </a:r>
            <a:r>
              <a:rPr lang="lv-LV" b="1" dirty="0">
                <a:solidFill>
                  <a:schemeClr val="tx1"/>
                </a:solidFill>
              </a:rPr>
              <a:t>kas </a:t>
            </a:r>
            <a:r>
              <a:rPr lang="lv-LV" b="1" dirty="0" smtClean="0">
                <a:solidFill>
                  <a:schemeClr val="tx1"/>
                </a:solidFill>
              </a:rPr>
              <a:t>applūšanas </a:t>
            </a:r>
            <a:r>
              <a:rPr lang="lv-LV" b="1" dirty="0">
                <a:solidFill>
                  <a:schemeClr val="tx1"/>
                </a:solidFill>
              </a:rPr>
              <a:t>vai pārtuksnešošanās dēļ vairs </a:t>
            </a:r>
            <a:r>
              <a:rPr lang="lv-LV" b="1" dirty="0" smtClean="0">
                <a:solidFill>
                  <a:schemeClr val="tx1"/>
                </a:solidFill>
              </a:rPr>
              <a:t>nebūs dzīvošanai piemēroti – klimata </a:t>
            </a:r>
            <a:r>
              <a:rPr lang="lv-LV" b="1" dirty="0">
                <a:solidFill>
                  <a:schemeClr val="tx1"/>
                </a:solidFill>
              </a:rPr>
              <a:t>bēgļu skaits tiek prognozēti apmēram 50 miljoni cilvēku līdz </a:t>
            </a:r>
            <a:r>
              <a:rPr lang="lv-LV" b="1" dirty="0" smtClean="0">
                <a:solidFill>
                  <a:schemeClr val="tx1"/>
                </a:solidFill>
              </a:rPr>
              <a:t>2050.g.</a:t>
            </a:r>
            <a:endParaRPr lang="lv-LV" b="1" dirty="0">
              <a:solidFill>
                <a:schemeClr val="tx1"/>
              </a:solidFill>
            </a:endParaRPr>
          </a:p>
        </p:txBody>
      </p:sp>
    </p:spTree>
    <p:extLst>
      <p:ext uri="{BB962C8B-B14F-4D97-AF65-F5344CB8AC3E}">
        <p14:creationId xmlns:p14="http://schemas.microsoft.com/office/powerpoint/2010/main" val="4103415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90373" y="194460"/>
            <a:ext cx="6173915" cy="803783"/>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Klimata pārmaiņu potenciālās ietekmes uz Latvijas tautsaimniecību</a:t>
            </a:r>
          </a:p>
        </p:txBody>
      </p:sp>
      <p:sp>
        <p:nvSpPr>
          <p:cNvPr id="6" name="Rounded Rectangle 5"/>
          <p:cNvSpPr/>
          <p:nvPr/>
        </p:nvSpPr>
        <p:spPr>
          <a:xfrm>
            <a:off x="6681651" y="635540"/>
            <a:ext cx="3584635" cy="91995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a:solidFill>
                  <a:schemeClr val="tx1"/>
                </a:solidFill>
              </a:rPr>
              <a:t>Temperatūras paaugstināšanās</a:t>
            </a:r>
          </a:p>
          <a:p>
            <a:pPr marL="285750" indent="-285750">
              <a:buFont typeface="Arial" panose="020B0604020202020204" pitchFamily="34" charset="0"/>
              <a:buChar char="•"/>
            </a:pPr>
            <a:r>
              <a:rPr lang="lv-LV" b="1" dirty="0">
                <a:solidFill>
                  <a:schemeClr val="tx1"/>
                </a:solidFill>
              </a:rPr>
              <a:t>Izmaiņas nokrišņu intensitātē</a:t>
            </a:r>
          </a:p>
          <a:p>
            <a:pPr marL="285750" indent="-285750">
              <a:buFont typeface="Arial" panose="020B0604020202020204" pitchFamily="34" charset="0"/>
              <a:buChar char="•"/>
            </a:pPr>
            <a:r>
              <a:rPr lang="lv-LV" b="1" dirty="0">
                <a:solidFill>
                  <a:schemeClr val="tx1"/>
                </a:solidFill>
              </a:rPr>
              <a:t>Jūras līmeņa pieaugums</a:t>
            </a:r>
          </a:p>
        </p:txBody>
      </p:sp>
      <p:grpSp>
        <p:nvGrpSpPr>
          <p:cNvPr id="16" name="Group 15"/>
          <p:cNvGrpSpPr/>
          <p:nvPr/>
        </p:nvGrpSpPr>
        <p:grpSpPr>
          <a:xfrm>
            <a:off x="302184" y="1763487"/>
            <a:ext cx="11567597" cy="4781153"/>
            <a:chOff x="302184" y="1763487"/>
            <a:chExt cx="11567597" cy="4781153"/>
          </a:xfrm>
        </p:grpSpPr>
        <p:sp>
          <p:nvSpPr>
            <p:cNvPr id="7" name="Rounded Rectangle 6"/>
            <p:cNvSpPr/>
            <p:nvPr/>
          </p:nvSpPr>
          <p:spPr>
            <a:xfrm>
              <a:off x="302184" y="1763487"/>
              <a:ext cx="3360359" cy="2188345"/>
            </a:xfrm>
            <a:prstGeom prst="roundRect">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Mežsaimniecība</a:t>
              </a:r>
            </a:p>
            <a:p>
              <a:pPr marL="285750" indent="-285750">
                <a:spcAft>
                  <a:spcPts val="600"/>
                </a:spcAft>
                <a:buFont typeface="Arial" panose="020B0604020202020204" pitchFamily="34" charset="0"/>
                <a:buChar char="•"/>
              </a:pPr>
              <a:r>
                <a:rPr lang="lv-LV" sz="1600" dirty="0">
                  <a:solidFill>
                    <a:schemeClr val="tx1"/>
                  </a:solidFill>
                </a:rPr>
                <a:t>Lielāks lapu koku īpatsvars</a:t>
              </a:r>
            </a:p>
            <a:p>
              <a:pPr marL="285750" indent="-285750">
                <a:spcAft>
                  <a:spcPts val="600"/>
                </a:spcAft>
                <a:buFont typeface="Arial" panose="020B0604020202020204" pitchFamily="34" charset="0"/>
                <a:buChar char="•"/>
              </a:pPr>
              <a:r>
                <a:rPr lang="lv-LV" sz="1600" dirty="0">
                  <a:solidFill>
                    <a:schemeClr val="tx1"/>
                  </a:solidFill>
                </a:rPr>
                <a:t>Lielāka kaitēkļu savairošanās iespējamība</a:t>
              </a:r>
            </a:p>
            <a:p>
              <a:pPr marL="285750" indent="-285750">
                <a:spcAft>
                  <a:spcPts val="600"/>
                </a:spcAft>
                <a:buFont typeface="Arial" panose="020B0604020202020204" pitchFamily="34" charset="0"/>
                <a:buChar char="•"/>
              </a:pPr>
              <a:r>
                <a:rPr lang="lv-LV" sz="1600" dirty="0">
                  <a:solidFill>
                    <a:schemeClr val="tx1"/>
                  </a:solidFill>
                </a:rPr>
                <a:t>Jaunu kaitēkļu parādīšanās</a:t>
              </a:r>
            </a:p>
            <a:p>
              <a:pPr marL="285750" indent="-285750">
                <a:spcAft>
                  <a:spcPts val="600"/>
                </a:spcAft>
                <a:buFont typeface="Arial" panose="020B0604020202020204" pitchFamily="34" charset="0"/>
                <a:buChar char="•"/>
              </a:pPr>
              <a:r>
                <a:rPr lang="lv-LV" sz="1600" dirty="0">
                  <a:solidFill>
                    <a:schemeClr val="tx1"/>
                  </a:solidFill>
                </a:rPr>
                <a:t>Augstāka </a:t>
              </a:r>
              <a:r>
                <a:rPr lang="lv-LV" sz="1600" dirty="0" smtClean="0">
                  <a:solidFill>
                    <a:schemeClr val="tx1"/>
                  </a:solidFill>
                </a:rPr>
                <a:t>ugunsbīstamība </a:t>
              </a:r>
              <a:r>
                <a:rPr lang="lv-LV" sz="1600" dirty="0">
                  <a:solidFill>
                    <a:schemeClr val="tx1"/>
                  </a:solidFill>
                </a:rPr>
                <a:t>sausajos periodos</a:t>
              </a:r>
            </a:p>
          </p:txBody>
        </p:sp>
        <p:sp>
          <p:nvSpPr>
            <p:cNvPr id="8" name="Rounded Rectangle 7"/>
            <p:cNvSpPr/>
            <p:nvPr/>
          </p:nvSpPr>
          <p:spPr>
            <a:xfrm>
              <a:off x="302185" y="4219393"/>
              <a:ext cx="3360359" cy="2305376"/>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Enerģētika</a:t>
              </a:r>
            </a:p>
            <a:p>
              <a:pPr marL="285750" indent="-285750">
                <a:spcAft>
                  <a:spcPts val="600"/>
                </a:spcAft>
                <a:buFont typeface="Arial" panose="020B0604020202020204" pitchFamily="34" charset="0"/>
                <a:buChar char="•"/>
              </a:pPr>
              <a:r>
                <a:rPr lang="lv-LV" sz="1600" dirty="0">
                  <a:solidFill>
                    <a:schemeClr val="tx1"/>
                  </a:solidFill>
                </a:rPr>
                <a:t>Dārgāki </a:t>
              </a:r>
              <a:r>
                <a:rPr lang="lv-LV" sz="1600" dirty="0" smtClean="0">
                  <a:solidFill>
                    <a:schemeClr val="tx1"/>
                  </a:solidFill>
                </a:rPr>
                <a:t>energoresursi       oglekļa </a:t>
              </a:r>
              <a:r>
                <a:rPr lang="lv-LV" sz="1600" dirty="0">
                  <a:solidFill>
                    <a:schemeClr val="tx1"/>
                  </a:solidFill>
                </a:rPr>
                <a:t>cenas dēļ</a:t>
              </a:r>
            </a:p>
            <a:p>
              <a:pPr marL="285750" indent="-285750">
                <a:spcAft>
                  <a:spcPts val="600"/>
                </a:spcAft>
                <a:buFont typeface="Arial" panose="020B0604020202020204" pitchFamily="34" charset="0"/>
                <a:buChar char="•"/>
              </a:pPr>
              <a:r>
                <a:rPr lang="lv-LV" sz="1600" dirty="0">
                  <a:solidFill>
                    <a:schemeClr val="tx1"/>
                  </a:solidFill>
                </a:rPr>
                <a:t>Upju noteces izmaiņas elektrības ražošanai HES</a:t>
              </a:r>
            </a:p>
            <a:p>
              <a:pPr marL="285750" indent="-285750">
                <a:spcAft>
                  <a:spcPts val="600"/>
                </a:spcAft>
                <a:buFont typeface="Arial" panose="020B0604020202020204" pitchFamily="34" charset="0"/>
                <a:buChar char="•"/>
              </a:pPr>
              <a:r>
                <a:rPr lang="lv-LV" sz="1600" dirty="0">
                  <a:solidFill>
                    <a:schemeClr val="tx1"/>
                  </a:solidFill>
                </a:rPr>
                <a:t>Lielāks enerģijas pieprasījums vasarās – dzesēšanai un mazāks ziemā - apkurei</a:t>
              </a:r>
            </a:p>
          </p:txBody>
        </p:sp>
        <p:sp>
          <p:nvSpPr>
            <p:cNvPr id="10" name="Rounded Rectangle 9"/>
            <p:cNvSpPr/>
            <p:nvPr/>
          </p:nvSpPr>
          <p:spPr>
            <a:xfrm>
              <a:off x="3893880" y="1763488"/>
              <a:ext cx="4367348" cy="2188344"/>
            </a:xfrm>
            <a:prstGeom prst="roundRect">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Lauksaimniecība</a:t>
              </a:r>
            </a:p>
            <a:p>
              <a:pPr marL="285750" indent="-285750">
                <a:spcAft>
                  <a:spcPts val="600"/>
                </a:spcAft>
                <a:buFont typeface="Arial" panose="020B0604020202020204" pitchFamily="34" charset="0"/>
                <a:buChar char="•"/>
              </a:pPr>
              <a:r>
                <a:rPr lang="lv-LV" sz="1600" dirty="0">
                  <a:solidFill>
                    <a:schemeClr val="tx1"/>
                  </a:solidFill>
                </a:rPr>
                <a:t>Jaunu kultūraugu ieviešana, </a:t>
              </a:r>
              <a:r>
                <a:rPr lang="lv-LV" sz="1600" dirty="0" smtClean="0">
                  <a:solidFill>
                    <a:schemeClr val="tx1"/>
                  </a:solidFill>
                </a:rPr>
                <a:t>kas        </a:t>
              </a:r>
              <a:r>
                <a:rPr lang="lv-LV" sz="1600" dirty="0">
                  <a:solidFill>
                    <a:schemeClr val="tx1"/>
                  </a:solidFill>
                </a:rPr>
                <a:t>izturīgāki pret lielākiem nokrišņiem</a:t>
              </a:r>
            </a:p>
            <a:p>
              <a:pPr marL="285750" indent="-285750">
                <a:spcAft>
                  <a:spcPts val="600"/>
                </a:spcAft>
                <a:buFont typeface="Arial" panose="020B0604020202020204" pitchFamily="34" charset="0"/>
                <a:buChar char="•"/>
              </a:pPr>
              <a:r>
                <a:rPr lang="lv-LV" sz="1600" dirty="0">
                  <a:solidFill>
                    <a:schemeClr val="tx1"/>
                  </a:solidFill>
                </a:rPr>
                <a:t>Garāks veģetācijas periods, atsevišķiem kultūraugiem iespējamas vairākas ražas gadā</a:t>
              </a:r>
            </a:p>
            <a:p>
              <a:pPr marL="285750" indent="-285750">
                <a:spcAft>
                  <a:spcPts val="600"/>
                </a:spcAft>
                <a:buFont typeface="Arial" panose="020B0604020202020204" pitchFamily="34" charset="0"/>
                <a:buChar char="•"/>
              </a:pPr>
              <a:r>
                <a:rPr lang="lv-LV" sz="1600" dirty="0">
                  <a:solidFill>
                    <a:schemeClr val="tx1"/>
                  </a:solidFill>
                </a:rPr>
                <a:t>Lielāka nepieciešamība pēc lauku nosusināšanas </a:t>
              </a:r>
            </a:p>
          </p:txBody>
        </p:sp>
        <p:sp>
          <p:nvSpPr>
            <p:cNvPr id="11" name="Rounded Rectangle 10"/>
            <p:cNvSpPr/>
            <p:nvPr/>
          </p:nvSpPr>
          <p:spPr>
            <a:xfrm>
              <a:off x="8492564" y="1763488"/>
              <a:ext cx="3377217" cy="2188344"/>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Zivsaimniecība</a:t>
              </a:r>
            </a:p>
            <a:p>
              <a:pPr marL="285750" indent="-285750">
                <a:spcAft>
                  <a:spcPts val="600"/>
                </a:spcAft>
                <a:buFont typeface="Arial" panose="020B0604020202020204" pitchFamily="34" charset="0"/>
                <a:buChar char="•"/>
              </a:pPr>
              <a:r>
                <a:rPr lang="lv-LV" sz="1600" dirty="0">
                  <a:solidFill>
                    <a:schemeClr val="tx1"/>
                  </a:solidFill>
                </a:rPr>
                <a:t>Intensīvāka zilaļģu </a:t>
              </a:r>
              <a:r>
                <a:rPr lang="lv-LV" sz="1600" dirty="0" smtClean="0">
                  <a:solidFill>
                    <a:schemeClr val="tx1"/>
                  </a:solidFill>
                </a:rPr>
                <a:t>        ziedēšana </a:t>
              </a:r>
              <a:r>
                <a:rPr lang="lv-LV" sz="1600" dirty="0">
                  <a:solidFill>
                    <a:schemeClr val="tx1"/>
                  </a:solidFill>
                </a:rPr>
                <a:t>un toksisko vielu nonākšana zivju organismos</a:t>
              </a:r>
            </a:p>
            <a:p>
              <a:pPr marL="285750" indent="-285750">
                <a:spcAft>
                  <a:spcPts val="600"/>
                </a:spcAft>
                <a:buFont typeface="Arial" panose="020B0604020202020204" pitchFamily="34" charset="0"/>
                <a:buChar char="•"/>
              </a:pPr>
              <a:r>
                <a:rPr lang="lv-LV" sz="1600" dirty="0">
                  <a:solidFill>
                    <a:schemeClr val="tx1"/>
                  </a:solidFill>
                </a:rPr>
                <a:t>Izmaiņas zivju sugās augstāku ūdens temperatūru </a:t>
              </a:r>
              <a:r>
                <a:rPr lang="lv-LV" sz="1600" dirty="0" smtClean="0">
                  <a:solidFill>
                    <a:schemeClr val="tx1"/>
                  </a:solidFill>
                </a:rPr>
                <a:t>dēļ</a:t>
              </a:r>
            </a:p>
            <a:p>
              <a:pPr marL="285750" indent="-285750">
                <a:spcAft>
                  <a:spcPts val="600"/>
                </a:spcAft>
                <a:buFont typeface="Arial" panose="020B0604020202020204" pitchFamily="34" charset="0"/>
                <a:buChar char="•"/>
              </a:pPr>
              <a:endParaRPr lang="lv-LV" sz="1600" dirty="0">
                <a:solidFill>
                  <a:schemeClr val="tx1"/>
                </a:solidFill>
              </a:endParaRPr>
            </a:p>
          </p:txBody>
        </p:sp>
        <p:sp>
          <p:nvSpPr>
            <p:cNvPr id="12" name="Rounded Rectangle 11"/>
            <p:cNvSpPr/>
            <p:nvPr/>
          </p:nvSpPr>
          <p:spPr>
            <a:xfrm>
              <a:off x="3893880" y="4219393"/>
              <a:ext cx="4367348" cy="2305375"/>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Būvniecība</a:t>
              </a:r>
            </a:p>
            <a:p>
              <a:pPr marL="285750" indent="-285750">
                <a:spcAft>
                  <a:spcPts val="600"/>
                </a:spcAft>
                <a:buFont typeface="Arial" panose="020B0604020202020204" pitchFamily="34" charset="0"/>
                <a:buChar char="•"/>
              </a:pPr>
              <a:r>
                <a:rPr lang="lv-LV" sz="1600" dirty="0">
                  <a:solidFill>
                    <a:schemeClr val="tx1"/>
                  </a:solidFill>
                </a:rPr>
                <a:t>Augstākas prasības ēku siltumizolācijai</a:t>
              </a:r>
            </a:p>
            <a:p>
              <a:pPr marL="285750" indent="-285750">
                <a:spcAft>
                  <a:spcPts val="600"/>
                </a:spcAft>
                <a:buFont typeface="Arial" panose="020B0604020202020204" pitchFamily="34" charset="0"/>
                <a:buChar char="•"/>
              </a:pPr>
              <a:r>
                <a:rPr lang="lv-LV" sz="1600" dirty="0">
                  <a:solidFill>
                    <a:schemeClr val="tx1"/>
                  </a:solidFill>
                </a:rPr>
                <a:t>Austākas prasības ēku un būvju </a:t>
              </a:r>
              <a:r>
                <a:rPr lang="lv-LV" sz="1600" dirty="0" smtClean="0">
                  <a:solidFill>
                    <a:schemeClr val="tx1"/>
                  </a:solidFill>
                </a:rPr>
                <a:t>          izturībai </a:t>
              </a:r>
              <a:r>
                <a:rPr lang="lv-LV" sz="1600" dirty="0">
                  <a:solidFill>
                    <a:schemeClr val="tx1"/>
                  </a:solidFill>
                </a:rPr>
                <a:t>pret vētrām un plūdiem</a:t>
              </a:r>
            </a:p>
            <a:p>
              <a:pPr marL="285750" indent="-285750">
                <a:spcAft>
                  <a:spcPts val="600"/>
                </a:spcAft>
                <a:buFont typeface="Arial" panose="020B0604020202020204" pitchFamily="34" charset="0"/>
                <a:buChar char="•"/>
              </a:pPr>
              <a:r>
                <a:rPr lang="lv-LV" sz="1600" dirty="0">
                  <a:solidFill>
                    <a:schemeClr val="tx1"/>
                  </a:solidFill>
                </a:rPr>
                <a:t>Lielāka </a:t>
              </a:r>
              <a:r>
                <a:rPr lang="lv-LV" sz="1600" dirty="0" smtClean="0">
                  <a:solidFill>
                    <a:schemeClr val="tx1"/>
                  </a:solidFill>
                </a:rPr>
                <a:t>nepieciešamība pēc                dambjiem </a:t>
              </a:r>
              <a:r>
                <a:rPr lang="lv-LV" sz="1600" dirty="0">
                  <a:solidFill>
                    <a:schemeClr val="tx1"/>
                  </a:solidFill>
                </a:rPr>
                <a:t>un jūras piekrasti </a:t>
              </a:r>
              <a:r>
                <a:rPr lang="lv-LV" sz="1600" dirty="0" smtClean="0">
                  <a:solidFill>
                    <a:schemeClr val="tx1"/>
                  </a:solidFill>
                </a:rPr>
                <a:t>     nostiprinošām būvēm</a:t>
              </a:r>
            </a:p>
          </p:txBody>
        </p:sp>
        <p:sp>
          <p:nvSpPr>
            <p:cNvPr id="13" name="Rounded Rectangle 12"/>
            <p:cNvSpPr/>
            <p:nvPr/>
          </p:nvSpPr>
          <p:spPr>
            <a:xfrm>
              <a:off x="8492564" y="4219393"/>
              <a:ext cx="3377217" cy="2305375"/>
            </a:xfrm>
            <a:prstGeom prst="roundRect">
              <a:avLst/>
            </a:prstGeom>
            <a:solidFill>
              <a:schemeClr val="accent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Ūdensapgāde</a:t>
              </a:r>
            </a:p>
            <a:p>
              <a:pPr marL="285750" indent="-285750">
                <a:spcAft>
                  <a:spcPts val="600"/>
                </a:spcAft>
                <a:buFont typeface="Arial" panose="020B0604020202020204" pitchFamily="34" charset="0"/>
                <a:buChar char="•"/>
              </a:pPr>
              <a:r>
                <a:rPr lang="lv-LV" sz="1600" dirty="0">
                  <a:solidFill>
                    <a:schemeClr val="tx1"/>
                  </a:solidFill>
                </a:rPr>
                <a:t>Lielāks nokrišņu </a:t>
              </a:r>
              <a:r>
                <a:rPr lang="lv-LV" sz="1600" dirty="0" smtClean="0">
                  <a:solidFill>
                    <a:schemeClr val="tx1"/>
                  </a:solidFill>
                </a:rPr>
                <a:t>           daudzums </a:t>
              </a:r>
              <a:r>
                <a:rPr lang="lv-LV" sz="1600" dirty="0">
                  <a:solidFill>
                    <a:schemeClr val="tx1"/>
                  </a:solidFill>
                </a:rPr>
                <a:t>un intensitāte</a:t>
              </a:r>
            </a:p>
            <a:p>
              <a:pPr marL="285750" indent="-285750">
                <a:spcAft>
                  <a:spcPts val="600"/>
                </a:spcAft>
                <a:buFont typeface="Arial" panose="020B0604020202020204" pitchFamily="34" charset="0"/>
                <a:buChar char="•"/>
              </a:pPr>
              <a:r>
                <a:rPr lang="lv-LV" sz="1600" dirty="0">
                  <a:solidFill>
                    <a:schemeClr val="tx1"/>
                  </a:solidFill>
                </a:rPr>
                <a:t>Lielāks plūdu risks</a:t>
              </a:r>
            </a:p>
            <a:p>
              <a:pPr marL="285750" indent="-285750">
                <a:spcAft>
                  <a:spcPts val="600"/>
                </a:spcAft>
                <a:buFont typeface="Arial" panose="020B0604020202020204" pitchFamily="34" charset="0"/>
                <a:buChar char="•"/>
              </a:pPr>
              <a:r>
                <a:rPr lang="lv-LV" sz="1600" dirty="0">
                  <a:solidFill>
                    <a:schemeClr val="tx1"/>
                  </a:solidFill>
                </a:rPr>
                <a:t>Ūdens pieprasījums no sausuma skartajiem reģioniem</a:t>
              </a:r>
            </a:p>
            <a:p>
              <a:pPr marL="285750" indent="-285750">
                <a:spcAft>
                  <a:spcPts val="600"/>
                </a:spcAft>
                <a:buFont typeface="Arial" panose="020B0604020202020204" pitchFamily="34" charset="0"/>
                <a:buChar char="•"/>
              </a:pPr>
              <a:r>
                <a:rPr lang="lv-LV" sz="1600" dirty="0">
                  <a:solidFill>
                    <a:schemeClr val="tx1"/>
                  </a:solidFill>
                </a:rPr>
                <a:t>Ūdens kvalitātes pasliktināšanās</a:t>
              </a:r>
            </a:p>
          </p:txBody>
        </p:sp>
        <p:pic>
          <p:nvPicPr>
            <p:cNvPr id="1026" name="Picture 2" descr="https://upload.wikimedia.org/wikipedia/commons/thumb/1/1e/Forestry_commission_logo.svg/1024px-Forestry_commission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081" y="3140622"/>
              <a:ext cx="663636" cy="663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vestment-ready.nl/wp-content/uploads/2014/07/IRProgramNL_Icon_Agriculture_zw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514" y="1855842"/>
              <a:ext cx="757648" cy="8121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ceops.co/uploads/awards/Sports-Fishing-icon.png.cfc2e40b236b4f268210319cb6dad23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2800" y="295115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pixabay.com/static/uploads/photo/2014/03/06/15/33/socket-280947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370971" y="4627160"/>
              <a:ext cx="1390087" cy="83839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d30y9cdsu7xlg0.cloudfront.net/png/140320-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9790" y="5043202"/>
              <a:ext cx="1501438" cy="150143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d30y9cdsu7xlg0.cloudfront.net/png/9468-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3798" y="4286000"/>
              <a:ext cx="1128088" cy="11280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7652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90373" y="194460"/>
            <a:ext cx="6173915" cy="803783"/>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Klimata pārmaiņu potenciālās ietekmes uz Latvijas tautsaimniecību</a:t>
            </a:r>
          </a:p>
        </p:txBody>
      </p:sp>
      <p:sp>
        <p:nvSpPr>
          <p:cNvPr id="4" name="Rounded Rectangle 3"/>
          <p:cNvSpPr/>
          <p:nvPr/>
        </p:nvSpPr>
        <p:spPr>
          <a:xfrm>
            <a:off x="6681651" y="635540"/>
            <a:ext cx="3584635" cy="91995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a:solidFill>
                  <a:schemeClr val="tx1"/>
                </a:solidFill>
              </a:rPr>
              <a:t>Temperatūras paaugstināšanās</a:t>
            </a:r>
          </a:p>
          <a:p>
            <a:pPr marL="285750" indent="-285750">
              <a:buFont typeface="Arial" panose="020B0604020202020204" pitchFamily="34" charset="0"/>
              <a:buChar char="•"/>
            </a:pPr>
            <a:r>
              <a:rPr lang="lv-LV" b="1" dirty="0">
                <a:solidFill>
                  <a:schemeClr val="tx1"/>
                </a:solidFill>
              </a:rPr>
              <a:t>Izmaiņas nokrišņu intensitātē</a:t>
            </a:r>
          </a:p>
          <a:p>
            <a:pPr marL="285750" indent="-285750">
              <a:buFont typeface="Arial" panose="020B0604020202020204" pitchFamily="34" charset="0"/>
              <a:buChar char="•"/>
            </a:pPr>
            <a:r>
              <a:rPr lang="lv-LV" b="1" dirty="0">
                <a:solidFill>
                  <a:schemeClr val="tx1"/>
                </a:solidFill>
              </a:rPr>
              <a:t>Jūras līmeņa pieaugums</a:t>
            </a:r>
          </a:p>
        </p:txBody>
      </p:sp>
      <p:sp>
        <p:nvSpPr>
          <p:cNvPr id="10" name="Rounded Rectangle 9"/>
          <p:cNvSpPr/>
          <p:nvPr/>
        </p:nvSpPr>
        <p:spPr>
          <a:xfrm>
            <a:off x="4362995" y="4761174"/>
            <a:ext cx="7310844" cy="122652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 kā ietekmju nozīmīgums un iespējamie riski dažādās tautsaimniecības nozarēs ir atšķirīgi, katram uzņēmējam un organizācijai būtu rūpīgi jāizvērtē kādas ietekmes var radīt klimata pārmaiņas </a:t>
            </a:r>
            <a:endParaRPr lang="lv-LV" b="1" dirty="0" smtClean="0">
              <a:solidFill>
                <a:schemeClr val="tx1"/>
              </a:solidFill>
            </a:endParaRPr>
          </a:p>
          <a:p>
            <a:pPr algn="ctr"/>
            <a:r>
              <a:rPr lang="lv-LV" b="1" dirty="0" smtClean="0">
                <a:solidFill>
                  <a:schemeClr val="tx1"/>
                </a:solidFill>
              </a:rPr>
              <a:t>viņu </a:t>
            </a:r>
            <a:r>
              <a:rPr lang="lv-LV" b="1" dirty="0">
                <a:solidFill>
                  <a:schemeClr val="tx1"/>
                </a:solidFill>
              </a:rPr>
              <a:t>darbībā un tām atbilstoši gatavoties</a:t>
            </a:r>
          </a:p>
        </p:txBody>
      </p:sp>
      <p:grpSp>
        <p:nvGrpSpPr>
          <p:cNvPr id="2" name="Group 1"/>
          <p:cNvGrpSpPr/>
          <p:nvPr/>
        </p:nvGrpSpPr>
        <p:grpSpPr>
          <a:xfrm>
            <a:off x="302184" y="1684063"/>
            <a:ext cx="11567597" cy="4704920"/>
            <a:chOff x="302184" y="1684063"/>
            <a:chExt cx="11567597" cy="4704920"/>
          </a:xfrm>
        </p:grpSpPr>
        <p:sp>
          <p:nvSpPr>
            <p:cNvPr id="5" name="Rounded Rectangle 4"/>
            <p:cNvSpPr/>
            <p:nvPr/>
          </p:nvSpPr>
          <p:spPr>
            <a:xfrm>
              <a:off x="302184" y="1763487"/>
              <a:ext cx="3672719" cy="2338250"/>
            </a:xfrm>
            <a:prstGeom prst="roundRect">
              <a:avLst/>
            </a:prstGeom>
            <a:solidFill>
              <a:srgbClr val="FFCC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Transports</a:t>
              </a:r>
            </a:p>
            <a:p>
              <a:pPr marL="285750" indent="-285750">
                <a:spcAft>
                  <a:spcPts val="600"/>
                </a:spcAft>
                <a:buFont typeface="Arial" panose="020B0604020202020204" pitchFamily="34" charset="0"/>
                <a:buChar char="•"/>
              </a:pPr>
              <a:r>
                <a:rPr lang="lv-LV" sz="1600" dirty="0">
                  <a:solidFill>
                    <a:schemeClr val="tx1"/>
                  </a:solidFill>
                </a:rPr>
                <a:t>Augstākas prasības </a:t>
              </a:r>
              <a:r>
                <a:rPr lang="lv-LV" sz="1600" dirty="0" smtClean="0">
                  <a:solidFill>
                    <a:schemeClr val="tx1"/>
                  </a:solidFill>
                </a:rPr>
                <a:t>             transporta </a:t>
              </a:r>
              <a:r>
                <a:rPr lang="lv-LV" sz="1600" dirty="0">
                  <a:solidFill>
                    <a:schemeClr val="tx1"/>
                  </a:solidFill>
                </a:rPr>
                <a:t>līdzekļu energoefektivitātei </a:t>
              </a:r>
              <a:r>
                <a:rPr lang="lv-LV" sz="1600" dirty="0" smtClean="0">
                  <a:solidFill>
                    <a:schemeClr val="tx1"/>
                  </a:solidFill>
                </a:rPr>
                <a:t>un    </a:t>
              </a:r>
              <a:r>
                <a:rPr lang="lv-LV" sz="1600" dirty="0">
                  <a:solidFill>
                    <a:schemeClr val="tx1"/>
                  </a:solidFill>
                </a:rPr>
                <a:t>pieļaujamām emisijām</a:t>
              </a:r>
            </a:p>
            <a:p>
              <a:pPr marL="285750" indent="-285750">
                <a:spcAft>
                  <a:spcPts val="600"/>
                </a:spcAft>
                <a:buFont typeface="Arial" panose="020B0604020202020204" pitchFamily="34" charset="0"/>
                <a:buChar char="•"/>
              </a:pPr>
              <a:r>
                <a:rPr lang="lv-LV" sz="1600" dirty="0">
                  <a:solidFill>
                    <a:schemeClr val="tx1"/>
                  </a:solidFill>
                </a:rPr>
                <a:t>Lielāka nepieciešamība pēc sabiedriskā transporta </a:t>
              </a:r>
              <a:r>
                <a:rPr lang="lv-LV" sz="1600" dirty="0" smtClean="0">
                  <a:solidFill>
                    <a:schemeClr val="tx1"/>
                  </a:solidFill>
                </a:rPr>
                <a:t>pakalpojumiem</a:t>
              </a:r>
            </a:p>
          </p:txBody>
        </p:sp>
        <p:sp>
          <p:nvSpPr>
            <p:cNvPr id="6" name="Rounded Rectangle 5"/>
            <p:cNvSpPr/>
            <p:nvPr/>
          </p:nvSpPr>
          <p:spPr>
            <a:xfrm>
              <a:off x="4206240" y="1776549"/>
              <a:ext cx="3487783" cy="2338249"/>
            </a:xfrm>
            <a:prstGeom prst="roundRect">
              <a:avLst/>
            </a:prstGeom>
            <a:solidFill>
              <a:srgbClr val="66FF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Tūrisms</a:t>
              </a:r>
            </a:p>
            <a:p>
              <a:pPr marL="285750" indent="-285750">
                <a:spcAft>
                  <a:spcPts val="600"/>
                </a:spcAft>
                <a:buFont typeface="Arial" panose="020B0604020202020204" pitchFamily="34" charset="0"/>
                <a:buChar char="•"/>
              </a:pPr>
              <a:r>
                <a:rPr lang="lv-LV" sz="1600" dirty="0">
                  <a:solidFill>
                    <a:schemeClr val="tx1"/>
                  </a:solidFill>
                </a:rPr>
                <a:t>Lielāks tūristu pieplūdums</a:t>
              </a:r>
            </a:p>
            <a:p>
              <a:pPr marL="285750" indent="-285750">
                <a:spcAft>
                  <a:spcPts val="600"/>
                </a:spcAft>
                <a:buFont typeface="Arial" panose="020B0604020202020204" pitchFamily="34" charset="0"/>
                <a:buChar char="•"/>
              </a:pPr>
              <a:r>
                <a:rPr lang="lv-LV" sz="1600" dirty="0">
                  <a:solidFill>
                    <a:schemeClr val="tx1"/>
                  </a:solidFill>
                </a:rPr>
                <a:t>Lielāka nepieciešamība pēc mākslīgi izveidotām peldvietām, dabīgo </a:t>
              </a:r>
              <a:r>
                <a:rPr lang="lv-LV" sz="1600" dirty="0" smtClean="0">
                  <a:solidFill>
                    <a:schemeClr val="tx1"/>
                  </a:solidFill>
                </a:rPr>
                <a:t>ūdenstilpņu       </a:t>
              </a:r>
              <a:r>
                <a:rPr lang="lv-LV" sz="1600" dirty="0">
                  <a:solidFill>
                    <a:schemeClr val="tx1"/>
                  </a:solidFill>
                </a:rPr>
                <a:t>toksiskuma dēļ</a:t>
              </a:r>
            </a:p>
            <a:p>
              <a:pPr marL="285750" indent="-285750">
                <a:spcAft>
                  <a:spcPts val="600"/>
                </a:spcAft>
                <a:buFont typeface="Arial" panose="020B0604020202020204" pitchFamily="34" charset="0"/>
                <a:buChar char="•"/>
              </a:pPr>
              <a:r>
                <a:rPr lang="lv-LV" sz="1600" dirty="0">
                  <a:solidFill>
                    <a:schemeClr val="tx1"/>
                  </a:solidFill>
                </a:rPr>
                <a:t>Bezsniega ziemu lielāka </a:t>
              </a:r>
              <a:r>
                <a:rPr lang="lv-LV" sz="1600" dirty="0" smtClean="0">
                  <a:solidFill>
                    <a:schemeClr val="tx1"/>
                  </a:solidFill>
                </a:rPr>
                <a:t>iespējamība</a:t>
              </a:r>
            </a:p>
          </p:txBody>
        </p:sp>
        <p:sp>
          <p:nvSpPr>
            <p:cNvPr id="7" name="Rounded Rectangle 6"/>
            <p:cNvSpPr/>
            <p:nvPr/>
          </p:nvSpPr>
          <p:spPr>
            <a:xfrm>
              <a:off x="7925360" y="1763487"/>
              <a:ext cx="3944421" cy="2338249"/>
            </a:xfrm>
            <a:prstGeom prst="roundRect">
              <a:avLst/>
            </a:prstGeom>
            <a:solidFill>
              <a:srgbClr val="FF999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Veselības aprūpe</a:t>
              </a:r>
            </a:p>
            <a:p>
              <a:pPr marL="285750" indent="-285750">
                <a:spcAft>
                  <a:spcPts val="600"/>
                </a:spcAft>
                <a:buFont typeface="Arial" panose="020B0604020202020204" pitchFamily="34" charset="0"/>
                <a:buChar char="•"/>
              </a:pPr>
              <a:r>
                <a:rPr lang="lv-LV" sz="1600" dirty="0">
                  <a:solidFill>
                    <a:schemeClr val="tx1"/>
                  </a:solidFill>
                </a:rPr>
                <a:t>Ievainojumi un nāves </a:t>
              </a:r>
              <a:r>
                <a:rPr lang="lv-LV" sz="1600" dirty="0" smtClean="0">
                  <a:solidFill>
                    <a:schemeClr val="tx1"/>
                  </a:solidFill>
                </a:rPr>
                <a:t>                 gadījumi </a:t>
              </a:r>
              <a:r>
                <a:rPr lang="lv-LV" sz="1600" dirty="0">
                  <a:solidFill>
                    <a:schemeClr val="tx1"/>
                  </a:solidFill>
                </a:rPr>
                <a:t>dabas katastrofu rezultātā</a:t>
              </a:r>
            </a:p>
            <a:p>
              <a:pPr marL="285750" indent="-285750">
                <a:spcAft>
                  <a:spcPts val="600"/>
                </a:spcAft>
                <a:buFont typeface="Arial" panose="020B0604020202020204" pitchFamily="34" charset="0"/>
                <a:buChar char="•"/>
              </a:pPr>
              <a:r>
                <a:rPr lang="lv-LV" sz="1600" dirty="0">
                  <a:solidFill>
                    <a:schemeClr val="tx1"/>
                  </a:solidFill>
                </a:rPr>
                <a:t>Infekciju slimību pieaugums </a:t>
              </a:r>
            </a:p>
            <a:p>
              <a:pPr marL="285750" indent="-285750">
                <a:spcAft>
                  <a:spcPts val="600"/>
                </a:spcAft>
                <a:buFont typeface="Arial" panose="020B0604020202020204" pitchFamily="34" charset="0"/>
                <a:buChar char="•"/>
              </a:pPr>
              <a:r>
                <a:rPr lang="lv-LV" sz="1600" dirty="0">
                  <a:solidFill>
                    <a:schemeClr val="tx1"/>
                  </a:solidFill>
                </a:rPr>
                <a:t>Elpošanas ceļu infekciju pieaugums</a:t>
              </a:r>
            </a:p>
            <a:p>
              <a:pPr marL="285750" indent="-285750">
                <a:spcAft>
                  <a:spcPts val="600"/>
                </a:spcAft>
                <a:buFont typeface="Arial" panose="020B0604020202020204" pitchFamily="34" charset="0"/>
                <a:buChar char="•"/>
              </a:pPr>
              <a:r>
                <a:rPr lang="lv-LV" sz="1600" dirty="0">
                  <a:solidFill>
                    <a:schemeClr val="tx1"/>
                  </a:solidFill>
                </a:rPr>
                <a:t>Nepietiekama uztura izraisītas saslimšanas </a:t>
              </a:r>
            </a:p>
          </p:txBody>
        </p:sp>
        <p:sp>
          <p:nvSpPr>
            <p:cNvPr id="8" name="Rounded Rectangle 7"/>
            <p:cNvSpPr/>
            <p:nvPr/>
          </p:nvSpPr>
          <p:spPr>
            <a:xfrm>
              <a:off x="302184" y="4359887"/>
              <a:ext cx="3573270" cy="2029096"/>
            </a:xfrm>
            <a:prstGeom prst="roundRect">
              <a:avLst/>
            </a:prstGeom>
            <a:solidFill>
              <a:schemeClr val="accent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b="1" u="sng" dirty="0">
                  <a:solidFill>
                    <a:schemeClr val="tx1"/>
                  </a:solidFill>
                </a:rPr>
                <a:t>Infrastruktūras nodrošināšana</a:t>
              </a:r>
            </a:p>
            <a:p>
              <a:pPr marL="285750" indent="-285750">
                <a:spcAft>
                  <a:spcPts val="600"/>
                </a:spcAft>
                <a:buFont typeface="Arial" panose="020B0604020202020204" pitchFamily="34" charset="0"/>
                <a:buChar char="•"/>
              </a:pPr>
              <a:r>
                <a:rPr lang="lv-LV" sz="1600" dirty="0" smtClean="0">
                  <a:solidFill>
                    <a:schemeClr val="tx1"/>
                  </a:solidFill>
                </a:rPr>
                <a:t>Augstākas </a:t>
              </a:r>
              <a:r>
                <a:rPr lang="lv-LV" sz="1600" dirty="0">
                  <a:solidFill>
                    <a:schemeClr val="tx1"/>
                  </a:solidFill>
                </a:rPr>
                <a:t>prasības infrastruktūras izturībai pret vētrām un plūdiem</a:t>
              </a:r>
            </a:p>
            <a:p>
              <a:pPr marL="285750" indent="-285750">
                <a:spcAft>
                  <a:spcPts val="600"/>
                </a:spcAft>
                <a:buFont typeface="Arial" panose="020B0604020202020204" pitchFamily="34" charset="0"/>
                <a:buChar char="•"/>
              </a:pPr>
              <a:r>
                <a:rPr lang="lv-LV" sz="1600" dirty="0">
                  <a:solidFill>
                    <a:schemeClr val="tx1"/>
                  </a:solidFill>
                </a:rPr>
                <a:t>Alternatīvu pakalpojumu nodrošināšana dabas </a:t>
              </a:r>
              <a:r>
                <a:rPr lang="lv-LV" sz="1600" dirty="0" smtClean="0">
                  <a:solidFill>
                    <a:schemeClr val="tx1"/>
                  </a:solidFill>
                </a:rPr>
                <a:t>       katastrofu situācijās</a:t>
              </a:r>
            </a:p>
          </p:txBody>
        </p:sp>
        <p:pic>
          <p:nvPicPr>
            <p:cNvPr id="2050" name="Picture 2" descr="https://www.theoriginaltour.com/media/1688/bus_stop_symbo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1075" y="1802676"/>
              <a:ext cx="1191577" cy="10972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clipshrine.com/getimg/PngMedium-man-waving-for-taxi-and-carrying-a-travel-bag-1555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125" y="3088518"/>
              <a:ext cx="674823" cy="9312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wixstatic.com/media/51dc94_0f5eeb8ed2984d31b084454b94df92f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4139" y="5277394"/>
              <a:ext cx="1072400" cy="1072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wristbandnation.com/sites/default/upload/artwork/medical/Clip-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330" y="1684063"/>
              <a:ext cx="993824" cy="9938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890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a:extLst>
              <a:ext uri="{28A0092B-C50C-407E-A947-70E740481C1C}">
                <a14:useLocalDpi xmlns:a14="http://schemas.microsoft.com/office/drawing/2010/main" val="0"/>
              </a:ext>
            </a:extLst>
          </a:blip>
          <a:srcRect b="35515"/>
          <a:stretch/>
        </p:blipFill>
        <p:spPr>
          <a:xfrm flipH="1">
            <a:off x="2443551" y="1724702"/>
            <a:ext cx="9753600" cy="3304498"/>
          </a:xfrm>
          <a:prstGeom prst="rect">
            <a:avLst/>
          </a:prstGeom>
        </p:spPr>
      </p:pic>
      <p:sp>
        <p:nvSpPr>
          <p:cNvPr id="5" name="Title 1"/>
          <p:cNvSpPr txBox="1">
            <a:spLocks/>
          </p:cNvSpPr>
          <p:nvPr/>
        </p:nvSpPr>
        <p:spPr>
          <a:xfrm>
            <a:off x="1397725" y="2019472"/>
            <a:ext cx="7093901"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6600" dirty="0" smtClean="0"/>
              <a:t>Paldies </a:t>
            </a:r>
          </a:p>
          <a:p>
            <a:pPr algn="r"/>
            <a:r>
              <a:rPr lang="lv-LV" sz="6600" dirty="0" smtClean="0"/>
              <a:t>par uzmanību!</a:t>
            </a:r>
            <a:endParaRPr lang="lv-LV" sz="6600" dirty="0"/>
          </a:p>
        </p:txBody>
      </p:sp>
      <p:sp>
        <p:nvSpPr>
          <p:cNvPr id="6" name="TextBox 5"/>
          <p:cNvSpPr txBox="1"/>
          <p:nvPr/>
        </p:nvSpPr>
        <p:spPr>
          <a:xfrm rot="19460909">
            <a:off x="10817297" y="2749051"/>
            <a:ext cx="1317597" cy="276999"/>
          </a:xfrm>
          <a:prstGeom prst="rect">
            <a:avLst/>
          </a:prstGeom>
          <a:noFill/>
        </p:spPr>
        <p:txBody>
          <a:bodyPr wrap="square" rtlCol="0">
            <a:spAutoFit/>
          </a:bodyPr>
          <a:lstStyle/>
          <a:p>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زانه گایله</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 </a:t>
            </a:r>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\۲۰۱۶</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a:t>
            </a:r>
            <a:endParaRPr lang="lv-LV" sz="1200" dirty="0" smtClean="0">
              <a:solidFill>
                <a:schemeClr val="accent2">
                  <a:lumMod val="60000"/>
                  <a:lumOff val="4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6927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10_Atteli\15121150847_8c49b89d8d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1365"/>
            <a:ext cx="7139352" cy="476016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20238" y="411286"/>
            <a:ext cx="8373292" cy="106481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Klimata pārmaiņām ir globālas sekas, tāpēc to risināšanai ir nepieciešama gan lokāla cilvēku iesaiste un rīcība, gan starptautiska sadarbība</a:t>
            </a:r>
            <a:endParaRPr lang="lv-LV" sz="2400" dirty="0" smtClean="0"/>
          </a:p>
        </p:txBody>
      </p:sp>
      <p:sp>
        <p:nvSpPr>
          <p:cNvPr id="4" name="Rounded Rectangle 3"/>
          <p:cNvSpPr/>
          <p:nvPr/>
        </p:nvSpPr>
        <p:spPr>
          <a:xfrm>
            <a:off x="7061596" y="1699848"/>
            <a:ext cx="4211648" cy="953681"/>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Būtiskākie </a:t>
            </a:r>
            <a:r>
              <a:rPr lang="lv-LV" b="1" dirty="0">
                <a:solidFill>
                  <a:schemeClr val="tx1"/>
                </a:solidFill>
              </a:rPr>
              <a:t>ar ekonomiku saistītie klimata pārmaiņu cēloņi </a:t>
            </a:r>
            <a:r>
              <a:rPr lang="lv-LV" b="1" dirty="0" smtClean="0">
                <a:solidFill>
                  <a:schemeClr val="tx1"/>
                </a:solidFill>
              </a:rPr>
              <a:t>ir:</a:t>
            </a:r>
          </a:p>
          <a:p>
            <a:pPr algn="ctr"/>
            <a:endParaRPr lang="lv-LV" b="1" dirty="0" smtClean="0">
              <a:solidFill>
                <a:schemeClr val="tx1"/>
              </a:solidFill>
            </a:endParaRPr>
          </a:p>
        </p:txBody>
      </p:sp>
      <p:sp>
        <p:nvSpPr>
          <p:cNvPr id="5" name="Rounded Rectangle 4"/>
          <p:cNvSpPr/>
          <p:nvPr/>
        </p:nvSpPr>
        <p:spPr>
          <a:xfrm>
            <a:off x="6447641" y="2331227"/>
            <a:ext cx="5439559" cy="2012663"/>
          </a:xfrm>
          <a:prstGeom prst="roundRect">
            <a:avLst>
              <a:gd name="adj" fmla="val 1342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Iedzīvotāju skaita eksponenciālais pieaugums</a:t>
            </a:r>
          </a:p>
          <a:p>
            <a:pPr marL="285750" indent="-285750">
              <a:spcAft>
                <a:spcPts val="600"/>
              </a:spcAft>
              <a:buFont typeface="Arial" panose="020B0604020202020204" pitchFamily="34" charset="0"/>
              <a:buChar char="•"/>
            </a:pPr>
            <a:r>
              <a:rPr lang="lv-LV" b="1" dirty="0" smtClean="0">
                <a:solidFill>
                  <a:schemeClr val="tx1"/>
                </a:solidFill>
              </a:rPr>
              <a:t>Rūpniecības straujā attīstība, kuras nodrošināšanai nepieciešams arvien vairāk enerģijas</a:t>
            </a:r>
          </a:p>
          <a:p>
            <a:pPr marL="285750" indent="-285750">
              <a:spcAft>
                <a:spcPts val="600"/>
              </a:spcAft>
              <a:buFont typeface="Arial" panose="020B0604020202020204" pitchFamily="34" charset="0"/>
              <a:buChar char="•"/>
            </a:pPr>
            <a:r>
              <a:rPr lang="lv-LV" b="1" dirty="0" smtClean="0">
                <a:solidFill>
                  <a:schemeClr val="tx1"/>
                </a:solidFill>
              </a:rPr>
              <a:t>Globalizācija, kas prasa aizvien lielāku degvielas patēriņu sakarā ar ievērojamu izejvielu un gatavo produktu transportēšanu lielos attālumos</a:t>
            </a:r>
          </a:p>
        </p:txBody>
      </p:sp>
      <p:sp>
        <p:nvSpPr>
          <p:cNvPr id="6" name="Rounded Rectangle 5"/>
          <p:cNvSpPr/>
          <p:nvPr/>
        </p:nvSpPr>
        <p:spPr>
          <a:xfrm>
            <a:off x="5412921" y="4556480"/>
            <a:ext cx="6474279" cy="97156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Dažādas tautsaimniecības nozares veicina siltumnīcas efektu, galvenokārt, patērējot enerģiju, taču tas notiek arī citos tehnoloģiskajos procesos, emitējot siltumnīcefekta gāzes (SEG</a:t>
            </a:r>
            <a:r>
              <a:rPr lang="lv-LV" b="1" dirty="0" smtClean="0">
                <a:solidFill>
                  <a:schemeClr val="tx1"/>
                </a:solidFill>
              </a:rPr>
              <a:t>) </a:t>
            </a:r>
          </a:p>
        </p:txBody>
      </p:sp>
      <p:sp>
        <p:nvSpPr>
          <p:cNvPr id="7" name="Rounded Rectangle 6"/>
          <p:cNvSpPr/>
          <p:nvPr/>
        </p:nvSpPr>
        <p:spPr>
          <a:xfrm>
            <a:off x="1920238" y="5740631"/>
            <a:ext cx="8373292" cy="882235"/>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Kioto protokola ietvaros, kas </a:t>
            </a:r>
            <a:r>
              <a:rPr lang="lv-LV" b="1" dirty="0" smtClean="0">
                <a:solidFill>
                  <a:schemeClr val="tx1"/>
                </a:solidFill>
              </a:rPr>
              <a:t>parakstīts 1997.g. </a:t>
            </a:r>
            <a:r>
              <a:rPr lang="lv-LV" b="1" dirty="0">
                <a:solidFill>
                  <a:schemeClr val="tx1"/>
                </a:solidFill>
              </a:rPr>
              <a:t>un stājās spēkā </a:t>
            </a:r>
            <a:r>
              <a:rPr lang="lv-LV" b="1" dirty="0" smtClean="0">
                <a:solidFill>
                  <a:schemeClr val="tx1"/>
                </a:solidFill>
              </a:rPr>
              <a:t>2005.g., </a:t>
            </a:r>
            <a:r>
              <a:rPr lang="lv-LV" b="1" dirty="0">
                <a:solidFill>
                  <a:schemeClr val="tx1"/>
                </a:solidFill>
              </a:rPr>
              <a:t>kā galvenās </a:t>
            </a:r>
            <a:r>
              <a:rPr lang="lv-LV" b="1" dirty="0" smtClean="0">
                <a:solidFill>
                  <a:schemeClr val="tx1"/>
                </a:solidFill>
              </a:rPr>
              <a:t>SEG </a:t>
            </a:r>
            <a:r>
              <a:rPr lang="lv-LV" b="1" dirty="0">
                <a:solidFill>
                  <a:schemeClr val="tx1"/>
                </a:solidFill>
              </a:rPr>
              <a:t>ir </a:t>
            </a:r>
            <a:r>
              <a:rPr lang="lv-LV" b="1" dirty="0" smtClean="0">
                <a:solidFill>
                  <a:schemeClr val="tx1"/>
                </a:solidFill>
              </a:rPr>
              <a:t>noteiktas CO</a:t>
            </a:r>
            <a:r>
              <a:rPr lang="lv-LV" b="1" baseline="-25000" dirty="0" smtClean="0">
                <a:solidFill>
                  <a:schemeClr val="tx1"/>
                </a:solidFill>
              </a:rPr>
              <a:t>2</a:t>
            </a:r>
            <a:r>
              <a:rPr lang="lv-LV" b="1" dirty="0" smtClean="0">
                <a:solidFill>
                  <a:schemeClr val="tx1"/>
                </a:solidFill>
              </a:rPr>
              <a:t>, CH</a:t>
            </a:r>
            <a:r>
              <a:rPr lang="lv-LV" b="1" baseline="-25000" dirty="0" smtClean="0">
                <a:solidFill>
                  <a:schemeClr val="tx1"/>
                </a:solidFill>
              </a:rPr>
              <a:t>4</a:t>
            </a:r>
            <a:r>
              <a:rPr lang="lv-LV" b="1" dirty="0" smtClean="0">
                <a:solidFill>
                  <a:schemeClr val="tx1"/>
                </a:solidFill>
              </a:rPr>
              <a:t>, N</a:t>
            </a:r>
            <a:r>
              <a:rPr lang="lv-LV" b="1" baseline="-25000" dirty="0" smtClean="0">
                <a:solidFill>
                  <a:schemeClr val="tx1"/>
                </a:solidFill>
              </a:rPr>
              <a:t>2</a:t>
            </a:r>
            <a:r>
              <a:rPr lang="lv-LV" b="1" dirty="0" smtClean="0">
                <a:solidFill>
                  <a:schemeClr val="tx1"/>
                </a:solidFill>
              </a:rPr>
              <a:t>O, </a:t>
            </a:r>
            <a:r>
              <a:rPr lang="lv-LV" b="1" dirty="0">
                <a:solidFill>
                  <a:schemeClr val="tx1"/>
                </a:solidFill>
              </a:rPr>
              <a:t>kā arī vairākas fluoru </a:t>
            </a:r>
            <a:r>
              <a:rPr lang="lv-LV" b="1" dirty="0" smtClean="0">
                <a:solidFill>
                  <a:schemeClr val="tx1"/>
                </a:solidFill>
              </a:rPr>
              <a:t>saturošas gāzes (HFC</a:t>
            </a:r>
            <a:r>
              <a:rPr lang="lv-LV" b="1" dirty="0">
                <a:solidFill>
                  <a:schemeClr val="tx1"/>
                </a:solidFill>
              </a:rPr>
              <a:t>,</a:t>
            </a:r>
            <a:r>
              <a:rPr lang="lv-LV" b="1" dirty="0" smtClean="0">
                <a:solidFill>
                  <a:schemeClr val="tx1"/>
                </a:solidFill>
              </a:rPr>
              <a:t> PFC</a:t>
            </a:r>
            <a:r>
              <a:rPr lang="lv-LV" b="1" dirty="0">
                <a:solidFill>
                  <a:schemeClr val="tx1"/>
                </a:solidFill>
              </a:rPr>
              <a:t>), </a:t>
            </a:r>
            <a:r>
              <a:rPr lang="lv-LV" b="1" dirty="0" smtClean="0">
                <a:solidFill>
                  <a:schemeClr val="tx1"/>
                </a:solidFill>
              </a:rPr>
              <a:t>sēra </a:t>
            </a:r>
            <a:r>
              <a:rPr lang="lv-LV" b="1" dirty="0" err="1">
                <a:solidFill>
                  <a:schemeClr val="tx1"/>
                </a:solidFill>
              </a:rPr>
              <a:t>heksafluorīds</a:t>
            </a:r>
            <a:r>
              <a:rPr lang="lv-LV" b="1" dirty="0">
                <a:solidFill>
                  <a:schemeClr val="tx1"/>
                </a:solidFill>
              </a:rPr>
              <a:t> </a:t>
            </a:r>
            <a:r>
              <a:rPr lang="lv-LV" b="1" dirty="0" smtClean="0">
                <a:solidFill>
                  <a:schemeClr val="tx1"/>
                </a:solidFill>
              </a:rPr>
              <a:t>SF</a:t>
            </a:r>
            <a:r>
              <a:rPr lang="lv-LV" b="1" baseline="-25000" dirty="0" smtClean="0">
                <a:solidFill>
                  <a:schemeClr val="tx1"/>
                </a:solidFill>
              </a:rPr>
              <a:t>6</a:t>
            </a:r>
            <a:r>
              <a:rPr lang="lv-LV" b="1" dirty="0" smtClean="0">
                <a:solidFill>
                  <a:schemeClr val="tx1"/>
                </a:solidFill>
              </a:rPr>
              <a:t>, </a:t>
            </a:r>
            <a:r>
              <a:rPr lang="lv-LV" b="1" dirty="0">
                <a:solidFill>
                  <a:schemeClr val="tx1"/>
                </a:solidFill>
              </a:rPr>
              <a:t>slāpekļa </a:t>
            </a:r>
            <a:r>
              <a:rPr lang="lv-LV" b="1" dirty="0" err="1">
                <a:solidFill>
                  <a:schemeClr val="tx1"/>
                </a:solidFill>
              </a:rPr>
              <a:t>trifluorīds</a:t>
            </a:r>
            <a:r>
              <a:rPr lang="lv-LV" b="1" dirty="0">
                <a:solidFill>
                  <a:schemeClr val="tx1"/>
                </a:solidFill>
              </a:rPr>
              <a:t> </a:t>
            </a:r>
            <a:r>
              <a:rPr lang="lv-LV" b="1" dirty="0" smtClean="0">
                <a:solidFill>
                  <a:schemeClr val="tx1"/>
                </a:solidFill>
              </a:rPr>
              <a:t>NF</a:t>
            </a:r>
            <a:r>
              <a:rPr lang="lv-LV" b="1" baseline="-25000" dirty="0" smtClean="0">
                <a:solidFill>
                  <a:schemeClr val="tx1"/>
                </a:solidFill>
              </a:rPr>
              <a:t>3</a:t>
            </a:r>
            <a:r>
              <a:rPr lang="lv-LV" b="1" dirty="0">
                <a:solidFill>
                  <a:schemeClr val="tx1"/>
                </a:solidFill>
              </a:rPr>
              <a:t> </a:t>
            </a:r>
            <a:r>
              <a:rPr lang="lv-LV" b="1" dirty="0" smtClean="0">
                <a:solidFill>
                  <a:schemeClr val="tx1"/>
                </a:solidFill>
              </a:rPr>
              <a:t>– to emisijas ir </a:t>
            </a:r>
            <a:r>
              <a:rPr lang="lv-LV" b="1" dirty="0">
                <a:solidFill>
                  <a:schemeClr val="tx1"/>
                </a:solidFill>
              </a:rPr>
              <a:t>jāierobežo</a:t>
            </a:r>
            <a:endParaRPr lang="lv-LV" b="1" baseline="-25000" dirty="0" smtClean="0">
              <a:solidFill>
                <a:schemeClr val="tx1"/>
              </a:solidFill>
            </a:endParaRPr>
          </a:p>
        </p:txBody>
      </p:sp>
    </p:spTree>
    <p:extLst>
      <p:ext uri="{BB962C8B-B14F-4D97-AF65-F5344CB8AC3E}">
        <p14:creationId xmlns:p14="http://schemas.microsoft.com/office/powerpoint/2010/main" val="74887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23695" y="1601032"/>
            <a:ext cx="7268305" cy="48321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744055" y="498812"/>
            <a:ext cx="10730016" cy="1538994"/>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Vislielākā nozīme siltumnīcefektā ir </a:t>
            </a:r>
            <a:r>
              <a:rPr lang="lv-LV" sz="2400" b="1" dirty="0" smtClean="0"/>
              <a:t>CO</a:t>
            </a:r>
            <a:r>
              <a:rPr lang="lv-LV" sz="2400" b="1" baseline="-25000" dirty="0" smtClean="0"/>
              <a:t>2 </a:t>
            </a:r>
            <a:r>
              <a:rPr lang="lv-LV" sz="2400" b="1" dirty="0" smtClean="0"/>
              <a:t>emisijām</a:t>
            </a:r>
            <a:r>
              <a:rPr lang="lv-LV" sz="2400" dirty="0"/>
              <a:t>, kas veido apmēram </a:t>
            </a:r>
            <a:r>
              <a:rPr lang="lv-LV" sz="2400" dirty="0" smtClean="0"/>
              <a:t>3/4 </a:t>
            </a:r>
            <a:r>
              <a:rPr lang="lv-LV" sz="2400" dirty="0"/>
              <a:t>no kopējā SEG emisiju </a:t>
            </a:r>
            <a:r>
              <a:rPr lang="lv-LV" sz="2400" dirty="0" smtClean="0"/>
              <a:t>apjoma, </a:t>
            </a:r>
            <a:r>
              <a:rPr lang="lv-LV" sz="2400" dirty="0"/>
              <a:t>un to galvenais avots ir fosilā kurināmā sadedzināšana, </a:t>
            </a:r>
            <a:endParaRPr lang="lv-LV" sz="2400" dirty="0" smtClean="0"/>
          </a:p>
          <a:p>
            <a:pPr algn="ctr"/>
            <a:r>
              <a:rPr lang="lv-LV" sz="2400" dirty="0" smtClean="0"/>
              <a:t>kas </a:t>
            </a:r>
            <a:r>
              <a:rPr lang="lv-LV" sz="2400" dirty="0"/>
              <a:t>ir nepieciešama elektroenerģijas un siltumenerģijas ražošanā, </a:t>
            </a:r>
            <a:endParaRPr lang="lv-LV" sz="2400" dirty="0" smtClean="0"/>
          </a:p>
          <a:p>
            <a:pPr algn="ctr"/>
            <a:r>
              <a:rPr lang="lv-LV" sz="2400" dirty="0" smtClean="0"/>
              <a:t>transportēšanā un izmantošanā tautsaimniecības nozarēs</a:t>
            </a:r>
          </a:p>
        </p:txBody>
      </p:sp>
      <p:sp>
        <p:nvSpPr>
          <p:cNvPr id="4" name="Rounded Rectangle 3"/>
          <p:cNvSpPr/>
          <p:nvPr/>
        </p:nvSpPr>
        <p:spPr>
          <a:xfrm>
            <a:off x="347271" y="2404745"/>
            <a:ext cx="5657273"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Vai varat iedomāties mūsdienās kādu nozari, kurā netiek izmantota enerģija? </a:t>
            </a:r>
            <a:r>
              <a:rPr lang="lv-LV" b="1" dirty="0" smtClean="0">
                <a:solidFill>
                  <a:schemeClr val="tx1"/>
                </a:solidFill>
              </a:rPr>
              <a:t>– Droši </a:t>
            </a:r>
            <a:r>
              <a:rPr lang="lv-LV" b="1" dirty="0">
                <a:solidFill>
                  <a:schemeClr val="tx1"/>
                </a:solidFill>
              </a:rPr>
              <a:t>vien</a:t>
            </a:r>
            <a:r>
              <a:rPr lang="lv-LV" b="1" dirty="0" smtClean="0">
                <a:solidFill>
                  <a:schemeClr val="tx1"/>
                </a:solidFill>
              </a:rPr>
              <a:t>, nē... </a:t>
            </a:r>
          </a:p>
        </p:txBody>
      </p:sp>
      <p:sp>
        <p:nvSpPr>
          <p:cNvPr id="5" name="Rounded Rectangle 4"/>
          <p:cNvSpPr/>
          <p:nvPr/>
        </p:nvSpPr>
        <p:spPr>
          <a:xfrm>
            <a:off x="347271" y="3432333"/>
            <a:ext cx="5657273" cy="124097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Arī vairākos ražošanas procesos, kas nav saistīti ar kurināmā sadedzināšanu, rodas </a:t>
            </a:r>
            <a:r>
              <a:rPr lang="lv-LV" b="1" dirty="0" smtClean="0">
                <a:solidFill>
                  <a:schemeClr val="tx1"/>
                </a:solidFill>
              </a:rPr>
              <a:t>CO</a:t>
            </a:r>
            <a:r>
              <a:rPr lang="lv-LV" b="1" baseline="-25000" dirty="0" smtClean="0">
                <a:solidFill>
                  <a:schemeClr val="tx1"/>
                </a:solidFill>
              </a:rPr>
              <a:t>2</a:t>
            </a:r>
            <a:r>
              <a:rPr lang="lv-LV" b="1" dirty="0" smtClean="0">
                <a:solidFill>
                  <a:schemeClr val="tx1"/>
                </a:solidFill>
              </a:rPr>
              <a:t> emisijas </a:t>
            </a:r>
            <a:r>
              <a:rPr lang="lv-LV" b="1" dirty="0">
                <a:solidFill>
                  <a:schemeClr val="tx1"/>
                </a:solidFill>
              </a:rPr>
              <a:t>ķīmisko reakciju rezultātā, piemēram, cementa, </a:t>
            </a:r>
            <a:endParaRPr lang="lv-LV" b="1" dirty="0" smtClean="0">
              <a:solidFill>
                <a:schemeClr val="tx1"/>
              </a:solidFill>
            </a:endParaRPr>
          </a:p>
          <a:p>
            <a:pPr algn="ctr"/>
            <a:r>
              <a:rPr lang="lv-LV" b="1" dirty="0" smtClean="0">
                <a:solidFill>
                  <a:schemeClr val="tx1"/>
                </a:solidFill>
              </a:rPr>
              <a:t>metāla </a:t>
            </a:r>
            <a:r>
              <a:rPr lang="lv-LV" b="1" dirty="0">
                <a:solidFill>
                  <a:schemeClr val="tx1"/>
                </a:solidFill>
              </a:rPr>
              <a:t>un tērauda ražošanā</a:t>
            </a:r>
            <a:endParaRPr lang="lv-LV" b="1" dirty="0" smtClean="0">
              <a:solidFill>
                <a:schemeClr val="tx1"/>
              </a:solidFill>
            </a:endParaRPr>
          </a:p>
        </p:txBody>
      </p:sp>
      <p:sp>
        <p:nvSpPr>
          <p:cNvPr id="6" name="Rounded Rectangle 5"/>
          <p:cNvSpPr/>
          <p:nvPr/>
        </p:nvSpPr>
        <p:spPr>
          <a:xfrm>
            <a:off x="347271" y="4962912"/>
            <a:ext cx="5657273" cy="122568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Būtiska nozīme oglekļa dioksīda emisiju samazināšanai ir energoefektivitātes uzlabošanai un atjaunojamo energoresursu </a:t>
            </a:r>
            <a:r>
              <a:rPr lang="lv-LV" b="1" dirty="0" smtClean="0">
                <a:solidFill>
                  <a:schemeClr val="tx1"/>
                </a:solidFill>
              </a:rPr>
              <a:t>– biomasas</a:t>
            </a:r>
            <a:r>
              <a:rPr lang="lv-LV" b="1" dirty="0">
                <a:solidFill>
                  <a:schemeClr val="tx1"/>
                </a:solidFill>
              </a:rPr>
              <a:t>, hidroenerģijas, saules, vēja un ģeotermālās enerģijas izmantošanai</a:t>
            </a:r>
            <a:endParaRPr lang="lv-LV" b="1" dirty="0" smtClean="0">
              <a:solidFill>
                <a:schemeClr val="tx1"/>
              </a:solidFill>
            </a:endParaRPr>
          </a:p>
        </p:txBody>
      </p:sp>
    </p:spTree>
    <p:extLst>
      <p:ext uri="{BB962C8B-B14F-4D97-AF65-F5344CB8AC3E}">
        <p14:creationId xmlns:p14="http://schemas.microsoft.com/office/powerpoint/2010/main" val="125162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 y="1465164"/>
            <a:ext cx="6268241" cy="4521566"/>
            <a:chOff x="-1" y="1465164"/>
            <a:chExt cx="6268241" cy="4521566"/>
          </a:xfrm>
        </p:grpSpPr>
        <p:pic>
          <p:nvPicPr>
            <p:cNvPr id="3076" name="Picture 4" descr="C:\Users\user\Desktop\10_Atteli\15757225120_68f6e00b01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86"/>
            <a:stretch/>
          </p:blipFill>
          <p:spPr bwMode="auto">
            <a:xfrm>
              <a:off x="-1" y="1465164"/>
              <a:ext cx="6268241" cy="4521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174" y="3046142"/>
              <a:ext cx="1032655" cy="400110"/>
            </a:xfrm>
            <a:prstGeom prst="rect">
              <a:avLst/>
            </a:prstGeom>
          </p:spPr>
          <p:txBody>
            <a:bodyPr wrap="none">
              <a:spAutoFit/>
            </a:bodyPr>
            <a:lstStyle/>
            <a:p>
              <a:r>
                <a:rPr lang="lv-LV" sz="2000" b="1" dirty="0" smtClean="0">
                  <a:solidFill>
                    <a:schemeClr val="bg1"/>
                  </a:solidFill>
                </a:rPr>
                <a:t>1.61 km</a:t>
              </a:r>
              <a:endParaRPr lang="lv-LV" sz="2000" b="1" dirty="0">
                <a:solidFill>
                  <a:schemeClr val="bg1"/>
                </a:solidFill>
              </a:endParaRPr>
            </a:p>
          </p:txBody>
        </p:sp>
      </p:grpSp>
      <p:sp>
        <p:nvSpPr>
          <p:cNvPr id="3" name="Title 1"/>
          <p:cNvSpPr txBox="1">
            <a:spLocks/>
          </p:cNvSpPr>
          <p:nvPr/>
        </p:nvSpPr>
        <p:spPr>
          <a:xfrm>
            <a:off x="940527" y="421002"/>
            <a:ext cx="10332720"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Arī atjaunojamo energoresursu </a:t>
            </a:r>
            <a:r>
              <a:rPr lang="lv-LV" sz="2400" dirty="0"/>
              <a:t>izmantošana nav </a:t>
            </a:r>
            <a:r>
              <a:rPr lang="lv-LV" sz="2400" dirty="0" smtClean="0"/>
              <a:t>pilnībā brīva </a:t>
            </a:r>
            <a:r>
              <a:rPr lang="lv-LV" sz="2400" dirty="0"/>
              <a:t>no SEG </a:t>
            </a:r>
            <a:r>
              <a:rPr lang="lv-LV" sz="2400" dirty="0" smtClean="0"/>
              <a:t>emisijām – tās </a:t>
            </a:r>
            <a:r>
              <a:rPr lang="lv-LV" sz="2400" dirty="0"/>
              <a:t>rodas, </a:t>
            </a:r>
            <a:r>
              <a:rPr lang="lv-LV" sz="2400" dirty="0" smtClean="0"/>
              <a:t>piemēram</a:t>
            </a:r>
            <a:r>
              <a:rPr lang="lv-LV" sz="2400" dirty="0"/>
              <a:t>, </a:t>
            </a:r>
            <a:r>
              <a:rPr lang="lv-LV" sz="2400" dirty="0" smtClean="0"/>
              <a:t>ražojot </a:t>
            </a:r>
            <a:r>
              <a:rPr lang="lv-LV" sz="2400" dirty="0"/>
              <a:t>un </a:t>
            </a:r>
            <a:r>
              <a:rPr lang="lv-LV" sz="2400" dirty="0" smtClean="0"/>
              <a:t>transportējot </a:t>
            </a:r>
            <a:r>
              <a:rPr lang="lv-LV" sz="2400" dirty="0"/>
              <a:t>vēja ģeneratorus vai saules </a:t>
            </a:r>
            <a:r>
              <a:rPr lang="lv-LV" sz="2400" dirty="0" smtClean="0"/>
              <a:t>kolektorus</a:t>
            </a:r>
            <a:r>
              <a:rPr lang="lv-LV" sz="2400" dirty="0"/>
              <a:t>, </a:t>
            </a:r>
            <a:r>
              <a:rPr lang="lv-LV" sz="2400" dirty="0" smtClean="0"/>
              <a:t>būvējot dambjus </a:t>
            </a:r>
            <a:r>
              <a:rPr lang="lv-LV" sz="2400" dirty="0"/>
              <a:t>hidroelektrostaciju </a:t>
            </a:r>
            <a:r>
              <a:rPr lang="lv-LV" sz="2400" dirty="0" smtClean="0"/>
              <a:t>vajadzībām u.c.</a:t>
            </a:r>
          </a:p>
        </p:txBody>
      </p:sp>
      <p:sp>
        <p:nvSpPr>
          <p:cNvPr id="4" name="Rounded Rectangle 3"/>
          <p:cNvSpPr/>
          <p:nvPr/>
        </p:nvSpPr>
        <p:spPr>
          <a:xfrm>
            <a:off x="5620326" y="1998618"/>
            <a:ext cx="6221350" cy="113525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Lai novērstu </a:t>
            </a:r>
            <a:r>
              <a:rPr lang="lv-LV" b="1" dirty="0" smtClean="0">
                <a:solidFill>
                  <a:schemeClr val="tx1"/>
                </a:solidFill>
              </a:rPr>
              <a:t>CO</a:t>
            </a:r>
            <a:r>
              <a:rPr lang="lv-LV" b="1" baseline="-25000" dirty="0" smtClean="0">
                <a:solidFill>
                  <a:schemeClr val="tx1"/>
                </a:solidFill>
              </a:rPr>
              <a:t>2</a:t>
            </a:r>
            <a:r>
              <a:rPr lang="lv-LV" b="1" dirty="0" smtClean="0">
                <a:solidFill>
                  <a:schemeClr val="tx1"/>
                </a:solidFill>
              </a:rPr>
              <a:t> emisiju </a:t>
            </a:r>
            <a:r>
              <a:rPr lang="lv-LV" b="1" dirty="0">
                <a:solidFill>
                  <a:schemeClr val="tx1"/>
                </a:solidFill>
              </a:rPr>
              <a:t>nonākšanu atmosfērā, tiek strādāts pie tehnoloģiju, kas ļauj piesaistīt un droši uzglabāt oglekļa dioksīdu pazemes izsmeltās naftas un gāzes atradnēs </a:t>
            </a:r>
            <a:endParaRPr lang="lv-LV" b="1" dirty="0" smtClean="0">
              <a:solidFill>
                <a:schemeClr val="tx1"/>
              </a:solidFill>
            </a:endParaRPr>
          </a:p>
          <a:p>
            <a:pPr algn="ctr"/>
            <a:r>
              <a:rPr lang="lv-LV" b="1" dirty="0" smtClean="0">
                <a:solidFill>
                  <a:schemeClr val="tx1"/>
                </a:solidFill>
              </a:rPr>
              <a:t>vai dziļos </a:t>
            </a:r>
            <a:r>
              <a:rPr lang="lv-LV" b="1" dirty="0">
                <a:solidFill>
                  <a:schemeClr val="tx1"/>
                </a:solidFill>
              </a:rPr>
              <a:t>sālsūdens nesējslāņos, izveidošanas</a:t>
            </a:r>
            <a:endParaRPr lang="lv-LV" b="1" dirty="0" smtClean="0">
              <a:solidFill>
                <a:schemeClr val="tx1"/>
              </a:solidFill>
            </a:endParaRPr>
          </a:p>
        </p:txBody>
      </p:sp>
      <p:sp>
        <p:nvSpPr>
          <p:cNvPr id="5" name="Rounded Rectangle 4"/>
          <p:cNvSpPr/>
          <p:nvPr/>
        </p:nvSpPr>
        <p:spPr>
          <a:xfrm>
            <a:off x="5620326" y="3292904"/>
            <a:ext cx="6221350" cy="71630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a:t>
            </a:r>
            <a:r>
              <a:rPr lang="lv-LV" b="1" dirty="0" smtClean="0">
                <a:solidFill>
                  <a:schemeClr val="tx1"/>
                </a:solidFill>
              </a:rPr>
              <a:t>auksaimniecība </a:t>
            </a:r>
            <a:r>
              <a:rPr lang="lv-LV" b="1" dirty="0">
                <a:solidFill>
                  <a:schemeClr val="tx1"/>
                </a:solidFill>
              </a:rPr>
              <a:t>un atkritumu </a:t>
            </a:r>
            <a:r>
              <a:rPr lang="lv-LV" b="1" dirty="0" smtClean="0">
                <a:solidFill>
                  <a:schemeClr val="tx1"/>
                </a:solidFill>
              </a:rPr>
              <a:t>saimniecība ir citas SEG –  metāna CH</a:t>
            </a:r>
            <a:r>
              <a:rPr lang="lv-LV" b="1" baseline="-25000" dirty="0" smtClean="0">
                <a:solidFill>
                  <a:schemeClr val="tx1"/>
                </a:solidFill>
              </a:rPr>
              <a:t>4</a:t>
            </a:r>
            <a:r>
              <a:rPr lang="lv-LV" b="1" dirty="0" smtClean="0">
                <a:solidFill>
                  <a:schemeClr val="tx1"/>
                </a:solidFill>
              </a:rPr>
              <a:t> – </a:t>
            </a:r>
            <a:r>
              <a:rPr lang="lv-LV" b="1" dirty="0">
                <a:solidFill>
                  <a:schemeClr val="tx1"/>
                </a:solidFill>
              </a:rPr>
              <a:t>izmešu galvenie </a:t>
            </a:r>
            <a:r>
              <a:rPr lang="lv-LV" b="1" dirty="0" smtClean="0">
                <a:solidFill>
                  <a:schemeClr val="tx1"/>
                </a:solidFill>
              </a:rPr>
              <a:t>avoti</a:t>
            </a:r>
          </a:p>
        </p:txBody>
      </p:sp>
      <p:sp>
        <p:nvSpPr>
          <p:cNvPr id="6" name="Rounded Rectangle 5"/>
          <p:cNvSpPr/>
          <p:nvPr/>
        </p:nvSpPr>
        <p:spPr>
          <a:xfrm>
            <a:off x="5620326" y="4163487"/>
            <a:ext cx="6221350" cy="118637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Metāns rodas dažādu organisko vielu trūdēšanas procesā, tātad visās jomās, kur šāda trūdēšana notiek – lauksaimniecība (it īpaši lopkopība un rīsu audzēšana), mežsaimniecība, atkritumu saimniecība </a:t>
            </a:r>
            <a:r>
              <a:rPr lang="lv-LV" b="1" dirty="0" smtClean="0">
                <a:solidFill>
                  <a:schemeClr val="tx1"/>
                </a:solidFill>
              </a:rPr>
              <a:t>u.tml.</a:t>
            </a:r>
            <a:endParaRPr lang="lv-LV" b="1" dirty="0">
              <a:solidFill>
                <a:schemeClr val="tx1"/>
              </a:solidFill>
            </a:endParaRPr>
          </a:p>
        </p:txBody>
      </p:sp>
      <p:sp>
        <p:nvSpPr>
          <p:cNvPr id="7" name="Rounded Rectangle 6"/>
          <p:cNvSpPr/>
          <p:nvPr/>
        </p:nvSpPr>
        <p:spPr>
          <a:xfrm>
            <a:off x="6657172" y="5504146"/>
            <a:ext cx="4666005" cy="71630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Metānu </a:t>
            </a:r>
            <a:r>
              <a:rPr lang="lv-LV" b="1" dirty="0">
                <a:solidFill>
                  <a:schemeClr val="tx1"/>
                </a:solidFill>
              </a:rPr>
              <a:t>rada </a:t>
            </a:r>
            <a:r>
              <a:rPr lang="lv-LV" b="1" dirty="0" smtClean="0">
                <a:solidFill>
                  <a:schemeClr val="tx1"/>
                </a:solidFill>
              </a:rPr>
              <a:t>arī daudzi </a:t>
            </a:r>
            <a:r>
              <a:rPr lang="lv-LV" b="1" dirty="0">
                <a:solidFill>
                  <a:schemeClr val="tx1"/>
                </a:solidFill>
              </a:rPr>
              <a:t>dabiskie procesi, piemēram, </a:t>
            </a:r>
            <a:r>
              <a:rPr lang="lv-LV" b="1" dirty="0" smtClean="0">
                <a:solidFill>
                  <a:schemeClr val="tx1"/>
                </a:solidFill>
              </a:rPr>
              <a:t>purvi </a:t>
            </a:r>
            <a:r>
              <a:rPr lang="lv-LV" b="1" dirty="0">
                <a:solidFill>
                  <a:schemeClr val="tx1"/>
                </a:solidFill>
              </a:rPr>
              <a:t>un kūstošā tundra</a:t>
            </a:r>
            <a:endParaRPr lang="lv-LV" b="1" dirty="0" smtClean="0">
              <a:solidFill>
                <a:schemeClr val="tx1"/>
              </a:solidFill>
            </a:endParaRPr>
          </a:p>
        </p:txBody>
      </p:sp>
    </p:spTree>
    <p:extLst>
      <p:ext uri="{BB962C8B-B14F-4D97-AF65-F5344CB8AC3E}">
        <p14:creationId xmlns:p14="http://schemas.microsoft.com/office/powerpoint/2010/main" val="1184465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esktop\10_Atteli\14922223043_b5f4bdc279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7815" y="1230047"/>
            <a:ext cx="6284186" cy="4489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940527" y="421002"/>
            <a:ext cx="10332720"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Metāna dzīves cikls </a:t>
            </a:r>
            <a:r>
              <a:rPr lang="lv-LV" sz="2400" dirty="0"/>
              <a:t>ir ievērojami īsāks </a:t>
            </a:r>
            <a:r>
              <a:rPr lang="lv-LV" sz="2400" dirty="0" smtClean="0"/>
              <a:t>nekā CO</a:t>
            </a:r>
            <a:r>
              <a:rPr lang="lv-LV" sz="2400" baseline="-25000" dirty="0" smtClean="0"/>
              <a:t>2</a:t>
            </a:r>
            <a:r>
              <a:rPr lang="lv-LV" sz="2400" dirty="0" smtClean="0"/>
              <a:t>, </a:t>
            </a:r>
            <a:r>
              <a:rPr lang="lv-LV" sz="2400" dirty="0"/>
              <a:t>taču tā </a:t>
            </a:r>
            <a:r>
              <a:rPr lang="lv-LV" sz="2400" b="1" dirty="0"/>
              <a:t>ietekme uz siltumnīcas efektu ir 23 reizes </a:t>
            </a:r>
            <a:r>
              <a:rPr lang="lv-LV" sz="2400" b="1" dirty="0" smtClean="0"/>
              <a:t>lielāka</a:t>
            </a:r>
            <a:r>
              <a:rPr lang="lv-LV" sz="2400" dirty="0" smtClean="0"/>
              <a:t> – tas </a:t>
            </a:r>
            <a:r>
              <a:rPr lang="lv-LV" sz="2400" dirty="0"/>
              <a:t>nozīmē, ka 1 tonna metāna emisiju atbilst siltumnīcas efektam, ko rada 23 tonnas oglekļa dioksīda emisiju</a:t>
            </a:r>
            <a:endParaRPr lang="lv-LV" sz="2400" dirty="0" smtClean="0"/>
          </a:p>
        </p:txBody>
      </p:sp>
      <p:sp>
        <p:nvSpPr>
          <p:cNvPr id="4" name="Rounded Rectangle 3"/>
          <p:cNvSpPr/>
          <p:nvPr/>
        </p:nvSpPr>
        <p:spPr>
          <a:xfrm>
            <a:off x="216658" y="1921862"/>
            <a:ext cx="6221350" cy="114846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 kā metāns ir galvenā dabasgāzes sastāvdaļa, tad arī dažādas citas nozares rada metāna emisijas, ko izraisa noplūdes gāzes un naftas ieguves, pārstrādes, glabāšanas un </a:t>
            </a:r>
            <a:endParaRPr lang="lv-LV" b="1" dirty="0" smtClean="0">
              <a:solidFill>
                <a:schemeClr val="tx1"/>
              </a:solidFill>
            </a:endParaRPr>
          </a:p>
          <a:p>
            <a:pPr algn="ctr"/>
            <a:r>
              <a:rPr lang="lv-LV" b="1" dirty="0" smtClean="0">
                <a:solidFill>
                  <a:schemeClr val="tx1"/>
                </a:solidFill>
              </a:rPr>
              <a:t>transportēšanas </a:t>
            </a:r>
            <a:r>
              <a:rPr lang="lv-LV" b="1" dirty="0">
                <a:solidFill>
                  <a:schemeClr val="tx1"/>
                </a:solidFill>
              </a:rPr>
              <a:t>procesā</a:t>
            </a:r>
            <a:endParaRPr lang="lv-LV" b="1" dirty="0" smtClean="0">
              <a:solidFill>
                <a:schemeClr val="tx1"/>
              </a:solidFill>
            </a:endParaRPr>
          </a:p>
        </p:txBody>
      </p:sp>
      <p:sp>
        <p:nvSpPr>
          <p:cNvPr id="5" name="Rounded Rectangle 4"/>
          <p:cNvSpPr/>
          <p:nvPr/>
        </p:nvSpPr>
        <p:spPr>
          <a:xfrm>
            <a:off x="216658" y="3298371"/>
            <a:ext cx="6221350" cy="71734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Arī atjaunojamo energoresursu </a:t>
            </a:r>
            <a:r>
              <a:rPr lang="lv-LV" b="1" dirty="0">
                <a:solidFill>
                  <a:schemeClr val="tx1"/>
                </a:solidFill>
              </a:rPr>
              <a:t>izmantošana rada metāna </a:t>
            </a:r>
            <a:r>
              <a:rPr lang="lv-LV" b="1" dirty="0" smtClean="0">
                <a:solidFill>
                  <a:schemeClr val="tx1"/>
                </a:solidFill>
              </a:rPr>
              <a:t>emisijas – tās </a:t>
            </a:r>
            <a:r>
              <a:rPr lang="lv-LV" b="1" dirty="0">
                <a:solidFill>
                  <a:schemeClr val="tx1"/>
                </a:solidFill>
              </a:rPr>
              <a:t>rodas dambju dēļ, kas veidoti HES </a:t>
            </a:r>
            <a:r>
              <a:rPr lang="lv-LV" b="1" dirty="0" smtClean="0">
                <a:solidFill>
                  <a:schemeClr val="tx1"/>
                </a:solidFill>
              </a:rPr>
              <a:t>vajadzībām</a:t>
            </a:r>
          </a:p>
        </p:txBody>
      </p:sp>
      <p:sp>
        <p:nvSpPr>
          <p:cNvPr id="6" name="Rounded Rectangle 5"/>
          <p:cNvSpPr/>
          <p:nvPr/>
        </p:nvSpPr>
        <p:spPr>
          <a:xfrm>
            <a:off x="499834" y="3963463"/>
            <a:ext cx="5654998" cy="1222490"/>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sz="1600" b="1" dirty="0">
                <a:solidFill>
                  <a:schemeClr val="tx1"/>
                </a:solidFill>
              </a:rPr>
              <a:t>Uzpludinot dambi, milzīgs augu un koku daudzums tiek pakļauts trūdēšanas procesam, un metāns uzkrājas </a:t>
            </a:r>
            <a:r>
              <a:rPr lang="lv-LV" sz="1600" b="1" dirty="0" smtClean="0">
                <a:solidFill>
                  <a:schemeClr val="tx1"/>
                </a:solidFill>
              </a:rPr>
              <a:t>dubļos</a:t>
            </a:r>
          </a:p>
          <a:p>
            <a:pPr marL="285750" indent="-285750">
              <a:spcAft>
                <a:spcPts val="600"/>
              </a:spcAft>
              <a:buFont typeface="Arial" panose="020B0604020202020204" pitchFamily="34" charset="0"/>
              <a:buChar char="•"/>
            </a:pPr>
            <a:r>
              <a:rPr lang="lv-LV" sz="1600" b="1" dirty="0">
                <a:solidFill>
                  <a:schemeClr val="tx1"/>
                </a:solidFill>
              </a:rPr>
              <a:t>Pēc ūdens nolaišanas, kad dubļus vairs nesedz ūdens, metāns lielos daudzumos nonāk atmosfērā</a:t>
            </a:r>
          </a:p>
        </p:txBody>
      </p:sp>
      <p:sp>
        <p:nvSpPr>
          <p:cNvPr id="7" name="Rounded Rectangle 6"/>
          <p:cNvSpPr/>
          <p:nvPr/>
        </p:nvSpPr>
        <p:spPr>
          <a:xfrm>
            <a:off x="293386" y="5462450"/>
            <a:ext cx="11631354" cy="108204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Metāna </a:t>
            </a:r>
            <a:r>
              <a:rPr lang="lv-LV" b="1" dirty="0">
                <a:solidFill>
                  <a:schemeClr val="tx1"/>
                </a:solidFill>
              </a:rPr>
              <a:t>emisijas ir iespējams </a:t>
            </a:r>
            <a:r>
              <a:rPr lang="lv-LV" b="1" dirty="0" smtClean="0">
                <a:solidFill>
                  <a:schemeClr val="tx1"/>
                </a:solidFill>
              </a:rPr>
              <a:t>samazināt, savācot </a:t>
            </a:r>
            <a:r>
              <a:rPr lang="lv-LV" b="1" dirty="0">
                <a:solidFill>
                  <a:schemeClr val="tx1"/>
                </a:solidFill>
              </a:rPr>
              <a:t>un </a:t>
            </a:r>
            <a:r>
              <a:rPr lang="lv-LV" b="1" dirty="0" smtClean="0">
                <a:solidFill>
                  <a:schemeClr val="tx1"/>
                </a:solidFill>
              </a:rPr>
              <a:t>pārstrādājot </a:t>
            </a:r>
            <a:r>
              <a:rPr lang="lv-LV" b="1" dirty="0">
                <a:solidFill>
                  <a:schemeClr val="tx1"/>
                </a:solidFill>
              </a:rPr>
              <a:t>trūdošos materiālus vai metāna gāzi atkritumu izgāztuvēs, izmantojot lopu barošanas diētas, kas ļauj samazināt dabisko metāna rašanos gremošanas procesā, uzlabojot naftas un gāzes ieguves, pārstrādes un transportēšanas tehnoloģijas un iekārtu kvalitāti</a:t>
            </a:r>
            <a:endParaRPr lang="lv-LV" b="1" dirty="0" smtClean="0">
              <a:solidFill>
                <a:schemeClr val="tx1"/>
              </a:solidFill>
            </a:endParaRPr>
          </a:p>
        </p:txBody>
      </p:sp>
    </p:spTree>
    <p:extLst>
      <p:ext uri="{BB962C8B-B14F-4D97-AF65-F5344CB8AC3E}">
        <p14:creationId xmlns:p14="http://schemas.microsoft.com/office/powerpoint/2010/main" val="1356544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10_Atteli\4476177332_949ed49b5a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35"/>
          <a:stretch/>
        </p:blipFill>
        <p:spPr bwMode="auto">
          <a:xfrm>
            <a:off x="0" y="1042574"/>
            <a:ext cx="6624040" cy="487636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179551" y="393236"/>
            <a:ext cx="7859024" cy="120244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Slāpekļa </a:t>
            </a:r>
            <a:r>
              <a:rPr lang="lv-LV" sz="2400" b="1" dirty="0" smtClean="0"/>
              <a:t>oksīds </a:t>
            </a:r>
            <a:r>
              <a:rPr lang="lv-LV" sz="2400" dirty="0" smtClean="0"/>
              <a:t>arī </a:t>
            </a:r>
            <a:r>
              <a:rPr lang="lv-LV" sz="2400" dirty="0"/>
              <a:t>ir daudzu dabisku procesu </a:t>
            </a:r>
            <a:r>
              <a:rPr lang="lv-LV" sz="2400" dirty="0" smtClean="0"/>
              <a:t>produkts, </a:t>
            </a:r>
          </a:p>
          <a:p>
            <a:pPr algn="ctr"/>
            <a:r>
              <a:rPr lang="lv-LV" sz="2400" dirty="0" smtClean="0"/>
              <a:t>un </a:t>
            </a:r>
            <a:r>
              <a:rPr lang="lv-LV" sz="2400" dirty="0"/>
              <a:t>tā </a:t>
            </a:r>
            <a:r>
              <a:rPr lang="lv-LV" sz="2400" b="1" dirty="0"/>
              <a:t>ietekme uz siltumnīcas efektu ir </a:t>
            </a:r>
            <a:endParaRPr lang="lv-LV" sz="2400" b="1" dirty="0" smtClean="0"/>
          </a:p>
          <a:p>
            <a:pPr algn="ctr"/>
            <a:r>
              <a:rPr lang="lv-LV" sz="2400" b="1" dirty="0" smtClean="0"/>
              <a:t>296 </a:t>
            </a:r>
            <a:r>
              <a:rPr lang="lv-LV" sz="2400" b="1" dirty="0"/>
              <a:t>reizes </a:t>
            </a:r>
            <a:r>
              <a:rPr lang="lv-LV" sz="2400" b="1" dirty="0" smtClean="0"/>
              <a:t>lielāka </a:t>
            </a:r>
            <a:r>
              <a:rPr lang="lv-LV" sz="2400" dirty="0" smtClean="0"/>
              <a:t>nekā CO</a:t>
            </a:r>
            <a:r>
              <a:rPr lang="lv-LV" sz="2400" baseline="-25000" dirty="0" smtClean="0"/>
              <a:t>2</a:t>
            </a:r>
          </a:p>
        </p:txBody>
      </p:sp>
      <p:sp>
        <p:nvSpPr>
          <p:cNvPr id="4" name="Rounded Rectangle 3"/>
          <p:cNvSpPr/>
          <p:nvPr/>
        </p:nvSpPr>
        <p:spPr>
          <a:xfrm>
            <a:off x="6096002" y="2076994"/>
            <a:ext cx="5879344" cy="87511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Galvenās ekonomiskās darbības, kas rada slāpekļa oksīdu ir lauksaimniecība, fosilā kurināmā sadedzināšana, notekūdeņu apsaimniekošana un rūpnieciskie procesi</a:t>
            </a:r>
            <a:endParaRPr lang="lv-LV" b="1" dirty="0" smtClean="0">
              <a:solidFill>
                <a:schemeClr val="tx1"/>
              </a:solidFill>
            </a:endParaRPr>
          </a:p>
        </p:txBody>
      </p:sp>
      <p:sp>
        <p:nvSpPr>
          <p:cNvPr id="5" name="Rounded Rectangle 4"/>
          <p:cNvSpPr/>
          <p:nvPr/>
        </p:nvSpPr>
        <p:spPr>
          <a:xfrm>
            <a:off x="6096000" y="3145856"/>
            <a:ext cx="5879344"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Lauksaimniecībā galvenās emisijas notiek, bagātinot augsni ar slāpekļa minerālmēsliem un sadaloties kūtsmēsliem</a:t>
            </a:r>
            <a:endParaRPr lang="lv-LV" b="1" dirty="0" smtClean="0">
              <a:solidFill>
                <a:schemeClr val="tx1"/>
              </a:solidFill>
            </a:endParaRPr>
          </a:p>
        </p:txBody>
      </p:sp>
      <p:sp>
        <p:nvSpPr>
          <p:cNvPr id="6" name="Rounded Rectangle 5"/>
          <p:cNvSpPr/>
          <p:nvPr/>
        </p:nvSpPr>
        <p:spPr>
          <a:xfrm>
            <a:off x="6096000" y="4077580"/>
            <a:ext cx="5892407"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Slāpekļa oksīds rodas arī transporta nozarē, sadegot degvielai un dažu sintētisko materiālu ražošanas procesā</a:t>
            </a:r>
            <a:endParaRPr lang="lv-LV" b="1" dirty="0" smtClean="0">
              <a:solidFill>
                <a:schemeClr val="tx1"/>
              </a:solidFill>
            </a:endParaRPr>
          </a:p>
        </p:txBody>
      </p:sp>
      <p:sp>
        <p:nvSpPr>
          <p:cNvPr id="7" name="Rounded Rectangle 6"/>
          <p:cNvSpPr/>
          <p:nvPr/>
        </p:nvSpPr>
        <p:spPr>
          <a:xfrm>
            <a:off x="6096000" y="5009304"/>
            <a:ext cx="5879344" cy="119555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N</a:t>
            </a:r>
            <a:r>
              <a:rPr lang="lv-LV" b="1" baseline="-25000" dirty="0" smtClean="0">
                <a:solidFill>
                  <a:schemeClr val="tx1"/>
                </a:solidFill>
              </a:rPr>
              <a:t>2</a:t>
            </a:r>
            <a:r>
              <a:rPr lang="lv-LV" b="1" dirty="0" smtClean="0">
                <a:solidFill>
                  <a:schemeClr val="tx1"/>
                </a:solidFill>
              </a:rPr>
              <a:t>O emisiju </a:t>
            </a:r>
            <a:r>
              <a:rPr lang="lv-LV" b="1" dirty="0">
                <a:solidFill>
                  <a:schemeClr val="tx1"/>
                </a:solidFill>
              </a:rPr>
              <a:t>galvenās samazināšanas iespējas ir efektīvāk izmantot minerālmēslus un apsaimniekot kūtsmēslus, samazināt degvielas patēriņu transporta </a:t>
            </a:r>
            <a:endParaRPr lang="lv-LV" b="1" dirty="0" smtClean="0">
              <a:solidFill>
                <a:schemeClr val="tx1"/>
              </a:solidFill>
            </a:endParaRPr>
          </a:p>
          <a:p>
            <a:pPr algn="ctr"/>
            <a:r>
              <a:rPr lang="lv-LV" b="1" dirty="0" smtClean="0">
                <a:solidFill>
                  <a:schemeClr val="tx1"/>
                </a:solidFill>
              </a:rPr>
              <a:t>līdzekļos </a:t>
            </a:r>
            <a:r>
              <a:rPr lang="lv-LV" b="1" dirty="0">
                <a:solidFill>
                  <a:schemeClr val="tx1"/>
                </a:solidFill>
              </a:rPr>
              <a:t>un uzlabot tehnoloģijas</a:t>
            </a:r>
            <a:endParaRPr lang="lv-LV" b="1" dirty="0" smtClean="0">
              <a:solidFill>
                <a:schemeClr val="tx1"/>
              </a:solidFill>
            </a:endParaRPr>
          </a:p>
        </p:txBody>
      </p:sp>
    </p:spTree>
    <p:extLst>
      <p:ext uri="{BB962C8B-B14F-4D97-AF65-F5344CB8AC3E}">
        <p14:creationId xmlns:p14="http://schemas.microsoft.com/office/powerpoint/2010/main" val="2471854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unep.org/ozonaction/portals/105/images/topics/aerosols-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1574206"/>
            <a:ext cx="6705600" cy="427580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160582" y="502884"/>
            <a:ext cx="9862457"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Fluoru saturošām gāzēm </a:t>
            </a:r>
            <a:r>
              <a:rPr lang="lv-LV" sz="2400" dirty="0"/>
              <a:t>nav dabisko avotu un tās veidojas tikai cilvēku saimniecisko darbību </a:t>
            </a:r>
            <a:r>
              <a:rPr lang="lv-LV" sz="2400" dirty="0" smtClean="0"/>
              <a:t>rezultātā – tās </a:t>
            </a:r>
            <a:r>
              <a:rPr lang="lv-LV" sz="2400" dirty="0"/>
              <a:t>tiek emitētas dažādos rūpnieciskajos procesos, piemēram, alumīnija un pusvadītāju ražošanā</a:t>
            </a:r>
            <a:endParaRPr lang="lv-LV" sz="2400" dirty="0" smtClean="0"/>
          </a:p>
        </p:txBody>
      </p:sp>
      <p:sp>
        <p:nvSpPr>
          <p:cNvPr id="4" name="Rounded Rectangle 3"/>
          <p:cNvSpPr/>
          <p:nvPr/>
        </p:nvSpPr>
        <p:spPr>
          <a:xfrm>
            <a:off x="237697" y="2317216"/>
            <a:ext cx="5590532" cy="88782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Daudzām fluoru saturošām gāzēm ir ļoti augsts globālās sasilšanas potenciāls, pat vairāk kā 22 tūkstošu </a:t>
            </a:r>
            <a:endParaRPr lang="lv-LV" b="1" dirty="0" smtClean="0">
              <a:solidFill>
                <a:schemeClr val="tx1"/>
              </a:solidFill>
            </a:endParaRPr>
          </a:p>
          <a:p>
            <a:pPr algn="ctr"/>
            <a:r>
              <a:rPr lang="lv-LV" b="1" dirty="0" smtClean="0">
                <a:solidFill>
                  <a:schemeClr val="tx1"/>
                </a:solidFill>
              </a:rPr>
              <a:t>reižu </a:t>
            </a:r>
            <a:r>
              <a:rPr lang="lv-LV" b="1" dirty="0">
                <a:solidFill>
                  <a:schemeClr val="tx1"/>
                </a:solidFill>
              </a:rPr>
              <a:t>lielāks nekā oglekļa </a:t>
            </a:r>
            <a:r>
              <a:rPr lang="lv-LV" b="1" dirty="0" smtClean="0">
                <a:solidFill>
                  <a:schemeClr val="tx1"/>
                </a:solidFill>
              </a:rPr>
              <a:t>dioksīdam </a:t>
            </a:r>
          </a:p>
        </p:txBody>
      </p:sp>
      <p:sp>
        <p:nvSpPr>
          <p:cNvPr id="5" name="Rounded Rectangle 4"/>
          <p:cNvSpPr/>
          <p:nvPr/>
        </p:nvSpPr>
        <p:spPr>
          <a:xfrm>
            <a:off x="237697" y="3554307"/>
            <a:ext cx="5590532" cy="92464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Tāpēc </a:t>
            </a:r>
            <a:r>
              <a:rPr lang="lv-LV" b="1" dirty="0">
                <a:solidFill>
                  <a:schemeClr val="tx1"/>
                </a:solidFill>
              </a:rPr>
              <a:t>pat to mazai koncentrācijai atmosfērā var būt liela ietekme uz siltumnīcas </a:t>
            </a:r>
            <a:r>
              <a:rPr lang="lv-LV" b="1" dirty="0" smtClean="0">
                <a:solidFill>
                  <a:schemeClr val="tx1"/>
                </a:solidFill>
              </a:rPr>
              <a:t>efektu, turklāt</a:t>
            </a:r>
            <a:r>
              <a:rPr lang="lv-LV" b="1" dirty="0">
                <a:solidFill>
                  <a:schemeClr val="tx1"/>
                </a:solidFill>
              </a:rPr>
              <a:t>, dažām no tām dzīves ilgums atmosfērā ir mērāms tūkstošos gadu</a:t>
            </a:r>
          </a:p>
        </p:txBody>
      </p:sp>
      <p:sp>
        <p:nvSpPr>
          <p:cNvPr id="6" name="Rounded Rectangle 5"/>
          <p:cNvSpPr/>
          <p:nvPr/>
        </p:nvSpPr>
        <p:spPr>
          <a:xfrm>
            <a:off x="237697" y="4828216"/>
            <a:ext cx="7949174" cy="128202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Fluorogļūdeņraži tiek izmantoti kā dzesējošās vielas, aerosolu </a:t>
            </a:r>
            <a:r>
              <a:rPr lang="lv-LV" b="1" dirty="0" err="1">
                <a:solidFill>
                  <a:schemeClr val="tx1"/>
                </a:solidFill>
              </a:rPr>
              <a:t>propelenti</a:t>
            </a:r>
            <a:r>
              <a:rPr lang="lv-LV" b="1" dirty="0">
                <a:solidFill>
                  <a:schemeClr val="tx1"/>
                </a:solidFill>
              </a:rPr>
              <a:t>, šķīdinātāji, un </a:t>
            </a:r>
            <a:r>
              <a:rPr lang="lv-LV" b="1" dirty="0" err="1">
                <a:solidFill>
                  <a:schemeClr val="tx1"/>
                </a:solidFill>
              </a:rPr>
              <a:t>antipirēni</a:t>
            </a:r>
            <a:r>
              <a:rPr lang="lv-LV" b="1" dirty="0">
                <a:solidFill>
                  <a:schemeClr val="tx1"/>
                </a:solidFill>
              </a:rPr>
              <a:t> (aizsargvielas pret </a:t>
            </a:r>
            <a:r>
              <a:rPr lang="lv-LV" b="1" dirty="0" smtClean="0">
                <a:solidFill>
                  <a:schemeClr val="tx1"/>
                </a:solidFill>
              </a:rPr>
              <a:t>degšanu) – šīs ķīmiskās </a:t>
            </a:r>
            <a:r>
              <a:rPr lang="lv-LV" b="1" dirty="0">
                <a:solidFill>
                  <a:schemeClr val="tx1"/>
                </a:solidFill>
              </a:rPr>
              <a:t>vielas tika izstrādātas, lai aizstātu </a:t>
            </a:r>
            <a:r>
              <a:rPr lang="lv-LV" b="1" dirty="0" smtClean="0">
                <a:solidFill>
                  <a:schemeClr val="tx1"/>
                </a:solidFill>
              </a:rPr>
              <a:t>ozona </a:t>
            </a:r>
            <a:r>
              <a:rPr lang="lv-LV" b="1" dirty="0">
                <a:solidFill>
                  <a:schemeClr val="tx1"/>
                </a:solidFill>
              </a:rPr>
              <a:t>slāni noārdošās vielas kā hlorfluorogļūdeņražus (CFC) un </a:t>
            </a:r>
            <a:r>
              <a:rPr lang="lv-LV" b="1" dirty="0" err="1">
                <a:solidFill>
                  <a:schemeClr val="tx1"/>
                </a:solidFill>
              </a:rPr>
              <a:t>hidrohlorfluorogļūdeņražus</a:t>
            </a:r>
            <a:r>
              <a:rPr lang="lv-LV" b="1" dirty="0">
                <a:solidFill>
                  <a:schemeClr val="tx1"/>
                </a:solidFill>
              </a:rPr>
              <a:t> (HCFC</a:t>
            </a:r>
            <a:r>
              <a:rPr lang="lv-LV" b="1" dirty="0" smtClean="0">
                <a:solidFill>
                  <a:schemeClr val="tx1"/>
                </a:solidFill>
              </a:rPr>
              <a:t>)</a:t>
            </a:r>
          </a:p>
        </p:txBody>
      </p:sp>
      <p:sp>
        <p:nvSpPr>
          <p:cNvPr id="7" name="Rounded Rectangle 6"/>
          <p:cNvSpPr/>
          <p:nvPr/>
        </p:nvSpPr>
        <p:spPr>
          <a:xfrm>
            <a:off x="6488849" y="5808763"/>
            <a:ext cx="4093029" cy="771499"/>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solidFill>
                  <a:schemeClr val="tx1"/>
                </a:solidFill>
              </a:rPr>
              <a:t>Savukārt ozona slāni noārdošas vielas tiek </a:t>
            </a:r>
            <a:r>
              <a:rPr lang="lv-LV" sz="1600" b="1" dirty="0">
                <a:solidFill>
                  <a:schemeClr val="tx1"/>
                </a:solidFill>
              </a:rPr>
              <a:t>pakāpeniski aizliegtas atbilstoši Monreālas protokolam, kas stājās spēkā </a:t>
            </a:r>
            <a:r>
              <a:rPr lang="lv-LV" sz="1600" b="1" dirty="0" smtClean="0">
                <a:solidFill>
                  <a:schemeClr val="tx1"/>
                </a:solidFill>
              </a:rPr>
              <a:t>1989.g.</a:t>
            </a:r>
          </a:p>
        </p:txBody>
      </p:sp>
    </p:spTree>
    <p:extLst>
      <p:ext uri="{BB962C8B-B14F-4D97-AF65-F5344CB8AC3E}">
        <p14:creationId xmlns:p14="http://schemas.microsoft.com/office/powerpoint/2010/main" val="285105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er\Desktop\10_Atteli\16254496661_3f9520afba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69673"/>
            <a:ext cx="6303929" cy="43390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061048" y="368314"/>
            <a:ext cx="10067028" cy="8997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Vidējais </a:t>
            </a:r>
            <a:r>
              <a:rPr lang="lv-LV" sz="2400" b="1" dirty="0"/>
              <a:t>SEG emisiju gada pieaugums </a:t>
            </a:r>
            <a:r>
              <a:rPr lang="lv-LV" sz="2400" dirty="0"/>
              <a:t>laika periodā 2000</a:t>
            </a:r>
            <a:r>
              <a:rPr lang="lv-LV" sz="2400" dirty="0" smtClean="0"/>
              <a:t>.-2010.g</a:t>
            </a:r>
            <a:r>
              <a:rPr lang="lv-LV" sz="2400" dirty="0"/>
              <a:t>. ir palielinājies līdz </a:t>
            </a:r>
            <a:r>
              <a:rPr lang="lv-LV" sz="2400" dirty="0" smtClean="0"/>
              <a:t>2,2</a:t>
            </a:r>
            <a:r>
              <a:rPr lang="lv-LV" sz="2400" dirty="0"/>
              <a:t>% gadā, salīdzinājumā ar 1,3% vidējo pieaugumu laikā 1970.-2000.g.</a:t>
            </a:r>
          </a:p>
        </p:txBody>
      </p:sp>
      <p:sp>
        <p:nvSpPr>
          <p:cNvPr id="5" name="Rounded Rectangle 4"/>
          <p:cNvSpPr/>
          <p:nvPr/>
        </p:nvSpPr>
        <p:spPr>
          <a:xfrm>
            <a:off x="3980720" y="3976572"/>
            <a:ext cx="7867290" cy="112829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Klimata pārmaiņu starpvaldību padomes </a:t>
            </a:r>
            <a:r>
              <a:rPr lang="lv-LV" b="1" dirty="0" smtClean="0">
                <a:solidFill>
                  <a:schemeClr val="tx1"/>
                </a:solidFill>
              </a:rPr>
              <a:t>IPCC </a:t>
            </a:r>
            <a:r>
              <a:rPr lang="lv-LV" dirty="0" smtClean="0">
                <a:solidFill>
                  <a:schemeClr val="tx1"/>
                </a:solidFill>
              </a:rPr>
              <a:t>(</a:t>
            </a:r>
            <a:r>
              <a:rPr lang="lv-LV" dirty="0" err="1" smtClean="0">
                <a:solidFill>
                  <a:schemeClr val="tx1"/>
                </a:solidFill>
              </a:rPr>
              <a:t>Intergovernmental</a:t>
            </a:r>
            <a:r>
              <a:rPr lang="lv-LV" dirty="0" smtClean="0">
                <a:solidFill>
                  <a:schemeClr val="tx1"/>
                </a:solidFill>
              </a:rPr>
              <a:t> </a:t>
            </a:r>
            <a:r>
              <a:rPr lang="lv-LV" dirty="0" err="1">
                <a:solidFill>
                  <a:schemeClr val="tx1"/>
                </a:solidFill>
              </a:rPr>
              <a:t>Panel</a:t>
            </a:r>
            <a:r>
              <a:rPr lang="lv-LV" dirty="0">
                <a:solidFill>
                  <a:schemeClr val="tx1"/>
                </a:solidFill>
              </a:rPr>
              <a:t> </a:t>
            </a:r>
            <a:r>
              <a:rPr lang="lv-LV" dirty="0" err="1">
                <a:solidFill>
                  <a:schemeClr val="tx1"/>
                </a:solidFill>
              </a:rPr>
              <a:t>for</a:t>
            </a:r>
            <a:r>
              <a:rPr lang="lv-LV" dirty="0">
                <a:solidFill>
                  <a:schemeClr val="tx1"/>
                </a:solidFill>
              </a:rPr>
              <a:t> Climate </a:t>
            </a:r>
            <a:r>
              <a:rPr lang="lv-LV" dirty="0" err="1">
                <a:solidFill>
                  <a:schemeClr val="tx1"/>
                </a:solidFill>
              </a:rPr>
              <a:t>Change</a:t>
            </a:r>
            <a:r>
              <a:rPr lang="lv-LV" dirty="0">
                <a:solidFill>
                  <a:schemeClr val="tx1"/>
                </a:solidFill>
              </a:rPr>
              <a:t>) </a:t>
            </a:r>
            <a:r>
              <a:rPr lang="lv-LV" b="1" dirty="0">
                <a:solidFill>
                  <a:schemeClr val="tx1"/>
                </a:solidFill>
              </a:rPr>
              <a:t>5.ziņojumā, kas publicēts 2014.g., secināts, ka apmēram 3/4 no SEG emisijām ir CO</a:t>
            </a:r>
            <a:r>
              <a:rPr lang="lv-LV" b="1" baseline="-25000" dirty="0">
                <a:solidFill>
                  <a:schemeClr val="tx1"/>
                </a:solidFill>
              </a:rPr>
              <a:t>2</a:t>
            </a:r>
            <a:r>
              <a:rPr lang="lv-LV" b="1" dirty="0">
                <a:solidFill>
                  <a:schemeClr val="tx1"/>
                </a:solidFill>
              </a:rPr>
              <a:t> </a:t>
            </a:r>
            <a:r>
              <a:rPr lang="lv-LV" b="1" dirty="0" smtClean="0">
                <a:solidFill>
                  <a:schemeClr val="tx1"/>
                </a:solidFill>
              </a:rPr>
              <a:t>no </a:t>
            </a:r>
            <a:r>
              <a:rPr lang="lv-LV" b="1" dirty="0">
                <a:solidFill>
                  <a:schemeClr val="tx1"/>
                </a:solidFill>
              </a:rPr>
              <a:t>fosilā kurināmā, </a:t>
            </a:r>
            <a:r>
              <a:rPr lang="lv-LV" b="1" dirty="0" smtClean="0">
                <a:solidFill>
                  <a:schemeClr val="tx1"/>
                </a:solidFill>
              </a:rPr>
              <a:t>mežsaimniecības un zemes </a:t>
            </a:r>
            <a:r>
              <a:rPr lang="lv-LV" b="1" dirty="0">
                <a:solidFill>
                  <a:schemeClr val="tx1"/>
                </a:solidFill>
              </a:rPr>
              <a:t>izmantošanas, </a:t>
            </a:r>
            <a:r>
              <a:rPr lang="lv-LV" b="1" dirty="0" smtClean="0">
                <a:solidFill>
                  <a:schemeClr val="tx1"/>
                </a:solidFill>
              </a:rPr>
              <a:t>bet </a:t>
            </a:r>
            <a:r>
              <a:rPr lang="lv-LV" b="1" dirty="0">
                <a:solidFill>
                  <a:schemeClr val="tx1"/>
                </a:solidFill>
              </a:rPr>
              <a:t>fluoru saturošās gāzes ir aptuveni tikai 2% </a:t>
            </a:r>
          </a:p>
        </p:txBody>
      </p:sp>
      <p:sp>
        <p:nvSpPr>
          <p:cNvPr id="6" name="Title 1"/>
          <p:cNvSpPr txBox="1">
            <a:spLocks/>
          </p:cNvSpPr>
          <p:nvPr/>
        </p:nvSpPr>
        <p:spPr>
          <a:xfrm>
            <a:off x="348343" y="5285087"/>
            <a:ext cx="11499667" cy="1158839"/>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Emisiju sadalījumā pa nozarēm pasaulē starp tiešajām emisijām vislielākais īpatsvars – </a:t>
            </a:r>
            <a:endParaRPr lang="lv-LV" sz="2400" dirty="0" smtClean="0"/>
          </a:p>
          <a:p>
            <a:pPr algn="ctr"/>
            <a:r>
              <a:rPr lang="lv-LV" sz="2400" dirty="0" smtClean="0"/>
              <a:t>24% </a:t>
            </a:r>
            <a:r>
              <a:rPr lang="lv-LV" sz="2400" dirty="0"/>
              <a:t>tiek radīts lauksaimniecības, mežsaimniecības un citas zemes izmantošanas </a:t>
            </a:r>
            <a:endParaRPr lang="lv-LV" sz="2400" dirty="0" smtClean="0"/>
          </a:p>
          <a:p>
            <a:pPr algn="ctr"/>
            <a:r>
              <a:rPr lang="lv-LV" sz="2400" dirty="0" smtClean="0"/>
              <a:t>(</a:t>
            </a:r>
            <a:r>
              <a:rPr lang="lv-LV" sz="2400" dirty="0"/>
              <a:t>AFOLU) sektorā, </a:t>
            </a:r>
            <a:r>
              <a:rPr lang="lv-LV" sz="2400" dirty="0" smtClean="0"/>
              <a:t>21% </a:t>
            </a:r>
            <a:r>
              <a:rPr lang="lv-LV" sz="2400" dirty="0"/>
              <a:t>rada ražošana, </a:t>
            </a:r>
            <a:r>
              <a:rPr lang="lv-LV" sz="2400" dirty="0" smtClean="0"/>
              <a:t>14% </a:t>
            </a:r>
            <a:r>
              <a:rPr lang="lv-LV" sz="2400" dirty="0"/>
              <a:t>–  </a:t>
            </a:r>
            <a:r>
              <a:rPr lang="lv-LV" sz="2400" dirty="0" smtClean="0"/>
              <a:t>transports</a:t>
            </a:r>
          </a:p>
        </p:txBody>
      </p:sp>
      <p:sp>
        <p:nvSpPr>
          <p:cNvPr id="7" name="Rounded Rectangle 6"/>
          <p:cNvSpPr/>
          <p:nvPr/>
        </p:nvSpPr>
        <p:spPr>
          <a:xfrm>
            <a:off x="6096000" y="1562387"/>
            <a:ext cx="5752010" cy="90048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Tas ir skaidrojams ar ļoti straujo attīstības valstu ekonomisko izaugsmi, kas izraisījusi lielu enerģijas patēriņa un SEG emisiju pieaugumu</a:t>
            </a:r>
            <a:endParaRPr lang="lv-LV" b="1" dirty="0" smtClean="0">
              <a:solidFill>
                <a:schemeClr val="tx1"/>
              </a:solidFill>
            </a:endParaRPr>
          </a:p>
        </p:txBody>
      </p:sp>
      <p:sp>
        <p:nvSpPr>
          <p:cNvPr id="8" name="Rounded Rectangle 7"/>
          <p:cNvSpPr/>
          <p:nvPr/>
        </p:nvSpPr>
        <p:spPr>
          <a:xfrm>
            <a:off x="6100189" y="2643100"/>
            <a:ext cx="5747821" cy="115324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Kopējais iedzīvotāju skaits attīstības valstīs laikā </a:t>
            </a:r>
            <a:r>
              <a:rPr lang="lv-LV" b="1" dirty="0" smtClean="0">
                <a:solidFill>
                  <a:schemeClr val="tx1"/>
                </a:solidFill>
              </a:rPr>
              <a:t>1990</a:t>
            </a:r>
            <a:r>
              <a:rPr lang="lv-LV" b="1" dirty="0">
                <a:solidFill>
                  <a:schemeClr val="tx1"/>
                </a:solidFill>
              </a:rPr>
              <a:t>.-</a:t>
            </a:r>
            <a:r>
              <a:rPr lang="lv-LV" b="1" dirty="0" smtClean="0">
                <a:solidFill>
                  <a:schemeClr val="tx1"/>
                </a:solidFill>
              </a:rPr>
              <a:t>2009.g. </a:t>
            </a:r>
            <a:r>
              <a:rPr lang="lv-LV" b="1" dirty="0">
                <a:solidFill>
                  <a:schemeClr val="tx1"/>
                </a:solidFill>
              </a:rPr>
              <a:t>pieauga par apmēram </a:t>
            </a:r>
            <a:r>
              <a:rPr lang="lv-LV" b="1" dirty="0" smtClean="0">
                <a:solidFill>
                  <a:schemeClr val="tx1"/>
                </a:solidFill>
              </a:rPr>
              <a:t>33%, </a:t>
            </a:r>
            <a:r>
              <a:rPr lang="lv-LV" b="1" dirty="0">
                <a:solidFill>
                  <a:schemeClr val="tx1"/>
                </a:solidFill>
              </a:rPr>
              <a:t>savukārt kopējās CO</a:t>
            </a:r>
            <a:r>
              <a:rPr lang="lv-LV" b="1" baseline="-25000" dirty="0">
                <a:solidFill>
                  <a:schemeClr val="tx1"/>
                </a:solidFill>
              </a:rPr>
              <a:t>2</a:t>
            </a:r>
            <a:r>
              <a:rPr lang="lv-LV" b="1" dirty="0">
                <a:solidFill>
                  <a:schemeClr val="tx1"/>
                </a:solidFill>
              </a:rPr>
              <a:t> emisijas no kurināmā </a:t>
            </a:r>
            <a:r>
              <a:rPr lang="lv-LV" b="1" dirty="0" smtClean="0">
                <a:solidFill>
                  <a:schemeClr val="tx1"/>
                </a:solidFill>
              </a:rPr>
              <a:t>sadegšanas </a:t>
            </a:r>
            <a:r>
              <a:rPr lang="lv-LV" b="1" dirty="0">
                <a:solidFill>
                  <a:schemeClr val="tx1"/>
                </a:solidFill>
              </a:rPr>
              <a:t>ir </a:t>
            </a:r>
            <a:r>
              <a:rPr lang="lv-LV" b="1" dirty="0" smtClean="0">
                <a:solidFill>
                  <a:schemeClr val="tx1"/>
                </a:solidFill>
              </a:rPr>
              <a:t>palielinājušās </a:t>
            </a:r>
          </a:p>
          <a:p>
            <a:pPr algn="ctr"/>
            <a:r>
              <a:rPr lang="lv-LV" b="1" dirty="0" smtClean="0">
                <a:solidFill>
                  <a:schemeClr val="tx1"/>
                </a:solidFill>
              </a:rPr>
              <a:t>par </a:t>
            </a:r>
            <a:r>
              <a:rPr lang="lv-LV" b="1" dirty="0">
                <a:solidFill>
                  <a:schemeClr val="tx1"/>
                </a:solidFill>
              </a:rPr>
              <a:t>apmēram </a:t>
            </a:r>
            <a:r>
              <a:rPr lang="lv-LV" b="1" dirty="0" smtClean="0">
                <a:solidFill>
                  <a:schemeClr val="tx1"/>
                </a:solidFill>
              </a:rPr>
              <a:t>139%</a:t>
            </a:r>
          </a:p>
        </p:txBody>
      </p:sp>
    </p:spTree>
    <p:extLst>
      <p:ext uri="{BB962C8B-B14F-4D97-AF65-F5344CB8AC3E}">
        <p14:creationId xmlns:p14="http://schemas.microsoft.com/office/powerpoint/2010/main" val="2279272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4859</TotalTime>
  <Words>2865</Words>
  <Application>Microsoft Office PowerPoint</Application>
  <PresentationFormat>Widescreen</PresentationFormat>
  <Paragraphs>239</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Adobe Arabic</vt:lpstr>
      <vt:lpstr>Arial</vt:lpstr>
      <vt:lpstr>Calibri</vt:lpstr>
      <vt:lpstr>Calibri Light</vt:lpstr>
      <vt:lpstr>Times New Roman</vt:lpstr>
      <vt:lpstr>Office Theme</vt:lpstr>
      <vt:lpstr>Klimata  pārmaiņas un ekonomika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Birojs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cilvēks spēj ietekmēt dabu?</dc:title>
  <dc:creator>User</dc:creator>
  <cp:lastModifiedBy>User</cp:lastModifiedBy>
  <cp:revision>566</cp:revision>
  <dcterms:created xsi:type="dcterms:W3CDTF">2016-02-04T15:08:05Z</dcterms:created>
  <dcterms:modified xsi:type="dcterms:W3CDTF">2016-04-29T17:00:48Z</dcterms:modified>
</cp:coreProperties>
</file>