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31"/>
  </p:notesMasterIdLst>
  <p:sldIdLst>
    <p:sldId id="256" r:id="rId2"/>
    <p:sldId id="408" r:id="rId3"/>
    <p:sldId id="470" r:id="rId4"/>
    <p:sldId id="454" r:id="rId5"/>
    <p:sldId id="412" r:id="rId6"/>
    <p:sldId id="414" r:id="rId7"/>
    <p:sldId id="471" r:id="rId8"/>
    <p:sldId id="415" r:id="rId9"/>
    <p:sldId id="417" r:id="rId10"/>
    <p:sldId id="418" r:id="rId11"/>
    <p:sldId id="420" r:id="rId12"/>
    <p:sldId id="421" r:id="rId13"/>
    <p:sldId id="472" r:id="rId14"/>
    <p:sldId id="422" r:id="rId15"/>
    <p:sldId id="423" r:id="rId16"/>
    <p:sldId id="426" r:id="rId17"/>
    <p:sldId id="473" r:id="rId18"/>
    <p:sldId id="427" r:id="rId19"/>
    <p:sldId id="429" r:id="rId20"/>
    <p:sldId id="431" r:id="rId21"/>
    <p:sldId id="434" r:id="rId22"/>
    <p:sldId id="476" r:id="rId23"/>
    <p:sldId id="435" r:id="rId24"/>
    <p:sldId id="439" r:id="rId25"/>
    <p:sldId id="474" r:id="rId26"/>
    <p:sldId id="475" r:id="rId27"/>
    <p:sldId id="442" r:id="rId28"/>
    <p:sldId id="443" r:id="rId29"/>
    <p:sldId id="276" r:id="rId30"/>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FF9999"/>
    <a:srgbClr val="FF99CC"/>
    <a:srgbClr val="FF99FF"/>
    <a:srgbClr val="FFCC00"/>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59" autoAdjust="0"/>
    <p:restoredTop sz="94660"/>
  </p:normalViewPr>
  <p:slideViewPr>
    <p:cSldViewPr snapToGrid="0">
      <p:cViewPr varScale="1">
        <p:scale>
          <a:sx n="69" d="100"/>
          <a:sy n="69" d="100"/>
        </p:scale>
        <p:origin x="594"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B59209-D0FC-41C9-89B5-48CE4DB485EF}" type="datetimeFigureOut">
              <a:rPr lang="lv-LV" smtClean="0"/>
              <a:t>29.04.2016</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3875CE-5761-4A61-84E0-186432756F8C}" type="slidenum">
              <a:rPr lang="lv-LV" smtClean="0"/>
              <a:t>‹#›</a:t>
            </a:fld>
            <a:endParaRPr lang="lv-LV"/>
          </a:p>
        </p:txBody>
      </p:sp>
    </p:spTree>
    <p:extLst>
      <p:ext uri="{BB962C8B-B14F-4D97-AF65-F5344CB8AC3E}">
        <p14:creationId xmlns:p14="http://schemas.microsoft.com/office/powerpoint/2010/main" val="690892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lv-LV"/>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t>29.04.2016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1032257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t>29.04.2016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3041863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lv-LV"/>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t>29.04.2016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2782032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t>29.04.2016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2934302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lv-LV"/>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E85F011-099F-4791-891A-40072BC70105}" type="datetimeFigureOut">
              <a:rPr lang="lv-LV" smtClean="0"/>
              <a:t>29.04.2016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1569212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Date Placeholder 4"/>
          <p:cNvSpPr>
            <a:spLocks noGrp="1"/>
          </p:cNvSpPr>
          <p:nvPr>
            <p:ph type="dt" sz="half" idx="10"/>
          </p:nvPr>
        </p:nvSpPr>
        <p:spPr/>
        <p:txBody>
          <a:bodyPr/>
          <a:lstStyle/>
          <a:p>
            <a:fld id="{1E85F011-099F-4791-891A-40072BC70105}" type="datetimeFigureOut">
              <a:rPr lang="lv-LV" smtClean="0"/>
              <a:t>29.04.2016</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586958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lv-LV"/>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7" name="Date Placeholder 6"/>
          <p:cNvSpPr>
            <a:spLocks noGrp="1"/>
          </p:cNvSpPr>
          <p:nvPr>
            <p:ph type="dt" sz="half" idx="10"/>
          </p:nvPr>
        </p:nvSpPr>
        <p:spPr/>
        <p:txBody>
          <a:bodyPr/>
          <a:lstStyle/>
          <a:p>
            <a:fld id="{1E85F011-099F-4791-891A-40072BC70105}" type="datetimeFigureOut">
              <a:rPr lang="lv-LV" smtClean="0"/>
              <a:t>29.04.2016</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3786533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Date Placeholder 2"/>
          <p:cNvSpPr>
            <a:spLocks noGrp="1"/>
          </p:cNvSpPr>
          <p:nvPr>
            <p:ph type="dt" sz="half" idx="10"/>
          </p:nvPr>
        </p:nvSpPr>
        <p:spPr/>
        <p:txBody>
          <a:bodyPr/>
          <a:lstStyle/>
          <a:p>
            <a:fld id="{1E85F011-099F-4791-891A-40072BC70105}" type="datetimeFigureOut">
              <a:rPr lang="lv-LV" smtClean="0"/>
              <a:t>29.04.2016</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1216825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85F011-099F-4791-891A-40072BC70105}" type="datetimeFigureOut">
              <a:rPr lang="lv-LV" smtClean="0"/>
              <a:t>29.04.2016</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2200663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v-LV"/>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E85F011-099F-4791-891A-40072BC70105}" type="datetimeFigureOut">
              <a:rPr lang="lv-LV" smtClean="0"/>
              <a:t>29.04.2016</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656304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v-LV"/>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E85F011-099F-4791-891A-40072BC70105}" type="datetimeFigureOut">
              <a:rPr lang="lv-LV" smtClean="0"/>
              <a:t>29.04.2016</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2819176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7030A0"/>
            </a:gs>
            <a:gs pos="20000">
              <a:schemeClr val="bg1"/>
            </a:gs>
            <a:gs pos="80000">
              <a:schemeClr val="bg1"/>
            </a:gs>
            <a:gs pos="100000">
              <a:srgbClr val="7030A0"/>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lv-LV"/>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85F011-099F-4791-891A-40072BC70105}" type="datetimeFigureOut">
              <a:rPr lang="lv-LV" smtClean="0"/>
              <a:t>29.04.2016</a:t>
            </a:fld>
            <a:endParaRPr lang="lv-LV"/>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ED0DEE-122F-481E-8273-33DEFAF3CAAB}" type="slidenum">
              <a:rPr lang="lv-LV" smtClean="0"/>
              <a:t>‹#›</a:t>
            </a:fld>
            <a:endParaRPr lang="lv-LV"/>
          </a:p>
        </p:txBody>
      </p:sp>
    </p:spTree>
    <p:extLst>
      <p:ext uri="{BB962C8B-B14F-4D97-AF65-F5344CB8AC3E}">
        <p14:creationId xmlns:p14="http://schemas.microsoft.com/office/powerpoint/2010/main" val="1796274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gif"/></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gif"/></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aw the Line Between Sales Pitch and Relationship Building | Joshua ..."/>
          <p:cNvPicPr>
            <a:picLocks noChangeAspect="1"/>
          </p:cNvPicPr>
          <p:nvPr/>
        </p:nvPicPr>
        <p:blipFill rotWithShape="1">
          <a:blip r:embed="rId2">
            <a:extLst>
              <a:ext uri="{28A0092B-C50C-407E-A947-70E740481C1C}">
                <a14:useLocalDpi xmlns:a14="http://schemas.microsoft.com/office/drawing/2010/main" val="0"/>
              </a:ext>
            </a:extLst>
          </a:blip>
          <a:srcRect b="35515"/>
          <a:stretch/>
        </p:blipFill>
        <p:spPr>
          <a:xfrm>
            <a:off x="0" y="1724702"/>
            <a:ext cx="9753600" cy="3304498"/>
          </a:xfrm>
          <a:prstGeom prst="rect">
            <a:avLst/>
          </a:prstGeom>
        </p:spPr>
      </p:pic>
      <p:sp>
        <p:nvSpPr>
          <p:cNvPr id="2" name="Title 1"/>
          <p:cNvSpPr>
            <a:spLocks noGrp="1"/>
          </p:cNvSpPr>
          <p:nvPr>
            <p:ph type="ctrTitle"/>
          </p:nvPr>
        </p:nvSpPr>
        <p:spPr>
          <a:xfrm>
            <a:off x="3758518" y="2006409"/>
            <a:ext cx="6757081" cy="2387600"/>
          </a:xfrm>
        </p:spPr>
        <p:txBody>
          <a:bodyPr>
            <a:noAutofit/>
          </a:bodyPr>
          <a:lstStyle/>
          <a:p>
            <a:pPr algn="l"/>
            <a:r>
              <a:rPr lang="lv-LV" sz="6600" dirty="0" smtClean="0"/>
              <a:t>Piemērošanās klimata pārmaiņām </a:t>
            </a:r>
            <a:r>
              <a:rPr lang="lv-LV" sz="6600" dirty="0" smtClean="0"/>
              <a:t>Eiropā I</a:t>
            </a:r>
            <a:endParaRPr lang="lv-LV" sz="6600" dirty="0"/>
          </a:p>
        </p:txBody>
      </p:sp>
      <p:grpSp>
        <p:nvGrpSpPr>
          <p:cNvPr id="5" name="Group 4"/>
          <p:cNvGrpSpPr/>
          <p:nvPr/>
        </p:nvGrpSpPr>
        <p:grpSpPr>
          <a:xfrm>
            <a:off x="3463289" y="4573992"/>
            <a:ext cx="6293151" cy="756000"/>
            <a:chOff x="2846069" y="4631142"/>
            <a:chExt cx="6293151" cy="75600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2797" y="4649142"/>
              <a:ext cx="1971849" cy="720000"/>
            </a:xfrm>
            <a:prstGeom prst="rect">
              <a:avLst/>
            </a:prstGeom>
            <a:noFill/>
            <a:ln>
              <a:no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7492" y="4649142"/>
              <a:ext cx="864715" cy="720000"/>
            </a:xfrm>
            <a:prstGeom prst="rect">
              <a:avLst/>
            </a:prstGeom>
          </p:spPr>
        </p:pic>
        <p:pic>
          <p:nvPicPr>
            <p:cNvPr id="8" name="Picture 2" descr="http://eeagrants.org/content/download/6663/71306/version/1/file/EEA+Grants+-+JPG.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162" t="20554" r="9972" b="22773"/>
            <a:stretch/>
          </p:blipFill>
          <p:spPr bwMode="auto">
            <a:xfrm>
              <a:off x="2846069" y="4649142"/>
              <a:ext cx="1014662" cy="72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www.iksd.riga.lv/upload_pic/2.Izglitiba/Pub_bildes/0_2014/01_2014/LU_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97630" y="4649142"/>
              <a:ext cx="6822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www.uarctic.org/media/861227/grid-arendal_logo_box_369x369.png?mode=pad&amp;width=449&amp;height=360&amp;format=jpg&amp;scale=upscalecanvas"/>
            <p:cNvPicPr>
              <a:picLocks noChangeAspect="1" noChangeArrowheads="1"/>
            </p:cNvPicPr>
            <p:nvPr/>
          </p:nvPicPr>
          <p:blipFill rotWithShape="1">
            <a:blip r:embed="rId7">
              <a:extLst>
                <a:ext uri="{28A0092B-C50C-407E-A947-70E740481C1C}">
                  <a14:useLocalDpi xmlns:a14="http://schemas.microsoft.com/office/drawing/2010/main" val="0"/>
                </a:ext>
              </a:extLst>
            </a:blip>
            <a:srcRect l="9190" t="24296" r="9028" b="27370"/>
            <a:stretch/>
          </p:blipFill>
          <p:spPr bwMode="auto">
            <a:xfrm>
              <a:off x="7543800" y="4631142"/>
              <a:ext cx="1595420" cy="756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426751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0439" y="524620"/>
            <a:ext cx="2903159" cy="585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8846400" y="6070756"/>
            <a:ext cx="2877198" cy="307777"/>
          </a:xfrm>
          <a:prstGeom prst="rect">
            <a:avLst/>
          </a:prstGeom>
        </p:spPr>
        <p:txBody>
          <a:bodyPr wrap="none">
            <a:spAutoFit/>
          </a:bodyPr>
          <a:lstStyle/>
          <a:p>
            <a:pPr algn="r"/>
            <a:r>
              <a:rPr lang="lv-LV" sz="1400" b="1" dirty="0" smtClean="0">
                <a:solidFill>
                  <a:schemeClr val="bg1"/>
                </a:solidFill>
              </a:rPr>
              <a:t>CO</a:t>
            </a:r>
            <a:r>
              <a:rPr lang="lv-LV" sz="1400" b="1" baseline="-25000" dirty="0" smtClean="0">
                <a:solidFill>
                  <a:schemeClr val="bg1"/>
                </a:solidFill>
              </a:rPr>
              <a:t>2</a:t>
            </a:r>
            <a:r>
              <a:rPr lang="lv-LV" sz="1400" b="1" dirty="0" smtClean="0">
                <a:solidFill>
                  <a:schemeClr val="bg1"/>
                </a:solidFill>
              </a:rPr>
              <a:t> </a:t>
            </a:r>
            <a:r>
              <a:rPr lang="lv-LV" sz="1400" b="1" dirty="0">
                <a:solidFill>
                  <a:schemeClr val="bg1"/>
                </a:solidFill>
              </a:rPr>
              <a:t>noglabāšanas shēma Ziemeļjūrā</a:t>
            </a:r>
            <a:endParaRPr lang="lv-LV" sz="1400" dirty="0">
              <a:solidFill>
                <a:schemeClr val="bg1"/>
              </a:solidFill>
            </a:endParaRPr>
          </a:p>
        </p:txBody>
      </p:sp>
      <p:sp>
        <p:nvSpPr>
          <p:cNvPr id="6" name="Title 1"/>
          <p:cNvSpPr txBox="1">
            <a:spLocks/>
          </p:cNvSpPr>
          <p:nvPr/>
        </p:nvSpPr>
        <p:spPr>
          <a:xfrm>
            <a:off x="209990" y="337844"/>
            <a:ext cx="8346181" cy="101072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Norvēģijā </a:t>
            </a:r>
            <a:r>
              <a:rPr lang="lv-LV" sz="2400" dirty="0" smtClean="0"/>
              <a:t>2005.g. </a:t>
            </a:r>
            <a:r>
              <a:rPr lang="lv-LV" sz="2400" dirty="0"/>
              <a:t>sistēma tirdzniecībai ar CO</a:t>
            </a:r>
            <a:r>
              <a:rPr lang="lv-LV" sz="2400" baseline="-25000" dirty="0"/>
              <a:t>2</a:t>
            </a:r>
            <a:r>
              <a:rPr lang="lv-LV" sz="2400" dirty="0"/>
              <a:t> emisijas atļaujām tika ieviesta tikai 42 </a:t>
            </a:r>
            <a:r>
              <a:rPr lang="lv-LV" sz="2400" dirty="0" smtClean="0"/>
              <a:t>uzņēmumiem šādās nozarēs:</a:t>
            </a:r>
          </a:p>
        </p:txBody>
      </p:sp>
      <p:sp>
        <p:nvSpPr>
          <p:cNvPr id="7" name="Rounded Rectangle 6"/>
          <p:cNvSpPr/>
          <p:nvPr/>
        </p:nvSpPr>
        <p:spPr>
          <a:xfrm>
            <a:off x="1647154" y="1233838"/>
            <a:ext cx="3805652" cy="2358786"/>
          </a:xfrm>
          <a:prstGeom prst="roundRect">
            <a:avLst>
              <a:gd name="adj" fmla="val 11129"/>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smtClean="0">
                <a:solidFill>
                  <a:schemeClr val="tx1"/>
                </a:solidFill>
              </a:rPr>
              <a:t>Centralizēta siltumapgāde </a:t>
            </a:r>
            <a:endParaRPr lang="lv-LV" b="1" dirty="0">
              <a:solidFill>
                <a:schemeClr val="tx1"/>
              </a:solidFill>
            </a:endParaRPr>
          </a:p>
          <a:p>
            <a:pPr marL="285750" indent="-285750">
              <a:buFont typeface="Arial" panose="020B0604020202020204" pitchFamily="34" charset="0"/>
              <a:buChar char="•"/>
            </a:pPr>
            <a:r>
              <a:rPr lang="lv-LV" b="1" dirty="0" smtClean="0">
                <a:solidFill>
                  <a:schemeClr val="tx1"/>
                </a:solidFill>
              </a:rPr>
              <a:t>Kokapstrāde</a:t>
            </a:r>
            <a:endParaRPr lang="lv-LV" b="1" dirty="0">
              <a:solidFill>
                <a:schemeClr val="tx1"/>
              </a:solidFill>
            </a:endParaRPr>
          </a:p>
          <a:p>
            <a:pPr marL="285750" indent="-285750">
              <a:buFont typeface="Arial" panose="020B0604020202020204" pitchFamily="34" charset="0"/>
              <a:buChar char="•"/>
            </a:pPr>
            <a:r>
              <a:rPr lang="lv-LV" b="1" dirty="0" smtClean="0">
                <a:solidFill>
                  <a:schemeClr val="tx1"/>
                </a:solidFill>
              </a:rPr>
              <a:t>Zivju pārstrāde</a:t>
            </a:r>
            <a:endParaRPr lang="lv-LV" b="1" dirty="0">
              <a:solidFill>
                <a:schemeClr val="tx1"/>
              </a:solidFill>
            </a:endParaRPr>
          </a:p>
          <a:p>
            <a:pPr marL="285750" indent="-285750">
              <a:buFont typeface="Arial" panose="020B0604020202020204" pitchFamily="34" charset="0"/>
              <a:buChar char="•"/>
            </a:pPr>
            <a:r>
              <a:rPr lang="lv-LV" b="1" dirty="0" smtClean="0">
                <a:solidFill>
                  <a:schemeClr val="tx1"/>
                </a:solidFill>
              </a:rPr>
              <a:t>Naftas ķīmiskā pārstrāde</a:t>
            </a:r>
            <a:endParaRPr lang="lv-LV" b="1" dirty="0">
              <a:solidFill>
                <a:schemeClr val="tx1"/>
              </a:solidFill>
            </a:endParaRPr>
          </a:p>
          <a:p>
            <a:pPr marL="285750" indent="-285750">
              <a:buFont typeface="Arial" panose="020B0604020202020204" pitchFamily="34" charset="0"/>
              <a:buChar char="•"/>
            </a:pPr>
            <a:r>
              <a:rPr lang="lv-LV" b="1" dirty="0" smtClean="0">
                <a:solidFill>
                  <a:schemeClr val="tx1"/>
                </a:solidFill>
              </a:rPr>
              <a:t>Gāzes pārstrādes tehnoloģijas </a:t>
            </a:r>
            <a:endParaRPr lang="lv-LV" b="1" dirty="0">
              <a:solidFill>
                <a:schemeClr val="tx1"/>
              </a:solidFill>
            </a:endParaRPr>
          </a:p>
          <a:p>
            <a:pPr marL="285750" indent="-285750">
              <a:buFont typeface="Arial" panose="020B0604020202020204" pitchFamily="34" charset="0"/>
              <a:buChar char="•"/>
            </a:pPr>
            <a:r>
              <a:rPr lang="lv-LV" b="1" dirty="0" smtClean="0">
                <a:solidFill>
                  <a:schemeClr val="tx1"/>
                </a:solidFill>
              </a:rPr>
              <a:t>Tērauda un </a:t>
            </a:r>
            <a:r>
              <a:rPr lang="lv-LV" b="1" dirty="0">
                <a:solidFill>
                  <a:schemeClr val="tx1"/>
                </a:solidFill>
              </a:rPr>
              <a:t>minerālu </a:t>
            </a:r>
            <a:r>
              <a:rPr lang="lv-LV" b="1" dirty="0" smtClean="0">
                <a:solidFill>
                  <a:schemeClr val="tx1"/>
                </a:solidFill>
              </a:rPr>
              <a:t>ražošana</a:t>
            </a:r>
          </a:p>
          <a:p>
            <a:pPr marL="285750" indent="-285750">
              <a:buFont typeface="Arial" panose="020B0604020202020204" pitchFamily="34" charset="0"/>
              <a:buChar char="•"/>
            </a:pPr>
            <a:r>
              <a:rPr lang="lv-LV" b="1" dirty="0" smtClean="0">
                <a:solidFill>
                  <a:schemeClr val="tx1"/>
                </a:solidFill>
              </a:rPr>
              <a:t>Naftas rektifikācija</a:t>
            </a:r>
          </a:p>
          <a:p>
            <a:pPr marL="285750" indent="-285750">
              <a:buFont typeface="Arial" panose="020B0604020202020204" pitchFamily="34" charset="0"/>
              <a:buChar char="•"/>
            </a:pPr>
            <a:r>
              <a:rPr lang="lv-LV" b="1" dirty="0" smtClean="0">
                <a:solidFill>
                  <a:schemeClr val="tx1"/>
                </a:solidFill>
              </a:rPr>
              <a:t>Enerģētikas iekārtas</a:t>
            </a:r>
          </a:p>
        </p:txBody>
      </p:sp>
      <p:sp>
        <p:nvSpPr>
          <p:cNvPr id="9" name="Rounded Rectangle 8"/>
          <p:cNvSpPr/>
          <p:nvPr/>
        </p:nvSpPr>
        <p:spPr>
          <a:xfrm>
            <a:off x="5143835" y="1861090"/>
            <a:ext cx="2403907" cy="1104281"/>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Šie </a:t>
            </a:r>
            <a:r>
              <a:rPr lang="lv-LV" b="1" dirty="0">
                <a:solidFill>
                  <a:schemeClr val="tx1"/>
                </a:solidFill>
              </a:rPr>
              <a:t>uzņēmumi radīja 17,8 miljonus tonnu </a:t>
            </a:r>
            <a:r>
              <a:rPr lang="lv-LV" b="1" dirty="0" smtClean="0">
                <a:solidFill>
                  <a:schemeClr val="tx1"/>
                </a:solidFill>
              </a:rPr>
              <a:t>CO</a:t>
            </a:r>
            <a:r>
              <a:rPr lang="lv-LV" b="1" baseline="-25000" dirty="0" smtClean="0">
                <a:solidFill>
                  <a:schemeClr val="tx1"/>
                </a:solidFill>
              </a:rPr>
              <a:t>2</a:t>
            </a:r>
            <a:r>
              <a:rPr lang="lv-LV" b="1" dirty="0" smtClean="0">
                <a:solidFill>
                  <a:schemeClr val="tx1"/>
                </a:solidFill>
              </a:rPr>
              <a:t> gadā</a:t>
            </a:r>
          </a:p>
        </p:txBody>
      </p:sp>
      <p:sp>
        <p:nvSpPr>
          <p:cNvPr id="10" name="Title 1"/>
          <p:cNvSpPr txBox="1">
            <a:spLocks/>
          </p:cNvSpPr>
          <p:nvPr/>
        </p:nvSpPr>
        <p:spPr>
          <a:xfrm>
            <a:off x="1158241" y="3875172"/>
            <a:ext cx="6827520" cy="101072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Jau vairāk kā 13 miljoni tonnu CO</a:t>
            </a:r>
            <a:r>
              <a:rPr lang="lv-LV" sz="2400" baseline="-25000" dirty="0"/>
              <a:t>2</a:t>
            </a:r>
            <a:r>
              <a:rPr lang="lv-LV" sz="2400" dirty="0"/>
              <a:t> ir noglabāts iežu </a:t>
            </a:r>
            <a:endParaRPr lang="lv-LV" sz="2400" dirty="0" smtClean="0"/>
          </a:p>
          <a:p>
            <a:pPr algn="ctr"/>
            <a:r>
              <a:rPr lang="lv-LV" sz="2400" dirty="0" smtClean="0"/>
              <a:t>formācijās </a:t>
            </a:r>
            <a:r>
              <a:rPr lang="lv-LV" sz="2400" dirty="0"/>
              <a:t>zem Ziemeļjūras</a:t>
            </a:r>
            <a:endParaRPr lang="lv-LV" sz="2400" dirty="0" smtClean="0"/>
          </a:p>
        </p:txBody>
      </p:sp>
      <p:sp>
        <p:nvSpPr>
          <p:cNvPr id="11" name="Rounded Rectangle 10"/>
          <p:cNvSpPr/>
          <p:nvPr/>
        </p:nvSpPr>
        <p:spPr>
          <a:xfrm>
            <a:off x="1158241" y="5168442"/>
            <a:ext cx="6827520" cy="103631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Katru gadu kopš </a:t>
            </a:r>
            <a:r>
              <a:rPr lang="lv-LV" b="1" dirty="0" smtClean="0">
                <a:solidFill>
                  <a:schemeClr val="tx1"/>
                </a:solidFill>
              </a:rPr>
              <a:t>1996.g. </a:t>
            </a:r>
            <a:r>
              <a:rPr lang="lv-LV" b="1" dirty="0">
                <a:solidFill>
                  <a:schemeClr val="tx1"/>
                </a:solidFill>
              </a:rPr>
              <a:t>1 miljonu tonnu CO</a:t>
            </a:r>
            <a:r>
              <a:rPr lang="lv-LV" b="1" baseline="-25000" dirty="0">
                <a:solidFill>
                  <a:schemeClr val="tx1"/>
                </a:solidFill>
              </a:rPr>
              <a:t>2</a:t>
            </a:r>
            <a:r>
              <a:rPr lang="lv-LV" b="1" dirty="0">
                <a:solidFill>
                  <a:schemeClr val="tx1"/>
                </a:solidFill>
              </a:rPr>
              <a:t>, kas tika atdalīts dabas gāzes ieguvē, ievadīja atbilstošas struktūras porainos smilšakmens iežos vairāk kā 800 metrus zem jūras dibena</a:t>
            </a:r>
          </a:p>
        </p:txBody>
      </p:sp>
    </p:spTree>
    <p:extLst>
      <p:ext uri="{BB962C8B-B14F-4D97-AF65-F5344CB8AC3E}">
        <p14:creationId xmlns:p14="http://schemas.microsoft.com/office/powerpoint/2010/main" val="4148935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524" y="0"/>
            <a:ext cx="4572000" cy="6858000"/>
          </a:xfrm>
          <a:prstGeom prst="rect">
            <a:avLst/>
          </a:prstGeom>
        </p:spPr>
      </p:pic>
      <p:sp>
        <p:nvSpPr>
          <p:cNvPr id="3" name="Title 1"/>
          <p:cNvSpPr txBox="1">
            <a:spLocks/>
          </p:cNvSpPr>
          <p:nvPr/>
        </p:nvSpPr>
        <p:spPr>
          <a:xfrm>
            <a:off x="5418907" y="1450996"/>
            <a:ext cx="6474823" cy="119041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Norvēģijā ir samērā </a:t>
            </a:r>
            <a:r>
              <a:rPr lang="lv-LV" sz="2400" dirty="0" smtClean="0"/>
              <a:t>augsti </a:t>
            </a:r>
            <a:r>
              <a:rPr lang="lv-LV" sz="2400" b="1" dirty="0" smtClean="0"/>
              <a:t>transporta nodokļi, </a:t>
            </a:r>
            <a:r>
              <a:rPr lang="lv-LV" sz="2400" dirty="0" smtClean="0"/>
              <a:t>un </a:t>
            </a:r>
            <a:r>
              <a:rPr lang="lv-LV" sz="2400" dirty="0"/>
              <a:t>tā ierindojas starp pasaules valstīm ar augstākajām šāda veida nodevām</a:t>
            </a:r>
            <a:endParaRPr lang="lv-LV" sz="2400" dirty="0" smtClean="0"/>
          </a:p>
        </p:txBody>
      </p:sp>
      <p:sp>
        <p:nvSpPr>
          <p:cNvPr id="4" name="Rounded Rectangle 3"/>
          <p:cNvSpPr/>
          <p:nvPr/>
        </p:nvSpPr>
        <p:spPr>
          <a:xfrm>
            <a:off x="5743301" y="3084825"/>
            <a:ext cx="5826034" cy="80295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Transporta nodokļi ir </a:t>
            </a:r>
            <a:r>
              <a:rPr lang="lv-LV" b="1" dirty="0">
                <a:solidFill>
                  <a:schemeClr val="tx1"/>
                </a:solidFill>
              </a:rPr>
              <a:t>diferencētas, dodot priekšrocības automašīnām ar mazu izmešu </a:t>
            </a:r>
            <a:r>
              <a:rPr lang="lv-LV" b="1" dirty="0" smtClean="0">
                <a:solidFill>
                  <a:schemeClr val="tx1"/>
                </a:solidFill>
              </a:rPr>
              <a:t>daudzumu</a:t>
            </a:r>
          </a:p>
        </p:txBody>
      </p:sp>
      <p:sp>
        <p:nvSpPr>
          <p:cNvPr id="5" name="Rounded Rectangle 4"/>
          <p:cNvSpPr/>
          <p:nvPr/>
        </p:nvSpPr>
        <p:spPr>
          <a:xfrm>
            <a:off x="5743302" y="4335733"/>
            <a:ext cx="5826034" cy="96778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Elektriskie </a:t>
            </a:r>
            <a:r>
              <a:rPr lang="lv-LV" b="1" dirty="0">
                <a:solidFill>
                  <a:schemeClr val="tx1"/>
                </a:solidFill>
              </a:rPr>
              <a:t>transporta līdzekļi ir atbrīvoti no nodevas, bet dažiem jāmaksā </a:t>
            </a:r>
            <a:r>
              <a:rPr lang="lv-LV" b="1" dirty="0" smtClean="0">
                <a:solidFill>
                  <a:schemeClr val="tx1"/>
                </a:solidFill>
              </a:rPr>
              <a:t>PVN; </a:t>
            </a:r>
          </a:p>
          <a:p>
            <a:pPr algn="ctr"/>
            <a:r>
              <a:rPr lang="lv-LV" b="1" dirty="0" smtClean="0">
                <a:solidFill>
                  <a:schemeClr val="tx1"/>
                </a:solidFill>
              </a:rPr>
              <a:t>turklāt </a:t>
            </a:r>
            <a:r>
              <a:rPr lang="lv-LV" b="1" dirty="0">
                <a:solidFill>
                  <a:schemeClr val="tx1"/>
                </a:solidFill>
              </a:rPr>
              <a:t>Norvēģijā ir augstu cena par benzīnu</a:t>
            </a:r>
            <a:endParaRPr lang="lv-LV" b="1" dirty="0" smtClean="0">
              <a:solidFill>
                <a:schemeClr val="tx1"/>
              </a:solidFill>
            </a:endParaRPr>
          </a:p>
        </p:txBody>
      </p:sp>
    </p:spTree>
    <p:extLst>
      <p:ext uri="{BB962C8B-B14F-4D97-AF65-F5344CB8AC3E}">
        <p14:creationId xmlns:p14="http://schemas.microsoft.com/office/powerpoint/2010/main" val="302943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3" name="Picture 13" descr="http://dailyscandinavian.com/wp-content/uploads/2015/08/210815-from-hurdal-ecovillage-norway-1024x668.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6723" y="737927"/>
            <a:ext cx="8445277" cy="550922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254668" y="429079"/>
            <a:ext cx="4454434" cy="1349314"/>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dirty="0"/>
              <a:t>Ilgtspējīgs </a:t>
            </a:r>
            <a:r>
              <a:rPr lang="lv-LV" sz="4000" dirty="0" err="1"/>
              <a:t>eko-ciemats</a:t>
            </a:r>
            <a:r>
              <a:rPr lang="lv-LV" sz="4000" dirty="0"/>
              <a:t> </a:t>
            </a:r>
            <a:r>
              <a:rPr lang="lv-LV" sz="4000" dirty="0" smtClean="0"/>
              <a:t>Norvēģijā</a:t>
            </a:r>
            <a:endParaRPr lang="lv-LV" sz="4000" dirty="0"/>
          </a:p>
        </p:txBody>
      </p:sp>
      <p:grpSp>
        <p:nvGrpSpPr>
          <p:cNvPr id="3" name="Group 2"/>
          <p:cNvGrpSpPr/>
          <p:nvPr/>
        </p:nvGrpSpPr>
        <p:grpSpPr>
          <a:xfrm>
            <a:off x="0" y="2225586"/>
            <a:ext cx="4467497" cy="4286250"/>
            <a:chOff x="0" y="2225586"/>
            <a:chExt cx="4467497" cy="4286250"/>
          </a:xfrm>
        </p:grpSpPr>
        <p:pic>
          <p:nvPicPr>
            <p:cNvPr id="5127" name="Picture 7" descr="https://media.snl.no/system/images/119/standard_akershus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25586"/>
              <a:ext cx="3619500" cy="4286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17951586">
              <a:off x="-133413" y="3863456"/>
              <a:ext cx="2985776" cy="461665"/>
            </a:xfrm>
            <a:prstGeom prst="rect">
              <a:avLst/>
            </a:prstGeom>
            <a:noFill/>
          </p:spPr>
          <p:txBody>
            <a:bodyPr wrap="square" rtlCol="0">
              <a:spAutoFit/>
            </a:bodyPr>
            <a:lstStyle/>
            <a:p>
              <a:r>
                <a:rPr lang="lv-LV" sz="2400" b="1" dirty="0" smtClean="0"/>
                <a:t>N   O   R   W   A   Y</a:t>
              </a:r>
              <a:endParaRPr lang="lv-LV" sz="2400" b="1" dirty="0"/>
            </a:p>
          </p:txBody>
        </p:sp>
        <p:pic>
          <p:nvPicPr>
            <p:cNvPr id="5129" name="Picture 9" descr="http://www.gonorway.no/Akershus/Akershus_kar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9633" y="3041594"/>
              <a:ext cx="2037864" cy="3330453"/>
            </a:xfrm>
            <a:prstGeom prst="rect">
              <a:avLst/>
            </a:prstGeom>
            <a:noFill/>
            <a:extLst>
              <a:ext uri="{909E8E84-426E-40DD-AFC4-6F175D3DCCD1}">
                <a14:hiddenFill xmlns:a14="http://schemas.microsoft.com/office/drawing/2010/main">
                  <a:solidFill>
                    <a:srgbClr val="FFFFFF"/>
                  </a:solidFill>
                </a14:hiddenFill>
              </a:ext>
            </a:extLst>
          </p:spPr>
        </p:pic>
        <p:sp>
          <p:nvSpPr>
            <p:cNvPr id="5" name="Up Arrow 4"/>
            <p:cNvSpPr/>
            <p:nvPr/>
          </p:nvSpPr>
          <p:spPr>
            <a:xfrm rot="4450053">
              <a:off x="1627628" y="5007639"/>
              <a:ext cx="375557" cy="1175698"/>
            </a:xfrm>
            <a:prstGeom prst="up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7" name="Oval 6"/>
            <p:cNvSpPr/>
            <p:nvPr/>
          </p:nvSpPr>
          <p:spPr>
            <a:xfrm>
              <a:off x="3109731" y="3787045"/>
              <a:ext cx="440574" cy="457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grpSp>
    </p:spTree>
    <p:extLst>
      <p:ext uri="{BB962C8B-B14F-4D97-AF65-F5344CB8AC3E}">
        <p14:creationId xmlns:p14="http://schemas.microsoft.com/office/powerpoint/2010/main" val="2737393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static1.squarespace.com/static/55c88bfce4b0114099e2f834/t/5652d8bbe4b093974a13313e/1448270012328/Hurdal-%C3%98kolandsby-1-De_Gode_Elementene_Final_Review.jpg?format=1500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89196"/>
            <a:ext cx="6401572" cy="351659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araldvangen-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6034" y="3068827"/>
            <a:ext cx="6365966" cy="344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5290456" y="1112029"/>
            <a:ext cx="6641543" cy="128431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Vīzija visiem </a:t>
            </a:r>
            <a:r>
              <a:rPr lang="lv-LV" sz="2400" dirty="0" err="1"/>
              <a:t>eko-ciematiem</a:t>
            </a:r>
            <a:r>
              <a:rPr lang="lv-LV" sz="2400" dirty="0"/>
              <a:t> ir līdzīga </a:t>
            </a:r>
            <a:r>
              <a:rPr lang="lv-LV" sz="2400" dirty="0" smtClean="0"/>
              <a:t>– </a:t>
            </a:r>
            <a:r>
              <a:rPr lang="lv-LV" sz="2400" dirty="0"/>
              <a:t>piekopt vienkāršotu dzīves veidu indivīdiem </a:t>
            </a:r>
            <a:r>
              <a:rPr lang="lv-LV" sz="2400" dirty="0" smtClean="0"/>
              <a:t>un </a:t>
            </a:r>
            <a:r>
              <a:rPr lang="lv-LV" sz="2400" dirty="0"/>
              <a:t>kopienai, lai krasi samazinātu savu oglekļa pēdas nospiedumu</a:t>
            </a:r>
            <a:endParaRPr lang="lv-LV" sz="2400" dirty="0" smtClean="0"/>
          </a:p>
        </p:txBody>
      </p:sp>
      <p:sp>
        <p:nvSpPr>
          <p:cNvPr id="7" name="Title 1"/>
          <p:cNvSpPr txBox="1">
            <a:spLocks/>
          </p:cNvSpPr>
          <p:nvPr/>
        </p:nvSpPr>
        <p:spPr>
          <a:xfrm>
            <a:off x="276883" y="4356202"/>
            <a:ext cx="5847806" cy="193252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Tikai rūpīgi </a:t>
            </a:r>
            <a:r>
              <a:rPr lang="lv-LV" sz="2400" dirty="0" smtClean="0"/>
              <a:t>izstrādājot </a:t>
            </a:r>
            <a:r>
              <a:rPr lang="lv-LV" sz="2400" dirty="0"/>
              <a:t>struktūru un arhitektūras risinājumus ir iespējams izveidot patiešām </a:t>
            </a:r>
            <a:r>
              <a:rPr lang="lv-LV" sz="2400" dirty="0" smtClean="0"/>
              <a:t>«tīras» </a:t>
            </a:r>
            <a:r>
              <a:rPr lang="lv-LV" sz="2400" dirty="0"/>
              <a:t>enerģijas mājas </a:t>
            </a:r>
            <a:r>
              <a:rPr lang="lv-LV" sz="2400" dirty="0" smtClean="0"/>
              <a:t>– no </a:t>
            </a:r>
            <a:r>
              <a:rPr lang="lv-LV" sz="2400" dirty="0"/>
              <a:t>brīža, kad sākas celtniecība </a:t>
            </a:r>
            <a:r>
              <a:rPr lang="lv-LV" sz="2400" dirty="0" smtClean="0"/>
              <a:t>līdz pat,</a:t>
            </a:r>
          </a:p>
          <a:p>
            <a:pPr algn="ctr"/>
            <a:r>
              <a:rPr lang="lv-LV" sz="2400" dirty="0" smtClean="0"/>
              <a:t>kad tajās dzīvo </a:t>
            </a:r>
            <a:r>
              <a:rPr lang="lv-LV" sz="2400" dirty="0"/>
              <a:t>cilvēki</a:t>
            </a:r>
            <a:endParaRPr lang="lv-LV" sz="2400" dirty="0" smtClean="0"/>
          </a:p>
        </p:txBody>
      </p:sp>
    </p:spTree>
    <p:extLst>
      <p:ext uri="{BB962C8B-B14F-4D97-AF65-F5344CB8AC3E}">
        <p14:creationId xmlns:p14="http://schemas.microsoft.com/office/powerpoint/2010/main" val="1018887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http://cdn.mir.no/articles/_resampled/ScaleWidthWyIxMjAwIl0/Aktivhus-Ecovillage-Felleskap2-www.mir.n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206" y="668622"/>
            <a:ext cx="6953794" cy="471119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221495" y="524929"/>
            <a:ext cx="5874506" cy="119041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Hurdale</a:t>
            </a:r>
            <a:r>
              <a:rPr lang="lv-LV" sz="2400" dirty="0"/>
              <a:t> ir pašvaldības komūna (administratīva vienība), kas atrodas </a:t>
            </a:r>
            <a:r>
              <a:rPr lang="lv-LV" sz="2400" dirty="0" err="1"/>
              <a:t>Akershusas</a:t>
            </a:r>
            <a:r>
              <a:rPr lang="lv-LV" sz="2400" dirty="0"/>
              <a:t> reģionā Norvēģijas austrumos</a:t>
            </a:r>
            <a:endParaRPr lang="lv-LV" sz="2400" dirty="0" smtClean="0"/>
          </a:p>
        </p:txBody>
      </p:sp>
      <p:sp>
        <p:nvSpPr>
          <p:cNvPr id="6" name="Rounded Rectangle 5"/>
          <p:cNvSpPr/>
          <p:nvPr/>
        </p:nvSpPr>
        <p:spPr>
          <a:xfrm>
            <a:off x="666206" y="1962816"/>
            <a:ext cx="4791316" cy="101551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a:t>
            </a:r>
            <a:r>
              <a:rPr lang="lv-LV" b="1" dirty="0" err="1" smtClean="0">
                <a:solidFill>
                  <a:schemeClr val="tx1"/>
                </a:solidFill>
              </a:rPr>
              <a:t>Filago</a:t>
            </a:r>
            <a:r>
              <a:rPr lang="lv-LV" b="1" dirty="0" smtClean="0">
                <a:solidFill>
                  <a:schemeClr val="tx1"/>
                </a:solidFill>
              </a:rPr>
              <a:t>» </a:t>
            </a:r>
            <a:r>
              <a:rPr lang="lv-LV" b="1" dirty="0">
                <a:solidFill>
                  <a:schemeClr val="tx1"/>
                </a:solidFill>
              </a:rPr>
              <a:t>ir uzņēmums, kas jau desmit gadus izstrādā </a:t>
            </a:r>
            <a:r>
              <a:rPr lang="lv-LV" b="1" dirty="0" err="1">
                <a:solidFill>
                  <a:schemeClr val="tx1"/>
                </a:solidFill>
              </a:rPr>
              <a:t>eko-ciematu</a:t>
            </a:r>
            <a:r>
              <a:rPr lang="lv-LV" b="1" dirty="0">
                <a:solidFill>
                  <a:schemeClr val="tx1"/>
                </a:solidFill>
              </a:rPr>
              <a:t> projektus ar vidēji 200 dzīvojamām ēkām, arī </a:t>
            </a:r>
            <a:r>
              <a:rPr lang="lv-LV" b="1" dirty="0" err="1">
                <a:solidFill>
                  <a:schemeClr val="tx1"/>
                </a:solidFill>
              </a:rPr>
              <a:t>Hurdalei</a:t>
            </a:r>
            <a:endParaRPr lang="lv-LV" b="1" dirty="0" smtClean="0">
              <a:solidFill>
                <a:schemeClr val="tx1"/>
              </a:solidFill>
            </a:endParaRPr>
          </a:p>
        </p:txBody>
      </p:sp>
      <p:sp>
        <p:nvSpPr>
          <p:cNvPr id="8" name="Rounded Rectangle 7"/>
          <p:cNvSpPr/>
          <p:nvPr/>
        </p:nvSpPr>
        <p:spPr>
          <a:xfrm>
            <a:off x="221495" y="3225976"/>
            <a:ext cx="5874505" cy="169331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err="1" smtClean="0">
                <a:solidFill>
                  <a:schemeClr val="tx1"/>
                </a:solidFill>
              </a:rPr>
              <a:t>Hurdales</a:t>
            </a:r>
            <a:r>
              <a:rPr lang="lv-LV" b="1" dirty="0" smtClean="0">
                <a:solidFill>
                  <a:schemeClr val="tx1"/>
                </a:solidFill>
              </a:rPr>
              <a:t> modeļa </a:t>
            </a:r>
            <a:r>
              <a:rPr lang="lv-LV" b="1" dirty="0">
                <a:solidFill>
                  <a:schemeClr val="tx1"/>
                </a:solidFill>
              </a:rPr>
              <a:t>metode atšķiras no </a:t>
            </a:r>
            <a:r>
              <a:rPr lang="lv-LV" b="1" dirty="0" smtClean="0">
                <a:solidFill>
                  <a:schemeClr val="tx1"/>
                </a:solidFill>
              </a:rPr>
              <a:t>citām «zaļas» </a:t>
            </a:r>
            <a:r>
              <a:rPr lang="lv-LV" b="1" dirty="0">
                <a:solidFill>
                  <a:schemeClr val="tx1"/>
                </a:solidFill>
              </a:rPr>
              <a:t>mājokļu attīstības metodēm, jo aprēķinos ietver emisijas un izmantotos resursus gan ražošanas un transportēšanas posmā, gan arī ietekmi uz vidi ēku izmantošanas laikā, ieskaitot nepieciešamās kvalitātes kontroli</a:t>
            </a:r>
            <a:endParaRPr lang="lv-LV" b="1" dirty="0" smtClean="0">
              <a:solidFill>
                <a:schemeClr val="tx1"/>
              </a:solidFill>
            </a:endParaRPr>
          </a:p>
        </p:txBody>
      </p:sp>
      <p:sp>
        <p:nvSpPr>
          <p:cNvPr id="10" name="Title 1"/>
          <p:cNvSpPr txBox="1">
            <a:spLocks/>
          </p:cNvSpPr>
          <p:nvPr/>
        </p:nvSpPr>
        <p:spPr>
          <a:xfrm>
            <a:off x="417724" y="5166933"/>
            <a:ext cx="11356551" cy="119041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Bez tam tiek uzsvērts iekštelpu gaisa kvalitātes līmenis un minimāla mākslīgo materiālu </a:t>
            </a:r>
            <a:r>
              <a:rPr lang="lv-LV" sz="2400" dirty="0" smtClean="0"/>
              <a:t>izmantošana; savukārt</a:t>
            </a:r>
            <a:r>
              <a:rPr lang="lv-LV" sz="2400" dirty="0"/>
              <a:t>, atbilstoši izvēlēta infrastruktūra veicina kopienas un </a:t>
            </a:r>
            <a:endParaRPr lang="lv-LV" sz="2400" dirty="0" smtClean="0"/>
          </a:p>
          <a:p>
            <a:pPr algn="ctr"/>
            <a:r>
              <a:rPr lang="lv-LV" sz="2400" dirty="0" smtClean="0"/>
              <a:t>iedzīvotāju </a:t>
            </a:r>
            <a:r>
              <a:rPr lang="lv-LV" sz="2400" dirty="0"/>
              <a:t>ilgtspējīgu dzīves veidu un resursus taupošu attieksmi</a:t>
            </a:r>
          </a:p>
        </p:txBody>
      </p:sp>
    </p:spTree>
    <p:extLst>
      <p:ext uri="{BB962C8B-B14F-4D97-AF65-F5344CB8AC3E}">
        <p14:creationId xmlns:p14="http://schemas.microsoft.com/office/powerpoint/2010/main" val="1591853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781916" y="1863494"/>
            <a:ext cx="5826034" cy="89461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Hurdale ir Norvēģijas pirmais </a:t>
            </a:r>
            <a:r>
              <a:rPr lang="lv-LV" b="1" dirty="0" err="1">
                <a:solidFill>
                  <a:schemeClr val="tx1"/>
                </a:solidFill>
              </a:rPr>
              <a:t>eko-ciemats</a:t>
            </a:r>
            <a:r>
              <a:rPr lang="lv-LV" b="1" dirty="0">
                <a:solidFill>
                  <a:schemeClr val="tx1"/>
                </a:solidFill>
              </a:rPr>
              <a:t> un jau ir uzbūvētas 200 </a:t>
            </a:r>
            <a:r>
              <a:rPr lang="lv-LV" b="1" dirty="0" smtClean="0">
                <a:solidFill>
                  <a:schemeClr val="tx1"/>
                </a:solidFill>
              </a:rPr>
              <a:t>mājas; tas </a:t>
            </a:r>
            <a:r>
              <a:rPr lang="lv-LV" b="1" dirty="0">
                <a:solidFill>
                  <a:schemeClr val="tx1"/>
                </a:solidFill>
              </a:rPr>
              <a:t>tiek veidots kā </a:t>
            </a:r>
            <a:endParaRPr lang="lv-LV" b="1" dirty="0" smtClean="0">
              <a:solidFill>
                <a:schemeClr val="tx1"/>
              </a:solidFill>
            </a:endParaRPr>
          </a:p>
          <a:p>
            <a:pPr algn="ctr"/>
            <a:r>
              <a:rPr lang="lv-LV" b="1" dirty="0" smtClean="0">
                <a:solidFill>
                  <a:schemeClr val="tx1"/>
                </a:solidFill>
              </a:rPr>
              <a:t>«Ilgtspējīga ieleja»</a:t>
            </a:r>
            <a:endParaRPr lang="lv-LV" b="1" dirty="0">
              <a:solidFill>
                <a:schemeClr val="tx1"/>
              </a:solidFill>
            </a:endParaRPr>
          </a:p>
        </p:txBody>
      </p:sp>
      <p:sp>
        <p:nvSpPr>
          <p:cNvPr id="5" name="Rounded Rectangle 4"/>
          <p:cNvSpPr/>
          <p:nvPr/>
        </p:nvSpPr>
        <p:spPr>
          <a:xfrm>
            <a:off x="5781916" y="3048994"/>
            <a:ext cx="5826034" cy="71056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Vietējā pašvaldība ir izvirzījusi mērķi līdz </a:t>
            </a:r>
            <a:r>
              <a:rPr lang="lv-LV" b="1" dirty="0" smtClean="0">
                <a:solidFill>
                  <a:schemeClr val="tx1"/>
                </a:solidFill>
              </a:rPr>
              <a:t>2025.g. </a:t>
            </a:r>
            <a:r>
              <a:rPr lang="lv-LV" b="1" dirty="0">
                <a:solidFill>
                  <a:schemeClr val="tx1"/>
                </a:solidFill>
              </a:rPr>
              <a:t>padarīt ciematu par CO</a:t>
            </a:r>
            <a:r>
              <a:rPr lang="lv-LV" b="1" baseline="-25000" dirty="0">
                <a:solidFill>
                  <a:schemeClr val="tx1"/>
                </a:solidFill>
              </a:rPr>
              <a:t>2</a:t>
            </a:r>
            <a:r>
              <a:rPr lang="lv-LV" b="1" dirty="0">
                <a:solidFill>
                  <a:schemeClr val="tx1"/>
                </a:solidFill>
              </a:rPr>
              <a:t> </a:t>
            </a:r>
            <a:r>
              <a:rPr lang="lv-LV" b="1" dirty="0" smtClean="0">
                <a:solidFill>
                  <a:schemeClr val="tx1"/>
                </a:solidFill>
              </a:rPr>
              <a:t>neitrālu</a:t>
            </a:r>
          </a:p>
        </p:txBody>
      </p:sp>
      <p:sp>
        <p:nvSpPr>
          <p:cNvPr id="6" name="Rounded Rectangle 5"/>
          <p:cNvSpPr/>
          <p:nvPr/>
        </p:nvSpPr>
        <p:spPr>
          <a:xfrm>
            <a:off x="5781916" y="4050443"/>
            <a:ext cx="5826034" cy="97185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Ik gadu tiek paplašināta Saules paneļu izmantošana līdz tiks sasniegts nepieciešamās enerģijas nodrošinājums visam ciematam</a:t>
            </a:r>
            <a:endParaRPr lang="lv-LV" b="1" dirty="0" smtClean="0">
              <a:solidFill>
                <a:schemeClr val="tx1"/>
              </a:solidFill>
            </a:endParaRPr>
          </a:p>
        </p:txBody>
      </p:sp>
      <p:pic>
        <p:nvPicPr>
          <p:cNvPr id="9" name="Picture 3" descr="?format=500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263" y="3203697"/>
            <a:ext cx="4830812" cy="3654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Økolandsbyen-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263" y="0"/>
            <a:ext cx="4830812" cy="3605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5120640" y="382188"/>
            <a:ext cx="6811705" cy="119041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Ideja radās 1990.g., </a:t>
            </a:r>
            <a:r>
              <a:rPr lang="lv-LV" sz="2400" dirty="0"/>
              <a:t>kad grupa norvēģu sanāca kopā, lai apspriestu savu redzējumu par jaunu un ilgtspējīgāku dzīves veidu</a:t>
            </a:r>
            <a:endParaRPr lang="lv-LV" sz="2400" dirty="0" smtClean="0"/>
          </a:p>
        </p:txBody>
      </p:sp>
      <p:sp>
        <p:nvSpPr>
          <p:cNvPr id="7" name="Rounded Rectangle 6"/>
          <p:cNvSpPr/>
          <p:nvPr/>
        </p:nvSpPr>
        <p:spPr>
          <a:xfrm>
            <a:off x="5120641" y="5313186"/>
            <a:ext cx="6811704" cy="121824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err="1" smtClean="0">
                <a:solidFill>
                  <a:schemeClr val="tx1"/>
                </a:solidFill>
              </a:rPr>
              <a:t>Hurdalē</a:t>
            </a:r>
            <a:r>
              <a:rPr lang="lv-LV" b="1" dirty="0" smtClean="0">
                <a:solidFill>
                  <a:schemeClr val="tx1"/>
                </a:solidFill>
              </a:rPr>
              <a:t> ir </a:t>
            </a:r>
            <a:r>
              <a:rPr lang="lv-LV" b="1" dirty="0">
                <a:solidFill>
                  <a:schemeClr val="tx1"/>
                </a:solidFill>
              </a:rPr>
              <a:t>izveidots oficiāls kontaktpunkts starp iedzīvotājiem, zemes īpašniekiem un </a:t>
            </a:r>
            <a:r>
              <a:rPr lang="lv-LV" b="1" dirty="0" smtClean="0">
                <a:solidFill>
                  <a:schemeClr val="tx1"/>
                </a:solidFill>
              </a:rPr>
              <a:t>pārdevējiem – visiem </a:t>
            </a:r>
            <a:r>
              <a:rPr lang="lv-LV" b="1" dirty="0">
                <a:solidFill>
                  <a:schemeClr val="tx1"/>
                </a:solidFill>
              </a:rPr>
              <a:t>iedzīvotājiem jāiesaistās </a:t>
            </a:r>
            <a:r>
              <a:rPr lang="lv-LV" b="1" dirty="0" err="1">
                <a:solidFill>
                  <a:schemeClr val="tx1"/>
                </a:solidFill>
              </a:rPr>
              <a:t>eko-ciemata</a:t>
            </a:r>
            <a:r>
              <a:rPr lang="lv-LV" b="1" dirty="0">
                <a:solidFill>
                  <a:schemeClr val="tx1"/>
                </a:solidFill>
              </a:rPr>
              <a:t> mērķu īstenošanā un ir nepārtraukti jāstrādā drošas, laimīgas un ilgtspējīgas sabiedrības dzīves veicināšanai</a:t>
            </a:r>
          </a:p>
        </p:txBody>
      </p:sp>
    </p:spTree>
    <p:extLst>
      <p:ext uri="{BB962C8B-B14F-4D97-AF65-F5344CB8AC3E}">
        <p14:creationId xmlns:p14="http://schemas.microsoft.com/office/powerpoint/2010/main" val="1635543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nyhavn-denmar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78287" y="1197950"/>
            <a:ext cx="6313714" cy="4452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339634" y="502366"/>
            <a:ext cx="5756366" cy="1391167"/>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600" dirty="0" err="1"/>
              <a:t>Samso</a:t>
            </a:r>
            <a:r>
              <a:rPr lang="lv-LV" sz="3600" dirty="0"/>
              <a:t> </a:t>
            </a:r>
            <a:r>
              <a:rPr lang="lv-LV" sz="3600" dirty="0" smtClean="0"/>
              <a:t>– </a:t>
            </a:r>
            <a:r>
              <a:rPr lang="lv-LV" sz="3600" dirty="0"/>
              <a:t>Dānijas atjaunojamās enerģijas sala</a:t>
            </a:r>
          </a:p>
        </p:txBody>
      </p:sp>
      <p:grpSp>
        <p:nvGrpSpPr>
          <p:cNvPr id="2" name="Group 1"/>
          <p:cNvGrpSpPr/>
          <p:nvPr/>
        </p:nvGrpSpPr>
        <p:grpSpPr>
          <a:xfrm>
            <a:off x="0" y="2302193"/>
            <a:ext cx="5715000" cy="4171951"/>
            <a:chOff x="0" y="2053996"/>
            <a:chExt cx="5715000" cy="4171951"/>
          </a:xfrm>
        </p:grpSpPr>
        <p:pic>
          <p:nvPicPr>
            <p:cNvPr id="8201" name="Picture 9" descr="http://ecowatch.com/wp-content/uploads/2014/04/samsom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53996"/>
              <a:ext cx="5715000" cy="4171951"/>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p:cNvSpPr/>
            <p:nvPr/>
          </p:nvSpPr>
          <p:spPr>
            <a:xfrm>
              <a:off x="1782041" y="4247061"/>
              <a:ext cx="360000" cy="360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grpSp>
    </p:spTree>
    <p:extLst>
      <p:ext uri="{BB962C8B-B14F-4D97-AF65-F5344CB8AC3E}">
        <p14:creationId xmlns:p14="http://schemas.microsoft.com/office/powerpoint/2010/main" val="31105938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www.jkelloggs.dk/files/images/samso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950"/>
          <a:stretch/>
        </p:blipFill>
        <p:spPr bwMode="auto">
          <a:xfrm>
            <a:off x="0" y="1338716"/>
            <a:ext cx="6400800" cy="4253593"/>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6082938" y="1855293"/>
            <a:ext cx="5965371" cy="74256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Sala ir tikai 114 km</a:t>
            </a:r>
            <a:r>
              <a:rPr lang="lv-LV" b="1" baseline="30000" dirty="0">
                <a:solidFill>
                  <a:schemeClr val="tx1"/>
                </a:solidFill>
              </a:rPr>
              <a:t>2</a:t>
            </a:r>
            <a:r>
              <a:rPr lang="lv-LV" b="1" dirty="0">
                <a:solidFill>
                  <a:schemeClr val="tx1"/>
                </a:solidFill>
              </a:rPr>
              <a:t> liela un tur mājvietu rod 3800 </a:t>
            </a:r>
            <a:r>
              <a:rPr lang="lv-LV" b="1" dirty="0" smtClean="0">
                <a:solidFill>
                  <a:schemeClr val="tx1"/>
                </a:solidFill>
              </a:rPr>
              <a:t>cilvēki, kas </a:t>
            </a:r>
            <a:r>
              <a:rPr lang="lv-LV" b="1" dirty="0">
                <a:solidFill>
                  <a:schemeClr val="tx1"/>
                </a:solidFill>
              </a:rPr>
              <a:t>dzīvo kā paraugs dāņu sabiedrības pašpietiekamībai</a:t>
            </a:r>
          </a:p>
        </p:txBody>
      </p:sp>
      <p:sp>
        <p:nvSpPr>
          <p:cNvPr id="5" name="Title 1"/>
          <p:cNvSpPr txBox="1">
            <a:spLocks/>
          </p:cNvSpPr>
          <p:nvPr/>
        </p:nvSpPr>
        <p:spPr>
          <a:xfrm>
            <a:off x="1750424" y="744353"/>
            <a:ext cx="10297886" cy="84774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Dānijas sala </a:t>
            </a:r>
            <a:r>
              <a:rPr lang="lv-LV" sz="2400" b="1" dirty="0" err="1"/>
              <a:t>Samso</a:t>
            </a:r>
            <a:r>
              <a:rPr lang="lv-LV" sz="2400" b="1" dirty="0"/>
              <a:t> </a:t>
            </a:r>
            <a:r>
              <a:rPr lang="lv-LV" sz="2400" dirty="0"/>
              <a:t>atrodas Kategata līcī Ziemeļjūrā, aptuveni 120 km </a:t>
            </a:r>
            <a:endParaRPr lang="lv-LV" sz="2400" dirty="0" smtClean="0"/>
          </a:p>
          <a:p>
            <a:pPr algn="ctr"/>
            <a:r>
              <a:rPr lang="lv-LV" sz="2400" dirty="0" smtClean="0"/>
              <a:t>uz </a:t>
            </a:r>
            <a:r>
              <a:rPr lang="lv-LV" sz="2400" dirty="0"/>
              <a:t>rietumiem no Kopenhāgenas</a:t>
            </a:r>
            <a:endParaRPr lang="lv-LV" sz="2400" dirty="0" smtClean="0"/>
          </a:p>
        </p:txBody>
      </p:sp>
      <p:sp>
        <p:nvSpPr>
          <p:cNvPr id="6" name="Rounded Rectangle 5"/>
          <p:cNvSpPr/>
          <p:nvPr/>
        </p:nvSpPr>
        <p:spPr>
          <a:xfrm>
            <a:off x="5264331" y="2859028"/>
            <a:ext cx="6797040" cy="94840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1997.g. </a:t>
            </a:r>
            <a:r>
              <a:rPr lang="lv-LV" b="1" dirty="0" err="1">
                <a:solidFill>
                  <a:schemeClr val="tx1"/>
                </a:solidFill>
              </a:rPr>
              <a:t>Samso</a:t>
            </a:r>
            <a:r>
              <a:rPr lang="lv-LV" b="1" dirty="0">
                <a:solidFill>
                  <a:schemeClr val="tx1"/>
                </a:solidFill>
              </a:rPr>
              <a:t> sala uzvarēja konkursā </a:t>
            </a:r>
            <a:r>
              <a:rPr lang="lv-LV" b="1" dirty="0" smtClean="0">
                <a:solidFill>
                  <a:schemeClr val="tx1"/>
                </a:solidFill>
              </a:rPr>
              <a:t>«Dānijas </a:t>
            </a:r>
            <a:r>
              <a:rPr lang="lv-LV" b="1" dirty="0">
                <a:solidFill>
                  <a:schemeClr val="tx1"/>
                </a:solidFill>
              </a:rPr>
              <a:t>atjaunojamās enerģijas </a:t>
            </a:r>
            <a:r>
              <a:rPr lang="lv-LV" b="1" dirty="0" smtClean="0">
                <a:solidFill>
                  <a:schemeClr val="tx1"/>
                </a:solidFill>
              </a:rPr>
              <a:t>sala» – tas </a:t>
            </a:r>
            <a:r>
              <a:rPr lang="lv-LV" b="1" dirty="0">
                <a:solidFill>
                  <a:schemeClr val="tx1"/>
                </a:solidFill>
              </a:rPr>
              <a:t>nozīmēja, ka bija gaidāms, ka sala kļūs </a:t>
            </a:r>
            <a:endParaRPr lang="lv-LV" b="1" dirty="0" smtClean="0">
              <a:solidFill>
                <a:schemeClr val="tx1"/>
              </a:solidFill>
            </a:endParaRPr>
          </a:p>
          <a:p>
            <a:pPr algn="ctr"/>
            <a:r>
              <a:rPr lang="lv-LV" b="1" dirty="0" smtClean="0">
                <a:solidFill>
                  <a:schemeClr val="tx1"/>
                </a:solidFill>
              </a:rPr>
              <a:t>100% </a:t>
            </a:r>
            <a:r>
              <a:rPr lang="lv-LV" b="1" dirty="0">
                <a:solidFill>
                  <a:schemeClr val="tx1"/>
                </a:solidFill>
              </a:rPr>
              <a:t>enerģijas pašpietiekama desmitgades ietvaros</a:t>
            </a:r>
          </a:p>
        </p:txBody>
      </p:sp>
      <p:sp>
        <p:nvSpPr>
          <p:cNvPr id="8" name="Rounded Rectangle 7"/>
          <p:cNvSpPr/>
          <p:nvPr/>
        </p:nvSpPr>
        <p:spPr>
          <a:xfrm>
            <a:off x="3866605" y="4067322"/>
            <a:ext cx="8181703" cy="126509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Plāns mainīt visu enerģijas ražošanu un patēriņu desmit gadu laikā bija pārsteidzoši plašs, jo salā līdz tam nebija nekādu parasto enerģijas avotu un tā bija pilnīgi atkarīga no fosilā kurināmā enerģijas, ko attransportēja ar tankkuģiem, kā arī no elektroenerģijas, ko ieguva caur savienojumu ar cietzemes tīkliem</a:t>
            </a:r>
          </a:p>
        </p:txBody>
      </p:sp>
      <p:sp>
        <p:nvSpPr>
          <p:cNvPr id="10" name="Rounded Rectangle 9"/>
          <p:cNvSpPr/>
          <p:nvPr/>
        </p:nvSpPr>
        <p:spPr>
          <a:xfrm>
            <a:off x="1750423" y="5727159"/>
            <a:ext cx="10297886" cy="86943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Lai sasniegtu šo mērķi bija jāpanāk dažādo dalībnieku iesaistīšanās atbalsta </a:t>
            </a:r>
            <a:r>
              <a:rPr lang="lv-LV" b="1" dirty="0" smtClean="0">
                <a:solidFill>
                  <a:schemeClr val="tx1"/>
                </a:solidFill>
              </a:rPr>
              <a:t>projektā – tas </a:t>
            </a:r>
            <a:r>
              <a:rPr lang="lv-LV" b="1" dirty="0">
                <a:solidFill>
                  <a:schemeClr val="tx1"/>
                </a:solidFill>
              </a:rPr>
              <a:t>ietvēra salas atjaunojamās enerģijas projekta personālu, </a:t>
            </a:r>
            <a:r>
              <a:rPr lang="lv-LV" b="1" dirty="0" err="1">
                <a:solidFill>
                  <a:schemeClr val="tx1"/>
                </a:solidFill>
              </a:rPr>
              <a:t>Samso</a:t>
            </a:r>
            <a:r>
              <a:rPr lang="lv-LV" b="1" dirty="0">
                <a:solidFill>
                  <a:schemeClr val="tx1"/>
                </a:solidFill>
              </a:rPr>
              <a:t> iedzīvotājus un pašvaldību, </a:t>
            </a:r>
            <a:endParaRPr lang="lv-LV" b="1" dirty="0" smtClean="0">
              <a:solidFill>
                <a:schemeClr val="tx1"/>
              </a:solidFill>
            </a:endParaRPr>
          </a:p>
          <a:p>
            <a:pPr algn="ctr"/>
            <a:r>
              <a:rPr lang="lv-LV" b="1" dirty="0" smtClean="0">
                <a:solidFill>
                  <a:schemeClr val="tx1"/>
                </a:solidFill>
              </a:rPr>
              <a:t>Dānijas </a:t>
            </a:r>
            <a:r>
              <a:rPr lang="lv-LV" b="1" dirty="0">
                <a:solidFill>
                  <a:schemeClr val="tx1"/>
                </a:solidFill>
              </a:rPr>
              <a:t>valdību, kā arī vietējos un ārējos uzņēmumus</a:t>
            </a:r>
          </a:p>
        </p:txBody>
      </p:sp>
    </p:spTree>
    <p:extLst>
      <p:ext uri="{BB962C8B-B14F-4D97-AF65-F5344CB8AC3E}">
        <p14:creationId xmlns:p14="http://schemas.microsoft.com/office/powerpoint/2010/main" val="1742498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5997" y="0"/>
            <a:ext cx="5143500" cy="6858000"/>
          </a:xfrm>
          <a:prstGeom prst="rect">
            <a:avLst/>
          </a:prstGeom>
        </p:spPr>
      </p:pic>
      <p:sp>
        <p:nvSpPr>
          <p:cNvPr id="4" name="Title 1"/>
          <p:cNvSpPr txBox="1">
            <a:spLocks/>
          </p:cNvSpPr>
          <p:nvPr/>
        </p:nvSpPr>
        <p:spPr>
          <a:xfrm>
            <a:off x="4519174" y="302861"/>
            <a:ext cx="7381089" cy="119041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Lai sāktu projekta īstenošanu, firma </a:t>
            </a:r>
            <a:r>
              <a:rPr lang="lv-LV" sz="2400" dirty="0" smtClean="0"/>
              <a:t>«</a:t>
            </a:r>
            <a:r>
              <a:rPr lang="lv-LV" sz="2400" dirty="0" err="1" smtClean="0"/>
              <a:t>PlanEnergi</a:t>
            </a:r>
            <a:r>
              <a:rPr lang="lv-LV" sz="2400" dirty="0" smtClean="0"/>
              <a:t>» </a:t>
            </a:r>
            <a:r>
              <a:rPr lang="lv-LV" sz="2400" dirty="0"/>
              <a:t>izstrādāja salas enerģētikas attīstības plānu, ņemot vērā uz salas pieejamos resursus</a:t>
            </a:r>
            <a:endParaRPr lang="lv-LV" sz="2400" dirty="0" smtClean="0"/>
          </a:p>
        </p:txBody>
      </p:sp>
      <p:sp>
        <p:nvSpPr>
          <p:cNvPr id="5" name="Rounded Rectangle 4"/>
          <p:cNvSpPr/>
          <p:nvPr/>
        </p:nvSpPr>
        <p:spPr>
          <a:xfrm>
            <a:off x="4519174" y="1757925"/>
            <a:ext cx="7381088" cy="140740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Daudzi </a:t>
            </a:r>
            <a:r>
              <a:rPr lang="lv-LV" b="1" dirty="0" smtClean="0">
                <a:solidFill>
                  <a:schemeClr val="tx1"/>
                </a:solidFill>
              </a:rPr>
              <a:t>vietējie iedzīvotāji iesaistījās </a:t>
            </a:r>
            <a:r>
              <a:rPr lang="lv-LV" b="1" dirty="0">
                <a:solidFill>
                  <a:schemeClr val="tx1"/>
                </a:solidFill>
              </a:rPr>
              <a:t>izmantojamo tehnoloģiju izvēles </a:t>
            </a:r>
            <a:r>
              <a:rPr lang="lv-LV" b="1" dirty="0" smtClean="0">
                <a:solidFill>
                  <a:schemeClr val="tx1"/>
                </a:solidFill>
              </a:rPr>
              <a:t>procesā, </a:t>
            </a:r>
            <a:r>
              <a:rPr lang="lv-LV" b="1" dirty="0">
                <a:solidFill>
                  <a:schemeClr val="tx1"/>
                </a:solidFill>
              </a:rPr>
              <a:t>un vēlāk tiem tika dota iespēja veikt arī finanšu ieguldījumus tehnoloģijās, ko viņi bija </a:t>
            </a:r>
            <a:r>
              <a:rPr lang="lv-LV" b="1" dirty="0" smtClean="0">
                <a:solidFill>
                  <a:schemeClr val="tx1"/>
                </a:solidFill>
              </a:rPr>
              <a:t>izvēlējušies – tas </a:t>
            </a:r>
            <a:r>
              <a:rPr lang="lv-LV" b="1" dirty="0">
                <a:solidFill>
                  <a:schemeClr val="tx1"/>
                </a:solidFill>
              </a:rPr>
              <a:t>atbilda </a:t>
            </a:r>
            <a:r>
              <a:rPr lang="lv-LV" b="1" dirty="0" smtClean="0">
                <a:solidFill>
                  <a:schemeClr val="tx1"/>
                </a:solidFill>
              </a:rPr>
              <a:t>projekta </a:t>
            </a:r>
            <a:r>
              <a:rPr lang="lv-LV" b="1" dirty="0">
                <a:solidFill>
                  <a:schemeClr val="tx1"/>
                </a:solidFill>
              </a:rPr>
              <a:t>filozofiskajam uzstādījumam </a:t>
            </a:r>
            <a:r>
              <a:rPr lang="lv-LV" b="1" dirty="0" smtClean="0">
                <a:solidFill>
                  <a:schemeClr val="tx1"/>
                </a:solidFill>
              </a:rPr>
              <a:t>«domā </a:t>
            </a:r>
            <a:r>
              <a:rPr lang="lv-LV" b="1" dirty="0">
                <a:solidFill>
                  <a:schemeClr val="tx1"/>
                </a:solidFill>
              </a:rPr>
              <a:t>kā vietējais un rīkojies atbilstoši vietējai </a:t>
            </a:r>
            <a:r>
              <a:rPr lang="lv-LV" b="1" dirty="0" smtClean="0">
                <a:solidFill>
                  <a:schemeClr val="tx1"/>
                </a:solidFill>
              </a:rPr>
              <a:t>videi»</a:t>
            </a:r>
            <a:endParaRPr lang="lv-LV" b="1" dirty="0">
              <a:solidFill>
                <a:schemeClr val="tx1"/>
              </a:solidFill>
            </a:endParaRPr>
          </a:p>
        </p:txBody>
      </p:sp>
      <p:sp>
        <p:nvSpPr>
          <p:cNvPr id="8" name="Rounded Rectangle 7"/>
          <p:cNvSpPr/>
          <p:nvPr/>
        </p:nvSpPr>
        <p:spPr>
          <a:xfrm>
            <a:off x="4519174" y="5303519"/>
            <a:ext cx="7381089" cy="119742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Jau projekta sākumā pašvaldība nolēma, ka visām esošām mājsaimniecībām vai nu jāpieņem vai jānoraida iespēja pieslēgties centralizētās siltumapgādes </a:t>
            </a:r>
            <a:r>
              <a:rPr lang="lv-LV" b="1" dirty="0" smtClean="0">
                <a:solidFill>
                  <a:schemeClr val="tx1"/>
                </a:solidFill>
              </a:rPr>
              <a:t>sistēmai, bet visas </a:t>
            </a:r>
            <a:r>
              <a:rPr lang="lv-LV" b="1" dirty="0">
                <a:solidFill>
                  <a:schemeClr val="tx1"/>
                </a:solidFill>
              </a:rPr>
              <a:t>jaunuzceltās ēkas bija jāpievieno centralizētās siltumapgādes sistēmai</a:t>
            </a:r>
          </a:p>
        </p:txBody>
      </p:sp>
      <p:sp>
        <p:nvSpPr>
          <p:cNvPr id="10" name="Title 1"/>
          <p:cNvSpPr txBox="1">
            <a:spLocks/>
          </p:cNvSpPr>
          <p:nvPr/>
        </p:nvSpPr>
        <p:spPr>
          <a:xfrm>
            <a:off x="4519174" y="3496372"/>
            <a:ext cx="7381088" cy="147610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Atjaunojamās enerģijas procentuālā daļa siltuma nodrošināšanai pieauga no aptuveni </a:t>
            </a:r>
            <a:r>
              <a:rPr lang="lv-LV" sz="2400" dirty="0" smtClean="0"/>
              <a:t>25% 1995.g. </a:t>
            </a:r>
            <a:r>
              <a:rPr lang="lv-LV" sz="2400" dirty="0"/>
              <a:t>līdz </a:t>
            </a:r>
            <a:r>
              <a:rPr lang="lv-LV" sz="2400" dirty="0" smtClean="0"/>
              <a:t>65% 2005.g.; tajā </a:t>
            </a:r>
            <a:r>
              <a:rPr lang="lv-LV" sz="2400" dirty="0"/>
              <a:t>pašā periodā kopējais siltumenerģijas patēriņš samazinājās par aptuveni </a:t>
            </a:r>
            <a:r>
              <a:rPr lang="lv-LV" sz="2400" dirty="0" smtClean="0"/>
              <a:t>10%</a:t>
            </a:r>
          </a:p>
        </p:txBody>
      </p:sp>
    </p:spTree>
    <p:extLst>
      <p:ext uri="{BB962C8B-B14F-4D97-AF65-F5344CB8AC3E}">
        <p14:creationId xmlns:p14="http://schemas.microsoft.com/office/powerpoint/2010/main" val="2583322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3839" y="0"/>
            <a:ext cx="5143500" cy="6858000"/>
          </a:xfrm>
          <a:prstGeom prst="rect">
            <a:avLst/>
          </a:prstGeom>
        </p:spPr>
      </p:pic>
      <p:pic>
        <p:nvPicPr>
          <p:cNvPr id="6" name="Picture 3" descr="300px-Samso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730" y="3465513"/>
            <a:ext cx="4520252" cy="3400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299872" y="301206"/>
            <a:ext cx="7381089" cy="119041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Pētījumi apliecināja, ka </a:t>
            </a:r>
            <a:r>
              <a:rPr lang="lv-LV" sz="2400" dirty="0" err="1"/>
              <a:t>Samso</a:t>
            </a:r>
            <a:r>
              <a:rPr lang="lv-LV" sz="2400" dirty="0"/>
              <a:t> salas kopējam saražotajam elektroenerģijas apjomam jābūt 11 MW, lai to padarītu par enerģētiski pašpietiekamu</a:t>
            </a:r>
            <a:endParaRPr lang="lv-LV" sz="2400" dirty="0" smtClean="0"/>
          </a:p>
        </p:txBody>
      </p:sp>
      <p:sp>
        <p:nvSpPr>
          <p:cNvPr id="4" name="Rounded Rectangle 3"/>
          <p:cNvSpPr/>
          <p:nvPr/>
        </p:nvSpPr>
        <p:spPr>
          <a:xfrm>
            <a:off x="299872" y="1774869"/>
            <a:ext cx="7381088" cy="98139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Lauksaimnieki, kuru īpašumā bija potenciālās vēja turbīnu uzstādīšanas vietas (zeme) </a:t>
            </a:r>
            <a:r>
              <a:rPr lang="lv-LV" b="1" dirty="0" smtClean="0">
                <a:solidFill>
                  <a:schemeClr val="tx1"/>
                </a:solidFill>
              </a:rPr>
              <a:t>– vienpadsmit 1 MW </a:t>
            </a:r>
            <a:r>
              <a:rPr lang="lv-LV" b="1" dirty="0">
                <a:solidFill>
                  <a:schemeClr val="tx1"/>
                </a:solidFill>
              </a:rPr>
              <a:t>vēja turbīnas, 77 </a:t>
            </a:r>
            <a:r>
              <a:rPr lang="lv-LV" b="1" dirty="0" smtClean="0">
                <a:solidFill>
                  <a:schemeClr val="tx1"/>
                </a:solidFill>
              </a:rPr>
              <a:t>m </a:t>
            </a:r>
            <a:r>
              <a:rPr lang="lv-LV" b="1" dirty="0">
                <a:solidFill>
                  <a:schemeClr val="tx1"/>
                </a:solidFill>
              </a:rPr>
              <a:t>augstas, </a:t>
            </a:r>
            <a:endParaRPr lang="lv-LV" b="1" dirty="0" smtClean="0">
              <a:solidFill>
                <a:schemeClr val="tx1"/>
              </a:solidFill>
            </a:endParaRPr>
          </a:p>
          <a:p>
            <a:pPr algn="ctr"/>
            <a:r>
              <a:rPr lang="lv-LV" b="1" dirty="0" smtClean="0">
                <a:solidFill>
                  <a:schemeClr val="tx1"/>
                </a:solidFill>
              </a:rPr>
              <a:t>tika </a:t>
            </a:r>
            <a:r>
              <a:rPr lang="lv-LV" b="1" dirty="0">
                <a:solidFill>
                  <a:schemeClr val="tx1"/>
                </a:solidFill>
              </a:rPr>
              <a:t>uzstādītas trijās grupās uz salas</a:t>
            </a:r>
          </a:p>
        </p:txBody>
      </p:sp>
      <p:sp>
        <p:nvSpPr>
          <p:cNvPr id="5" name="Rounded Rectangle 4"/>
          <p:cNvSpPr/>
          <p:nvPr/>
        </p:nvSpPr>
        <p:spPr>
          <a:xfrm>
            <a:off x="299872" y="3039508"/>
            <a:ext cx="7381088" cy="127123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Tika subsidēta </a:t>
            </a:r>
            <a:r>
              <a:rPr lang="lv-LV" b="1" dirty="0">
                <a:solidFill>
                  <a:schemeClr val="tx1"/>
                </a:solidFill>
              </a:rPr>
              <a:t>Saules paneļu uzstādīšanu </a:t>
            </a:r>
            <a:r>
              <a:rPr lang="lv-LV" b="1" dirty="0" err="1" smtClean="0">
                <a:solidFill>
                  <a:schemeClr val="tx1"/>
                </a:solidFill>
              </a:rPr>
              <a:t>Samso</a:t>
            </a:r>
            <a:r>
              <a:rPr lang="lv-LV" b="1" dirty="0" smtClean="0">
                <a:solidFill>
                  <a:schemeClr val="tx1"/>
                </a:solidFill>
              </a:rPr>
              <a:t> salā un jau 2005.g. </a:t>
            </a:r>
            <a:r>
              <a:rPr lang="lv-LV" b="1" dirty="0">
                <a:solidFill>
                  <a:schemeClr val="tx1"/>
                </a:solidFill>
              </a:rPr>
              <a:t>tika saražots vairāk enerģijas, </a:t>
            </a:r>
            <a:r>
              <a:rPr lang="lv-LV" b="1" dirty="0" smtClean="0">
                <a:solidFill>
                  <a:schemeClr val="tx1"/>
                </a:solidFill>
              </a:rPr>
              <a:t>nekā </a:t>
            </a:r>
            <a:r>
              <a:rPr lang="lv-LV" b="1" dirty="0">
                <a:solidFill>
                  <a:schemeClr val="tx1"/>
                </a:solidFill>
              </a:rPr>
              <a:t>bija nepieciešams, lai apmierinātu salas vajadzības, tāpēc enerģijas pārpalikumu sāka </a:t>
            </a:r>
            <a:endParaRPr lang="lv-LV" b="1" dirty="0" smtClean="0">
              <a:solidFill>
                <a:schemeClr val="tx1"/>
              </a:solidFill>
            </a:endParaRPr>
          </a:p>
          <a:p>
            <a:pPr algn="ctr"/>
            <a:r>
              <a:rPr lang="lv-LV" b="1" dirty="0" smtClean="0">
                <a:solidFill>
                  <a:schemeClr val="tx1"/>
                </a:solidFill>
              </a:rPr>
              <a:t>eksportēt </a:t>
            </a:r>
            <a:r>
              <a:rPr lang="lv-LV" b="1" dirty="0">
                <a:solidFill>
                  <a:schemeClr val="tx1"/>
                </a:solidFill>
              </a:rPr>
              <a:t>uz Dānijas cietzemi</a:t>
            </a:r>
          </a:p>
        </p:txBody>
      </p:sp>
    </p:spTree>
    <p:extLst>
      <p:ext uri="{BB962C8B-B14F-4D97-AF65-F5344CB8AC3E}">
        <p14:creationId xmlns:p14="http://schemas.microsoft.com/office/powerpoint/2010/main" val="406180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47518" y="393250"/>
            <a:ext cx="4356487" cy="1349314"/>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dirty="0"/>
              <a:t>Norvēģijas Klimata līgums</a:t>
            </a:r>
          </a:p>
        </p:txBody>
      </p:sp>
      <p:pic>
        <p:nvPicPr>
          <p:cNvPr id="1028" name="Picture 4" descr="E:\2016_NEW prezentacijas\16_Atteli\4872671750_7ee8900470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6954" y="0"/>
            <a:ext cx="5139974" cy="68551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operationworld.org/files/ow/maps/lgmap/norw-MMAP-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11621"/>
            <a:ext cx="5851525" cy="4130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3340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0961"/>
            <a:ext cx="5505858" cy="3905726"/>
          </a:xfrm>
          <a:prstGeom prst="rect">
            <a:avLst/>
          </a:prstGeom>
        </p:spPr>
      </p:pic>
      <p:sp>
        <p:nvSpPr>
          <p:cNvPr id="4" name="Title 1"/>
          <p:cNvSpPr txBox="1">
            <a:spLocks/>
          </p:cNvSpPr>
          <p:nvPr/>
        </p:nvSpPr>
        <p:spPr>
          <a:xfrm>
            <a:off x="5139950" y="343729"/>
            <a:ext cx="6740434" cy="97727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err="1" smtClean="0"/>
              <a:t>Samso</a:t>
            </a:r>
            <a:r>
              <a:rPr lang="lv-LV" sz="2400" dirty="0" smtClean="0"/>
              <a:t> salā </a:t>
            </a:r>
            <a:r>
              <a:rPr lang="lv-LV" sz="2400" dirty="0"/>
              <a:t>10 gadu periodā tika īstenotas šādas </a:t>
            </a:r>
            <a:r>
              <a:rPr lang="lv-LV" sz="2400" b="1" dirty="0" smtClean="0"/>
              <a:t>transporta sistēmas uzlabošanas </a:t>
            </a:r>
            <a:r>
              <a:rPr lang="lv-LV" sz="2400" dirty="0" smtClean="0"/>
              <a:t>iniciatīvas</a:t>
            </a:r>
            <a:r>
              <a:rPr lang="lv-LV" sz="2400" dirty="0"/>
              <a:t>:</a:t>
            </a:r>
          </a:p>
        </p:txBody>
      </p:sp>
      <p:sp>
        <p:nvSpPr>
          <p:cNvPr id="5" name="Rounded Rectangle 4"/>
          <p:cNvSpPr/>
          <p:nvPr/>
        </p:nvSpPr>
        <p:spPr>
          <a:xfrm>
            <a:off x="5309481" y="1173978"/>
            <a:ext cx="6401373" cy="2470560"/>
          </a:xfrm>
          <a:prstGeom prst="roundRect">
            <a:avLst>
              <a:gd name="adj" fmla="val 10420"/>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smtClean="0">
                <a:solidFill>
                  <a:schemeClr val="tx1"/>
                </a:solidFill>
              </a:rPr>
              <a:t>Nomainīti lielie </a:t>
            </a:r>
            <a:r>
              <a:rPr lang="lv-LV" b="1" dirty="0">
                <a:solidFill>
                  <a:schemeClr val="tx1"/>
                </a:solidFill>
              </a:rPr>
              <a:t>autobusi ar mazajiem pirms vai pēc maksimālās slodzes </a:t>
            </a:r>
            <a:r>
              <a:rPr lang="lv-LV" b="1" dirty="0" smtClean="0">
                <a:solidFill>
                  <a:schemeClr val="tx1"/>
                </a:solidFill>
              </a:rPr>
              <a:t>stundām</a:t>
            </a:r>
          </a:p>
          <a:p>
            <a:pPr marL="285750" indent="-285750">
              <a:buFont typeface="Arial" panose="020B0604020202020204" pitchFamily="34" charset="0"/>
              <a:buChar char="•"/>
            </a:pPr>
            <a:r>
              <a:rPr lang="lv-LV" b="1" dirty="0" smtClean="0">
                <a:solidFill>
                  <a:schemeClr val="tx1"/>
                </a:solidFill>
              </a:rPr>
              <a:t>Padarīts elastīgāks </a:t>
            </a:r>
            <a:r>
              <a:rPr lang="lv-LV" b="1" dirty="0">
                <a:solidFill>
                  <a:schemeClr val="tx1"/>
                </a:solidFill>
              </a:rPr>
              <a:t>autobusu </a:t>
            </a:r>
            <a:r>
              <a:rPr lang="lv-LV" b="1" dirty="0" smtClean="0">
                <a:solidFill>
                  <a:schemeClr val="tx1"/>
                </a:solidFill>
              </a:rPr>
              <a:t>saraksts</a:t>
            </a:r>
          </a:p>
          <a:p>
            <a:pPr marL="285750" indent="-285750">
              <a:buFont typeface="Arial" panose="020B0604020202020204" pitchFamily="34" charset="0"/>
              <a:buChar char="•"/>
            </a:pPr>
            <a:r>
              <a:rPr lang="lv-LV" b="1" dirty="0" smtClean="0">
                <a:solidFill>
                  <a:schemeClr val="tx1"/>
                </a:solidFill>
              </a:rPr>
              <a:t>Paplašināts bezmaksas </a:t>
            </a:r>
            <a:r>
              <a:rPr lang="lv-LV" b="1" dirty="0">
                <a:solidFill>
                  <a:schemeClr val="tx1"/>
                </a:solidFill>
              </a:rPr>
              <a:t>sabiedriskais </a:t>
            </a:r>
            <a:r>
              <a:rPr lang="lv-LV" b="1" dirty="0" smtClean="0">
                <a:solidFill>
                  <a:schemeClr val="tx1"/>
                </a:solidFill>
              </a:rPr>
              <a:t>transports (ietaupījumi 10-25% apmērā)</a:t>
            </a:r>
          </a:p>
          <a:p>
            <a:pPr marL="285750" indent="-285750">
              <a:buFont typeface="Arial" panose="020B0604020202020204" pitchFamily="34" charset="0"/>
              <a:buChar char="•"/>
            </a:pPr>
            <a:r>
              <a:rPr lang="lv-LV" b="1" dirty="0" smtClean="0">
                <a:solidFill>
                  <a:schemeClr val="tx1"/>
                </a:solidFill>
              </a:rPr>
              <a:t>Samazinājies enerģijas </a:t>
            </a:r>
            <a:r>
              <a:rPr lang="lv-LV" b="1" dirty="0">
                <a:solidFill>
                  <a:schemeClr val="tx1"/>
                </a:solidFill>
              </a:rPr>
              <a:t>patēriņš </a:t>
            </a:r>
            <a:r>
              <a:rPr lang="lv-LV" b="1" dirty="0" smtClean="0">
                <a:solidFill>
                  <a:schemeClr val="tx1"/>
                </a:solidFill>
              </a:rPr>
              <a:t>traktoriem (ietaupījumi </a:t>
            </a:r>
            <a:r>
              <a:rPr lang="lv-LV" b="1" dirty="0">
                <a:solidFill>
                  <a:schemeClr val="tx1"/>
                </a:solidFill>
              </a:rPr>
              <a:t>lauksaimniecības nozarē </a:t>
            </a:r>
            <a:r>
              <a:rPr lang="lv-LV" b="1" dirty="0" smtClean="0">
                <a:solidFill>
                  <a:schemeClr val="tx1"/>
                </a:solidFill>
              </a:rPr>
              <a:t>30% apmērā)</a:t>
            </a:r>
          </a:p>
          <a:p>
            <a:pPr marL="285750" indent="-285750">
              <a:buFont typeface="Arial" panose="020B0604020202020204" pitchFamily="34" charset="0"/>
              <a:buChar char="•"/>
            </a:pPr>
            <a:r>
              <a:rPr lang="lv-LV" b="1" dirty="0" smtClean="0">
                <a:solidFill>
                  <a:schemeClr val="tx1"/>
                </a:solidFill>
              </a:rPr>
              <a:t>Sākusies pakāpeniska </a:t>
            </a:r>
            <a:r>
              <a:rPr lang="lv-LV" b="1" dirty="0">
                <a:solidFill>
                  <a:schemeClr val="tx1"/>
                </a:solidFill>
              </a:rPr>
              <a:t>pāreja uz elektriskajiem automobiļiem</a:t>
            </a:r>
          </a:p>
        </p:txBody>
      </p:sp>
      <p:sp>
        <p:nvSpPr>
          <p:cNvPr id="6" name="Title 1"/>
          <p:cNvSpPr txBox="1">
            <a:spLocks/>
          </p:cNvSpPr>
          <p:nvPr/>
        </p:nvSpPr>
        <p:spPr>
          <a:xfrm>
            <a:off x="470262" y="4102497"/>
            <a:ext cx="11240591" cy="118796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Kopumā šis bija </a:t>
            </a:r>
            <a:r>
              <a:rPr lang="lv-LV" sz="2400" dirty="0"/>
              <a:t>ļoti veiksmīgs projekts ar </a:t>
            </a:r>
            <a:r>
              <a:rPr lang="lv-LV" sz="2400" dirty="0" smtClean="0"/>
              <a:t>100% </a:t>
            </a:r>
            <a:r>
              <a:rPr lang="lv-LV" sz="2400" dirty="0"/>
              <a:t>ilgtspējīgu rezultātu, jo samazinājās SEG emisijas un enerģijas </a:t>
            </a:r>
            <a:r>
              <a:rPr lang="lv-LV" sz="2400" dirty="0" smtClean="0"/>
              <a:t>patēriņš, </a:t>
            </a:r>
            <a:r>
              <a:rPr lang="lv-LV" sz="2400" dirty="0"/>
              <a:t>palielinājās nodarbinātības iespējas un uzlabojās </a:t>
            </a:r>
            <a:endParaRPr lang="lv-LV" sz="2400" dirty="0" smtClean="0"/>
          </a:p>
          <a:p>
            <a:pPr algn="ctr"/>
            <a:r>
              <a:rPr lang="lv-LV" sz="2400" dirty="0" smtClean="0"/>
              <a:t>vispārējā </a:t>
            </a:r>
            <a:r>
              <a:rPr lang="lv-LV" sz="2400" dirty="0"/>
              <a:t>sociāli </a:t>
            </a:r>
            <a:r>
              <a:rPr lang="lv-LV" sz="2400" dirty="0" smtClean="0"/>
              <a:t>ekonomiskā </a:t>
            </a:r>
            <a:r>
              <a:rPr lang="lv-LV" sz="2400" dirty="0"/>
              <a:t>sabiedrības iekļautība</a:t>
            </a:r>
            <a:endParaRPr lang="lv-LV" sz="2400" dirty="0" smtClean="0"/>
          </a:p>
        </p:txBody>
      </p:sp>
      <p:sp>
        <p:nvSpPr>
          <p:cNvPr id="7" name="Rounded Rectangle 6"/>
          <p:cNvSpPr/>
          <p:nvPr/>
        </p:nvSpPr>
        <p:spPr>
          <a:xfrm>
            <a:off x="836021" y="5709227"/>
            <a:ext cx="4447330" cy="69401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Naftas produktu patēriņš samazinājās par </a:t>
            </a:r>
            <a:r>
              <a:rPr lang="lv-LV" b="1" dirty="0" smtClean="0">
                <a:solidFill>
                  <a:schemeClr val="tx1"/>
                </a:solidFill>
              </a:rPr>
              <a:t>15% </a:t>
            </a:r>
            <a:r>
              <a:rPr lang="lv-LV" b="1" dirty="0">
                <a:solidFill>
                  <a:schemeClr val="tx1"/>
                </a:solidFill>
              </a:rPr>
              <a:t>laika periodā </a:t>
            </a:r>
            <a:r>
              <a:rPr lang="lv-LV" b="1" dirty="0" smtClean="0">
                <a:solidFill>
                  <a:schemeClr val="tx1"/>
                </a:solidFill>
              </a:rPr>
              <a:t>1997.-2005.g.</a:t>
            </a:r>
            <a:endParaRPr lang="lv-LV" b="1" dirty="0">
              <a:solidFill>
                <a:schemeClr val="tx1"/>
              </a:solidFill>
            </a:endParaRPr>
          </a:p>
        </p:txBody>
      </p:sp>
      <p:sp>
        <p:nvSpPr>
          <p:cNvPr id="8" name="Rounded Rectangle 7"/>
          <p:cNvSpPr/>
          <p:nvPr/>
        </p:nvSpPr>
        <p:spPr>
          <a:xfrm>
            <a:off x="5669277" y="5579817"/>
            <a:ext cx="5729443" cy="95282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Fosilās degvielas (benzīns, dīzeļdegviela) izmantošana transportā (prāmji, automašīnas) patēriņš palika </a:t>
            </a:r>
            <a:endParaRPr lang="lv-LV" b="1" dirty="0" smtClean="0">
              <a:solidFill>
                <a:schemeClr val="tx1"/>
              </a:solidFill>
            </a:endParaRPr>
          </a:p>
          <a:p>
            <a:pPr algn="ctr"/>
            <a:r>
              <a:rPr lang="lv-LV" b="1" dirty="0" smtClean="0">
                <a:solidFill>
                  <a:schemeClr val="tx1"/>
                </a:solidFill>
              </a:rPr>
              <a:t>gandrīz </a:t>
            </a:r>
            <a:r>
              <a:rPr lang="lv-LV" b="1" dirty="0">
                <a:solidFill>
                  <a:schemeClr val="tx1"/>
                </a:solidFill>
              </a:rPr>
              <a:t>nemainīgs</a:t>
            </a:r>
          </a:p>
        </p:txBody>
      </p:sp>
    </p:spTree>
    <p:extLst>
      <p:ext uri="{BB962C8B-B14F-4D97-AF65-F5344CB8AC3E}">
        <p14:creationId xmlns:p14="http://schemas.microsoft.com/office/powerpoint/2010/main" val="42874616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4541" y="0"/>
            <a:ext cx="2090759" cy="3135086"/>
          </a:xfrm>
          <a:prstGeom prst="rect">
            <a:avLst/>
          </a:prstGeom>
        </p:spPr>
      </p:pic>
      <p:pic>
        <p:nvPicPr>
          <p:cNvPr id="12290" name="Picture 2" descr="Gudhjem_Bornholm_Denmar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4617" y="1924794"/>
            <a:ext cx="6557555" cy="493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2311339" y="287740"/>
            <a:ext cx="4356487" cy="1349314"/>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dirty="0"/>
              <a:t>Dānijas </a:t>
            </a:r>
            <a:r>
              <a:rPr lang="lv-LV" sz="4000" dirty="0" smtClean="0"/>
              <a:t>«zaļā» </a:t>
            </a:r>
            <a:r>
              <a:rPr lang="lv-LV" sz="4000" dirty="0"/>
              <a:t>sala Bornholma</a:t>
            </a:r>
          </a:p>
        </p:txBody>
      </p:sp>
      <p:grpSp>
        <p:nvGrpSpPr>
          <p:cNvPr id="3" name="Group 2"/>
          <p:cNvGrpSpPr/>
          <p:nvPr/>
        </p:nvGrpSpPr>
        <p:grpSpPr>
          <a:xfrm>
            <a:off x="0" y="2373325"/>
            <a:ext cx="3781243" cy="4135735"/>
            <a:chOff x="0" y="2373325"/>
            <a:chExt cx="3781243" cy="4135735"/>
          </a:xfrm>
        </p:grpSpPr>
        <p:pic>
          <p:nvPicPr>
            <p:cNvPr id="12294" name="Picture 6" descr="http://www.worldatlas.com/webimage/countrys/europe/dkborn.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73325"/>
              <a:ext cx="3781243" cy="4135735"/>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2402780" y="5315280"/>
              <a:ext cx="766653" cy="19898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grpSp>
    </p:spTree>
    <p:extLst>
      <p:ext uri="{BB962C8B-B14F-4D97-AF65-F5344CB8AC3E}">
        <p14:creationId xmlns:p14="http://schemas.microsoft.com/office/powerpoint/2010/main" val="3249791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99064"/>
            <a:ext cx="6495135" cy="4232202"/>
          </a:xfrm>
          <a:prstGeom prst="rect">
            <a:avLst/>
          </a:prstGeom>
        </p:spPr>
      </p:pic>
      <p:sp>
        <p:nvSpPr>
          <p:cNvPr id="6" name="Title 1"/>
          <p:cNvSpPr txBox="1">
            <a:spLocks/>
          </p:cNvSpPr>
          <p:nvPr/>
        </p:nvSpPr>
        <p:spPr>
          <a:xfrm>
            <a:off x="665632" y="375728"/>
            <a:ext cx="6871637" cy="119041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Bornholma</a:t>
            </a:r>
            <a:r>
              <a:rPr lang="lv-LV" sz="2400" dirty="0"/>
              <a:t> ir neliela </a:t>
            </a:r>
            <a:r>
              <a:rPr lang="lv-LV" sz="2400" dirty="0" smtClean="0"/>
              <a:t>Dānijas sala </a:t>
            </a:r>
            <a:r>
              <a:rPr lang="lv-LV" sz="2400" dirty="0"/>
              <a:t>Baltijas jūrā, uz austrumiem no Dānijas </a:t>
            </a:r>
            <a:r>
              <a:rPr lang="lv-LV" sz="2400" dirty="0" smtClean="0"/>
              <a:t>cietzemes, </a:t>
            </a:r>
          </a:p>
          <a:p>
            <a:pPr algn="ctr"/>
            <a:r>
              <a:rPr lang="lv-LV" sz="2400" dirty="0" smtClean="0"/>
              <a:t>ar 41 000 iedzīvotāju</a:t>
            </a:r>
          </a:p>
        </p:txBody>
      </p:sp>
      <p:sp>
        <p:nvSpPr>
          <p:cNvPr id="8" name="Rounded Rectangle 7"/>
          <p:cNvSpPr/>
          <p:nvPr/>
        </p:nvSpPr>
        <p:spPr>
          <a:xfrm>
            <a:off x="410906" y="1840185"/>
            <a:ext cx="7381088" cy="98139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Sala ir uzsākusi projektu </a:t>
            </a:r>
            <a:r>
              <a:rPr lang="lv-LV" b="1" dirty="0" smtClean="0">
                <a:solidFill>
                  <a:schemeClr val="tx1"/>
                </a:solidFill>
              </a:rPr>
              <a:t>«</a:t>
            </a:r>
            <a:r>
              <a:rPr lang="lv-LV" b="1" dirty="0" err="1" smtClean="0">
                <a:solidFill>
                  <a:schemeClr val="tx1"/>
                </a:solidFill>
              </a:rPr>
              <a:t>Bright</a:t>
            </a:r>
            <a:r>
              <a:rPr lang="lv-LV" b="1" dirty="0" smtClean="0">
                <a:solidFill>
                  <a:schemeClr val="tx1"/>
                </a:solidFill>
              </a:rPr>
              <a:t> </a:t>
            </a:r>
            <a:r>
              <a:rPr lang="lv-LV" b="1" dirty="0" err="1">
                <a:solidFill>
                  <a:schemeClr val="tx1"/>
                </a:solidFill>
              </a:rPr>
              <a:t>Green</a:t>
            </a:r>
            <a:r>
              <a:rPr lang="lv-LV" b="1" dirty="0">
                <a:solidFill>
                  <a:schemeClr val="tx1"/>
                </a:solidFill>
              </a:rPr>
              <a:t> </a:t>
            </a:r>
            <a:r>
              <a:rPr lang="lv-LV" b="1" dirty="0" err="1" smtClean="0">
                <a:solidFill>
                  <a:schemeClr val="tx1"/>
                </a:solidFill>
              </a:rPr>
              <a:t>Island</a:t>
            </a:r>
            <a:r>
              <a:rPr lang="lv-LV" b="1" dirty="0" smtClean="0">
                <a:solidFill>
                  <a:schemeClr val="tx1"/>
                </a:solidFill>
              </a:rPr>
              <a:t>», </a:t>
            </a:r>
            <a:r>
              <a:rPr lang="lv-LV" b="1" dirty="0">
                <a:solidFill>
                  <a:schemeClr val="tx1"/>
                </a:solidFill>
              </a:rPr>
              <a:t>un tā mērķis ir līdz </a:t>
            </a:r>
            <a:r>
              <a:rPr lang="lv-LV" b="1" dirty="0" smtClean="0">
                <a:solidFill>
                  <a:schemeClr val="tx1"/>
                </a:solidFill>
              </a:rPr>
              <a:t>2025.g. </a:t>
            </a:r>
            <a:r>
              <a:rPr lang="lv-LV" b="1" dirty="0">
                <a:solidFill>
                  <a:schemeClr val="tx1"/>
                </a:solidFill>
              </a:rPr>
              <a:t>izveidot ilgtspējīgu, oglekļa-neitrālu sabiedrību, kas </a:t>
            </a:r>
            <a:r>
              <a:rPr lang="lv-LV" b="1">
                <a:solidFill>
                  <a:schemeClr val="tx1"/>
                </a:solidFill>
              </a:rPr>
              <a:t>būtu </a:t>
            </a:r>
            <a:endParaRPr lang="lv-LV" b="1" smtClean="0">
              <a:solidFill>
                <a:schemeClr val="tx1"/>
              </a:solidFill>
            </a:endParaRPr>
          </a:p>
          <a:p>
            <a:pPr algn="ctr"/>
            <a:r>
              <a:rPr lang="lv-LV" b="1" smtClean="0">
                <a:solidFill>
                  <a:schemeClr val="tx1"/>
                </a:solidFill>
              </a:rPr>
              <a:t>pašpietiekama </a:t>
            </a:r>
            <a:r>
              <a:rPr lang="lv-LV" b="1" dirty="0">
                <a:solidFill>
                  <a:schemeClr val="tx1"/>
                </a:solidFill>
              </a:rPr>
              <a:t>ar atjaunojamo enerģiju</a:t>
            </a: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4696" y="-1"/>
            <a:ext cx="3652958" cy="229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5969727" y="3513628"/>
            <a:ext cx="5930537" cy="119441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Bornholmieši uzskatīja, ka risinājumiem nevajadzētu būt pārāk lieliem vai </a:t>
            </a:r>
            <a:r>
              <a:rPr lang="lv-LV" sz="2400" dirty="0" smtClean="0"/>
              <a:t>lielu </a:t>
            </a:r>
            <a:r>
              <a:rPr lang="lv-LV" sz="2400" dirty="0"/>
              <a:t>uzņēmumu </a:t>
            </a:r>
            <a:r>
              <a:rPr lang="lv-LV" sz="2400" dirty="0" smtClean="0"/>
              <a:t>veiktiem – </a:t>
            </a:r>
          </a:p>
        </p:txBody>
      </p:sp>
      <p:sp>
        <p:nvSpPr>
          <p:cNvPr id="7" name="Rounded Rectangle 6"/>
          <p:cNvSpPr/>
          <p:nvPr/>
        </p:nvSpPr>
        <p:spPr>
          <a:xfrm>
            <a:off x="6133011" y="4640765"/>
            <a:ext cx="5603967" cy="98139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Tas </a:t>
            </a:r>
            <a:r>
              <a:rPr lang="lv-LV" b="1" dirty="0">
                <a:solidFill>
                  <a:schemeClr val="tx1"/>
                </a:solidFill>
              </a:rPr>
              <a:t>veicinātu vietējus, integrētus risinājumus ar vispārēju atbalstu vietējā sabiedrībā, kā arī dotu iespēju pārbaudīt virkni dažādu projektu salas apstākļos</a:t>
            </a:r>
          </a:p>
        </p:txBody>
      </p:sp>
    </p:spTree>
    <p:extLst>
      <p:ext uri="{BB962C8B-B14F-4D97-AF65-F5344CB8AC3E}">
        <p14:creationId xmlns:p14="http://schemas.microsoft.com/office/powerpoint/2010/main" val="14450623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Post_232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8080" y="812763"/>
            <a:ext cx="4693920" cy="450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613953" y="2222055"/>
            <a:ext cx="6711201" cy="74785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Ar </a:t>
            </a:r>
            <a:r>
              <a:rPr lang="lv-LV" b="1" dirty="0" smtClean="0">
                <a:solidFill>
                  <a:schemeClr val="tx1"/>
                </a:solidFill>
              </a:rPr>
              <a:t>«labas dzīves» </a:t>
            </a:r>
            <a:r>
              <a:rPr lang="lv-LV" b="1" dirty="0">
                <a:solidFill>
                  <a:schemeClr val="tx1"/>
                </a:solidFill>
              </a:rPr>
              <a:t>mērķi projekts panāk daudz vairāk nekā varētu gūt no jauno tehnoloģiju </a:t>
            </a:r>
            <a:r>
              <a:rPr lang="lv-LV" b="1" dirty="0" smtClean="0">
                <a:solidFill>
                  <a:schemeClr val="tx1"/>
                </a:solidFill>
              </a:rPr>
              <a:t>izmantošanas</a:t>
            </a:r>
          </a:p>
        </p:txBody>
      </p:sp>
      <p:sp>
        <p:nvSpPr>
          <p:cNvPr id="7" name="Title 1"/>
          <p:cNvSpPr txBox="1">
            <a:spLocks/>
          </p:cNvSpPr>
          <p:nvPr/>
        </p:nvSpPr>
        <p:spPr>
          <a:xfrm>
            <a:off x="339060" y="567665"/>
            <a:ext cx="7550905" cy="119041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Enerģiju Bornholmā nodrošina </a:t>
            </a:r>
            <a:r>
              <a:rPr lang="lv-LV" sz="2400" dirty="0"/>
              <a:t>vējš </a:t>
            </a:r>
            <a:r>
              <a:rPr lang="lv-LV" sz="2400" dirty="0" smtClean="0"/>
              <a:t>64%, </a:t>
            </a:r>
            <a:r>
              <a:rPr lang="lv-LV" sz="2400" dirty="0"/>
              <a:t>Saule </a:t>
            </a:r>
            <a:r>
              <a:rPr lang="lv-LV" sz="2400" dirty="0" smtClean="0"/>
              <a:t>1% </a:t>
            </a:r>
            <a:r>
              <a:rPr lang="lv-LV" sz="2400" dirty="0"/>
              <a:t>un biomasa </a:t>
            </a:r>
            <a:r>
              <a:rPr lang="lv-LV" sz="2400" dirty="0" smtClean="0"/>
              <a:t>10%, </a:t>
            </a:r>
            <a:r>
              <a:rPr lang="lv-LV" sz="2400" dirty="0"/>
              <a:t>kas kopā veido </a:t>
            </a:r>
            <a:r>
              <a:rPr lang="lv-LV" sz="2400" dirty="0" smtClean="0"/>
              <a:t>85%; atlikusī daļa </a:t>
            </a:r>
            <a:r>
              <a:rPr lang="lv-LV" sz="2400" dirty="0"/>
              <a:t>attiecas uz akmeņoglēm </a:t>
            </a:r>
            <a:r>
              <a:rPr lang="lv-LV" sz="2400" dirty="0" smtClean="0"/>
              <a:t>18% </a:t>
            </a:r>
            <a:r>
              <a:rPr lang="lv-LV" sz="2400" dirty="0"/>
              <a:t>un naftas produktiem </a:t>
            </a:r>
            <a:r>
              <a:rPr lang="lv-LV" sz="2400" dirty="0" smtClean="0"/>
              <a:t>7% </a:t>
            </a:r>
            <a:endParaRPr lang="lv-LV" sz="2400" dirty="0"/>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1385" y="845116"/>
            <a:ext cx="2159131" cy="732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p:cNvSpPr/>
          <p:nvPr/>
        </p:nvSpPr>
        <p:spPr>
          <a:xfrm>
            <a:off x="613953" y="3455572"/>
            <a:ext cx="6711201" cy="98835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Bornholmas iedzīvotāji tiek efektīvi sagatavoti jaunās enerģētikas sistēmas izmantošanai un zina, ka elastīgs elektroenerģijas patēriņš veicina līdzsvara saglabāšanu elektroenerģijas tirgū</a:t>
            </a:r>
          </a:p>
        </p:txBody>
      </p:sp>
      <p:sp>
        <p:nvSpPr>
          <p:cNvPr id="12" name="Title 1"/>
          <p:cNvSpPr txBox="1">
            <a:spLocks/>
          </p:cNvSpPr>
          <p:nvPr/>
        </p:nvSpPr>
        <p:spPr>
          <a:xfrm>
            <a:off x="339060" y="4929592"/>
            <a:ext cx="9784654" cy="157571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ES </a:t>
            </a:r>
            <a:r>
              <a:rPr lang="lv-LV" sz="2400" b="1" dirty="0" err="1"/>
              <a:t>EkoTīkla</a:t>
            </a:r>
            <a:r>
              <a:rPr lang="lv-LV" sz="2400" b="1" dirty="0"/>
              <a:t> projekta dalībnieki </a:t>
            </a:r>
            <a:r>
              <a:rPr lang="lv-LV" sz="2400" dirty="0"/>
              <a:t>ir saņēmuši viedos elektrības skaitītājus, kas uzrāda esošo elektroenerģijas cenu ik pēc piecām </a:t>
            </a:r>
            <a:r>
              <a:rPr lang="lv-LV" sz="2400" dirty="0" smtClean="0"/>
              <a:t>minūtēm – </a:t>
            </a:r>
          </a:p>
          <a:p>
            <a:pPr algn="ctr"/>
            <a:r>
              <a:rPr lang="lv-LV" sz="2400" dirty="0" smtClean="0"/>
              <a:t>tas </a:t>
            </a:r>
            <a:r>
              <a:rPr lang="lv-LV" sz="2400" dirty="0"/>
              <a:t>ļauj gala lietotājam tieši piedalīties elektroenerģijas tirgū, pielāgojot patēriņa pieaugumu vai samazinājumu atkarībā no cenas</a:t>
            </a:r>
            <a:endParaRPr lang="lv-LV" sz="2400" dirty="0" smtClean="0"/>
          </a:p>
        </p:txBody>
      </p:sp>
    </p:spTree>
    <p:extLst>
      <p:ext uri="{BB962C8B-B14F-4D97-AF65-F5344CB8AC3E}">
        <p14:creationId xmlns:p14="http://schemas.microsoft.com/office/powerpoint/2010/main" val="4212409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858588" y="387491"/>
            <a:ext cx="6474823" cy="119041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Citi īstenotie</a:t>
            </a:r>
            <a:r>
              <a:rPr lang="fi-FI" sz="2400" dirty="0" smtClean="0"/>
              <a:t>tehniskie projekti</a:t>
            </a:r>
            <a:r>
              <a:rPr lang="lv-LV" sz="2400" dirty="0" smtClean="0"/>
              <a:t> Bornholmas salā:</a:t>
            </a:r>
          </a:p>
        </p:txBody>
      </p:sp>
      <p:sp>
        <p:nvSpPr>
          <p:cNvPr id="4" name="Rounded Rectangle 3"/>
          <p:cNvSpPr/>
          <p:nvPr/>
        </p:nvSpPr>
        <p:spPr>
          <a:xfrm>
            <a:off x="703519" y="2016552"/>
            <a:ext cx="10857988" cy="3900922"/>
          </a:xfrm>
          <a:prstGeom prst="roundRect">
            <a:avLst>
              <a:gd name="adj" fmla="val 6165"/>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dirty="0" smtClean="0">
                <a:solidFill>
                  <a:schemeClr val="tx1"/>
                </a:solidFill>
              </a:rPr>
              <a:t>Pilnībā īstenota </a:t>
            </a:r>
            <a:r>
              <a:rPr lang="lv-LV" b="1" dirty="0">
                <a:solidFill>
                  <a:schemeClr val="tx1"/>
                </a:solidFill>
              </a:rPr>
              <a:t>testa iekārta par viedajiem </a:t>
            </a:r>
            <a:r>
              <a:rPr lang="lv-LV" b="1" dirty="0" smtClean="0">
                <a:solidFill>
                  <a:schemeClr val="tx1"/>
                </a:solidFill>
              </a:rPr>
              <a:t>R&amp;D </a:t>
            </a:r>
            <a:r>
              <a:rPr lang="lv-LV" b="1" dirty="0">
                <a:solidFill>
                  <a:schemeClr val="tx1"/>
                </a:solidFill>
              </a:rPr>
              <a:t>tīkliem, izmantojot Bornholmu kā testa </a:t>
            </a:r>
            <a:r>
              <a:rPr lang="lv-LV" b="1" dirty="0" smtClean="0">
                <a:solidFill>
                  <a:schemeClr val="tx1"/>
                </a:solidFill>
              </a:rPr>
              <a:t>tīklu</a:t>
            </a:r>
            <a:endParaRPr lang="lv-LV" b="1" dirty="0">
              <a:solidFill>
                <a:schemeClr val="tx1"/>
              </a:solidFill>
            </a:endParaRPr>
          </a:p>
          <a:p>
            <a:pPr marL="285750" indent="-285750">
              <a:spcAft>
                <a:spcPts val="600"/>
              </a:spcAft>
              <a:buFont typeface="Arial" panose="020B0604020202020204" pitchFamily="34" charset="0"/>
              <a:buChar char="•"/>
            </a:pPr>
            <a:r>
              <a:rPr lang="lv-LV" b="1" dirty="0" smtClean="0">
                <a:solidFill>
                  <a:schemeClr val="tx1"/>
                </a:solidFill>
              </a:rPr>
              <a:t>Bornholmā </a:t>
            </a:r>
            <a:r>
              <a:rPr lang="lv-LV" b="1" dirty="0">
                <a:solidFill>
                  <a:schemeClr val="tx1"/>
                </a:solidFill>
              </a:rPr>
              <a:t>izvietotas Saules paneļu vienības, sākot ar 2 </a:t>
            </a:r>
            <a:r>
              <a:rPr lang="lv-LV" b="1" dirty="0" err="1" smtClean="0">
                <a:solidFill>
                  <a:schemeClr val="tx1"/>
                </a:solidFill>
              </a:rPr>
              <a:t>MWp</a:t>
            </a:r>
            <a:endParaRPr lang="lv-LV" b="1" dirty="0">
              <a:solidFill>
                <a:schemeClr val="tx1"/>
              </a:solidFill>
            </a:endParaRPr>
          </a:p>
          <a:p>
            <a:pPr marL="285750" indent="-285750">
              <a:spcAft>
                <a:spcPts val="600"/>
              </a:spcAft>
              <a:buFont typeface="Arial" panose="020B0604020202020204" pitchFamily="34" charset="0"/>
              <a:buChar char="•"/>
            </a:pPr>
            <a:r>
              <a:rPr lang="lv-LV" b="1" dirty="0" smtClean="0">
                <a:solidFill>
                  <a:schemeClr val="tx1"/>
                </a:solidFill>
              </a:rPr>
              <a:t>200 </a:t>
            </a:r>
            <a:r>
              <a:rPr lang="lv-LV" b="1" dirty="0">
                <a:solidFill>
                  <a:schemeClr val="tx1"/>
                </a:solidFill>
              </a:rPr>
              <a:t>individuālās mājsaimniecības apgādātas ar automātiskām frekvenču kontroli </a:t>
            </a:r>
            <a:r>
              <a:rPr lang="lv-LV" b="1" dirty="0" smtClean="0">
                <a:solidFill>
                  <a:schemeClr val="tx1"/>
                </a:solidFill>
              </a:rPr>
              <a:t>ierīcēm</a:t>
            </a:r>
            <a:endParaRPr lang="lv-LV" b="1" dirty="0">
              <a:solidFill>
                <a:schemeClr val="tx1"/>
              </a:solidFill>
            </a:endParaRPr>
          </a:p>
          <a:p>
            <a:pPr marL="285750" indent="-285750">
              <a:spcAft>
                <a:spcPts val="600"/>
              </a:spcAft>
              <a:buFont typeface="Arial" panose="020B0604020202020204" pitchFamily="34" charset="0"/>
              <a:buChar char="•"/>
            </a:pPr>
            <a:r>
              <a:rPr lang="lv-LV" b="1" dirty="0" smtClean="0">
                <a:solidFill>
                  <a:schemeClr val="tx1"/>
                </a:solidFill>
              </a:rPr>
              <a:t>250 </a:t>
            </a:r>
            <a:r>
              <a:rPr lang="lv-LV" b="1" dirty="0">
                <a:solidFill>
                  <a:schemeClr val="tx1"/>
                </a:solidFill>
              </a:rPr>
              <a:t>privātās mājsaimniecības izveidota pilna automātiskā kontrole pār visiem </a:t>
            </a:r>
            <a:r>
              <a:rPr lang="lv-LV" b="1" dirty="0" smtClean="0">
                <a:solidFill>
                  <a:schemeClr val="tx1"/>
                </a:solidFill>
              </a:rPr>
              <a:t>elektroierīcēm</a:t>
            </a:r>
            <a:endParaRPr lang="lv-LV" b="1" dirty="0">
              <a:solidFill>
                <a:schemeClr val="tx1"/>
              </a:solidFill>
            </a:endParaRPr>
          </a:p>
          <a:p>
            <a:pPr marL="285750" indent="-285750">
              <a:spcAft>
                <a:spcPts val="600"/>
              </a:spcAft>
              <a:buFont typeface="Arial" panose="020B0604020202020204" pitchFamily="34" charset="0"/>
              <a:buChar char="•"/>
            </a:pPr>
            <a:r>
              <a:rPr lang="lv-LV" b="1" dirty="0" smtClean="0">
                <a:solidFill>
                  <a:schemeClr val="tx1"/>
                </a:solidFill>
              </a:rPr>
              <a:t>150 </a:t>
            </a:r>
            <a:r>
              <a:rPr lang="lv-LV" b="1" dirty="0">
                <a:solidFill>
                  <a:schemeClr val="tx1"/>
                </a:solidFill>
              </a:rPr>
              <a:t>privātmājās nomainīti mazuta katli uz siltumsūkņiem ar tālvadības </a:t>
            </a:r>
            <a:r>
              <a:rPr lang="lv-LV" b="1" dirty="0" smtClean="0">
                <a:solidFill>
                  <a:schemeClr val="tx1"/>
                </a:solidFill>
              </a:rPr>
              <a:t>pulti</a:t>
            </a:r>
            <a:endParaRPr lang="lv-LV" b="1" dirty="0">
              <a:solidFill>
                <a:schemeClr val="tx1"/>
              </a:solidFill>
            </a:endParaRPr>
          </a:p>
          <a:p>
            <a:pPr marL="285750" indent="-285750">
              <a:spcAft>
                <a:spcPts val="600"/>
              </a:spcAft>
              <a:buFont typeface="Arial" panose="020B0604020202020204" pitchFamily="34" charset="0"/>
              <a:buChar char="•"/>
            </a:pPr>
            <a:r>
              <a:rPr lang="lv-LV" b="1" dirty="0" smtClean="0">
                <a:solidFill>
                  <a:schemeClr val="tx1"/>
                </a:solidFill>
              </a:rPr>
              <a:t>Notiek gatavošanās </a:t>
            </a:r>
            <a:r>
              <a:rPr lang="lv-LV" b="1" dirty="0">
                <a:solidFill>
                  <a:schemeClr val="tx1"/>
                </a:solidFill>
              </a:rPr>
              <a:t>projektam ar piecām kurināmā elementu </a:t>
            </a:r>
            <a:r>
              <a:rPr lang="lv-LV" b="1" dirty="0" err="1" smtClean="0">
                <a:solidFill>
                  <a:schemeClr val="tx1"/>
                </a:solidFill>
              </a:rPr>
              <a:t>mikrokoģenerācijas</a:t>
            </a:r>
            <a:r>
              <a:rPr lang="lv-LV" b="1" dirty="0" smtClean="0">
                <a:solidFill>
                  <a:schemeClr val="tx1"/>
                </a:solidFill>
              </a:rPr>
              <a:t> </a:t>
            </a:r>
            <a:r>
              <a:rPr lang="lv-LV" b="1" dirty="0">
                <a:solidFill>
                  <a:schemeClr val="tx1"/>
                </a:solidFill>
              </a:rPr>
              <a:t>iekārtām </a:t>
            </a:r>
            <a:r>
              <a:rPr lang="lv-LV" b="1" dirty="0" smtClean="0">
                <a:solidFill>
                  <a:schemeClr val="tx1"/>
                </a:solidFill>
              </a:rPr>
              <a:t>privātmājās</a:t>
            </a:r>
            <a:endParaRPr lang="lv-LV" b="1" dirty="0">
              <a:solidFill>
                <a:schemeClr val="tx1"/>
              </a:solidFill>
            </a:endParaRPr>
          </a:p>
          <a:p>
            <a:pPr marL="285750" indent="-285750">
              <a:spcAft>
                <a:spcPts val="600"/>
              </a:spcAft>
              <a:buFont typeface="Arial" panose="020B0604020202020204" pitchFamily="34" charset="0"/>
              <a:buChar char="•"/>
            </a:pPr>
            <a:r>
              <a:rPr lang="lv-LV" b="1" dirty="0" smtClean="0">
                <a:solidFill>
                  <a:schemeClr val="tx1"/>
                </a:solidFill>
              </a:rPr>
              <a:t>Elektrisko transportlīdzekļu </a:t>
            </a:r>
            <a:r>
              <a:rPr lang="lv-LV" b="1" dirty="0">
                <a:solidFill>
                  <a:schemeClr val="tx1"/>
                </a:solidFill>
              </a:rPr>
              <a:t>projekta īstenošana Dānijā ar demonstrācijām Bornholmā, kas paredzēja noskaidrot iespēju vai elektriskais transportlīdzeklis, kas bijis pievienots elektrotīklam, var pārdot atpakaļ elektroenerģiju energosistēmai, ja  tīkla pieprasījums pēc elektroenerģijas ir </a:t>
            </a:r>
            <a:r>
              <a:rPr lang="lv-LV" b="1" dirty="0" smtClean="0">
                <a:solidFill>
                  <a:schemeClr val="tx1"/>
                </a:solidFill>
              </a:rPr>
              <a:t>augsts</a:t>
            </a:r>
            <a:endParaRPr lang="lv-LV" b="1" dirty="0">
              <a:solidFill>
                <a:schemeClr val="tx1"/>
              </a:solidFill>
            </a:endParaRPr>
          </a:p>
          <a:p>
            <a:pPr marL="285750" indent="-285750">
              <a:spcAft>
                <a:spcPts val="600"/>
              </a:spcAft>
              <a:buFont typeface="Arial" panose="020B0604020202020204" pitchFamily="34" charset="0"/>
              <a:buChar char="•"/>
            </a:pPr>
            <a:r>
              <a:rPr lang="lv-LV" b="1" dirty="0" smtClean="0">
                <a:solidFill>
                  <a:schemeClr val="tx1"/>
                </a:solidFill>
              </a:rPr>
              <a:t>Bornholma </a:t>
            </a:r>
            <a:r>
              <a:rPr lang="lv-LV" b="1" dirty="0">
                <a:solidFill>
                  <a:schemeClr val="tx1"/>
                </a:solidFill>
              </a:rPr>
              <a:t>ir bijusi izvēlēta kā enerģijas laboratorija projektā, lai veiktu pētījumus par viedo maksas noteikšanu elektriskiem transportlīdzekļiem izmantojot vēja enerģiju</a:t>
            </a:r>
          </a:p>
        </p:txBody>
      </p:sp>
    </p:spTree>
    <p:extLst>
      <p:ext uri="{BB962C8B-B14F-4D97-AF65-F5344CB8AC3E}">
        <p14:creationId xmlns:p14="http://schemas.microsoft.com/office/powerpoint/2010/main" val="35849658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E:\2016_NEW prezentacijas\16_Atteli\3748413931_e84e033cf9_o.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952"/>
          <a:stretch/>
        </p:blipFill>
        <p:spPr bwMode="auto">
          <a:xfrm>
            <a:off x="6717886" y="0"/>
            <a:ext cx="500833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207039" y="480952"/>
            <a:ext cx="6130236" cy="1347848"/>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dirty="0"/>
              <a:t>Biroju ēkas apsildīšana ar ķermeņa siltumu Zviedrijā</a:t>
            </a:r>
          </a:p>
        </p:txBody>
      </p:sp>
      <p:grpSp>
        <p:nvGrpSpPr>
          <p:cNvPr id="2" name="Group 1"/>
          <p:cNvGrpSpPr/>
          <p:nvPr/>
        </p:nvGrpSpPr>
        <p:grpSpPr>
          <a:xfrm>
            <a:off x="0" y="2194560"/>
            <a:ext cx="5956663" cy="4193591"/>
            <a:chOff x="0" y="2194560"/>
            <a:chExt cx="5956663" cy="4193591"/>
          </a:xfrm>
        </p:grpSpPr>
        <p:pic>
          <p:nvPicPr>
            <p:cNvPr id="36866" name="Picture 2" descr="http://www.operationworld.org/files/ow/maps/lgmap/swed-MMAP-md.png"/>
            <p:cNvPicPr>
              <a:picLocks noChangeAspect="1" noChangeArrowheads="1"/>
            </p:cNvPicPr>
            <p:nvPr/>
          </p:nvPicPr>
          <p:blipFill rotWithShape="1">
            <a:blip r:embed="rId3">
              <a:extLst>
                <a:ext uri="{28A0092B-C50C-407E-A947-70E740481C1C}">
                  <a14:useLocalDpi xmlns:a14="http://schemas.microsoft.com/office/drawing/2010/main" val="0"/>
                </a:ext>
              </a:extLst>
            </a:blip>
            <a:srcRect l="1031" t="1162" r="1443" b="1797"/>
            <a:stretch/>
          </p:blipFill>
          <p:spPr bwMode="auto">
            <a:xfrm>
              <a:off x="0" y="2194560"/>
              <a:ext cx="5956663" cy="4193591"/>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2935092" y="4839356"/>
              <a:ext cx="144000" cy="144000"/>
            </a:xfrm>
            <a:prstGeom prst="ellipse">
              <a:avLst/>
            </a:prstGeom>
            <a:solidFill>
              <a:schemeClr val="tx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grpSp>
    </p:spTree>
    <p:extLst>
      <p:ext uri="{BB962C8B-B14F-4D97-AF65-F5344CB8AC3E}">
        <p14:creationId xmlns:p14="http://schemas.microsoft.com/office/powerpoint/2010/main" val="1608170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SC_0118-stockholm-central-train-st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22327" y="1212995"/>
            <a:ext cx="6869673" cy="4534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306479" y="571890"/>
            <a:ext cx="6322997" cy="127774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Cauri </a:t>
            </a:r>
            <a:r>
              <a:rPr lang="lv-LV" sz="2400" b="1" dirty="0"/>
              <a:t>Stokholmas Centrālajai dzelzceļa stacijai </a:t>
            </a:r>
            <a:r>
              <a:rPr lang="lv-LV" sz="2400" dirty="0"/>
              <a:t>katru dienu iziet vairāk nekā 250 000 cilvēku, radot lielu siltuma </a:t>
            </a:r>
            <a:r>
              <a:rPr lang="lv-LV" sz="2400" dirty="0" smtClean="0"/>
              <a:t>daudzumu</a:t>
            </a:r>
          </a:p>
        </p:txBody>
      </p:sp>
      <p:sp>
        <p:nvSpPr>
          <p:cNvPr id="5" name="Rounded Rectangle 4"/>
          <p:cNvSpPr/>
          <p:nvPr/>
        </p:nvSpPr>
        <p:spPr>
          <a:xfrm>
            <a:off x="306479" y="3620639"/>
            <a:ext cx="5826034" cy="10284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Tā vietā, lai ķermeņa siltums izkliedētos stacijas gaisā, šī enerģija tiek izmantota, lai sildītu tuvējo biroju ēku, </a:t>
            </a:r>
            <a:endParaRPr lang="lv-LV" b="1" dirty="0" smtClean="0">
              <a:solidFill>
                <a:schemeClr val="tx1"/>
              </a:solidFill>
            </a:endParaRPr>
          </a:p>
          <a:p>
            <a:pPr algn="ctr"/>
            <a:r>
              <a:rPr lang="lv-LV" b="1" dirty="0" smtClean="0">
                <a:solidFill>
                  <a:schemeClr val="tx1"/>
                </a:solidFill>
              </a:rPr>
              <a:t>kas </a:t>
            </a:r>
            <a:r>
              <a:rPr lang="lv-LV" b="1" dirty="0">
                <a:solidFill>
                  <a:schemeClr val="tx1"/>
                </a:solidFill>
              </a:rPr>
              <a:t>pieder valsts īpašumu uzņēmumam</a:t>
            </a:r>
            <a:endParaRPr lang="lv-LV" b="1" dirty="0" smtClean="0">
              <a:solidFill>
                <a:schemeClr val="tx1"/>
              </a:solidFill>
            </a:endParaRPr>
          </a:p>
        </p:txBody>
      </p:sp>
      <p:sp>
        <p:nvSpPr>
          <p:cNvPr id="6" name="Rounded Rectangle 5"/>
          <p:cNvSpPr/>
          <p:nvPr/>
        </p:nvSpPr>
        <p:spPr>
          <a:xfrm>
            <a:off x="306479" y="5122925"/>
            <a:ext cx="5826034" cy="80295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Tāds risinājums konkrētai ēkai samazina apkures izmaksas pat par </a:t>
            </a:r>
            <a:r>
              <a:rPr lang="lv-LV" b="1" dirty="0" smtClean="0">
                <a:solidFill>
                  <a:schemeClr val="tx1"/>
                </a:solidFill>
              </a:rPr>
              <a:t>25%, </a:t>
            </a:r>
            <a:r>
              <a:rPr lang="lv-LV" b="1" dirty="0">
                <a:solidFill>
                  <a:schemeClr val="tx1"/>
                </a:solidFill>
              </a:rPr>
              <a:t>salīdzinot ar dabas gāzes </a:t>
            </a:r>
            <a:r>
              <a:rPr lang="lv-LV" b="1" dirty="0" smtClean="0">
                <a:solidFill>
                  <a:schemeClr val="tx1"/>
                </a:solidFill>
              </a:rPr>
              <a:t>izmantošanu</a:t>
            </a:r>
            <a:endParaRPr lang="lv-LV" b="1" dirty="0">
              <a:solidFill>
                <a:schemeClr val="tx1"/>
              </a:solidFill>
            </a:endParaRPr>
          </a:p>
        </p:txBody>
      </p:sp>
      <p:sp>
        <p:nvSpPr>
          <p:cNvPr id="8" name="Rounded Rectangle 7"/>
          <p:cNvSpPr/>
          <p:nvPr/>
        </p:nvSpPr>
        <p:spPr>
          <a:xfrm>
            <a:off x="306479" y="2467751"/>
            <a:ext cx="5826034" cy="67901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Ņemot vērā aukstās ziemas un augstās enerģijas cenas, Zviedrija meklē alternatīvus veidus, kā apsildīt ēkas</a:t>
            </a:r>
          </a:p>
        </p:txBody>
      </p:sp>
    </p:spTree>
    <p:extLst>
      <p:ext uri="{BB962C8B-B14F-4D97-AF65-F5344CB8AC3E}">
        <p14:creationId xmlns:p14="http://schemas.microsoft.com/office/powerpoint/2010/main" val="10264484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2956" y="0"/>
            <a:ext cx="5143500" cy="6858000"/>
          </a:xfrm>
          <a:prstGeom prst="rect">
            <a:avLst/>
          </a:prstGeom>
        </p:spPr>
      </p:pic>
      <p:sp>
        <p:nvSpPr>
          <p:cNvPr id="5" name="Title 1"/>
          <p:cNvSpPr txBox="1">
            <a:spLocks/>
          </p:cNvSpPr>
          <p:nvPr/>
        </p:nvSpPr>
        <p:spPr>
          <a:xfrm>
            <a:off x="5251270" y="780895"/>
            <a:ext cx="6638184" cy="127774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Stokholmas Centrālā dzelzceļa stacija ir lielākā un aktīvākā dzelzceļa stacija Zviedrijā</a:t>
            </a:r>
            <a:endParaRPr lang="lv-LV" sz="2400" dirty="0" smtClean="0"/>
          </a:p>
        </p:txBody>
      </p:sp>
      <p:sp>
        <p:nvSpPr>
          <p:cNvPr id="6" name="Rounded Rectangle 5"/>
          <p:cNvSpPr/>
          <p:nvPr/>
        </p:nvSpPr>
        <p:spPr>
          <a:xfrm>
            <a:off x="5852470" y="2562283"/>
            <a:ext cx="5826034" cy="67901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Vilcieni, veikali un cilvēki stacijā rada milzīgu siltuma daudzumu, kas parasti tiek ventilēts uz āru</a:t>
            </a:r>
          </a:p>
        </p:txBody>
      </p:sp>
      <p:sp>
        <p:nvSpPr>
          <p:cNvPr id="7" name="Rounded Rectangle 6"/>
          <p:cNvSpPr/>
          <p:nvPr/>
        </p:nvSpPr>
        <p:spPr>
          <a:xfrm>
            <a:off x="5852470" y="3588573"/>
            <a:ext cx="5826034" cy="124137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Kaut gan siltuma apmainītāji nav no jauna izgudrota tehnoloģija, tomēr uzdevums nodot siltumu no vienas ēkas uz otru prasa ilgtermiņa sadarbību starp </a:t>
            </a:r>
            <a:endParaRPr lang="lv-LV" b="1" dirty="0" smtClean="0">
              <a:solidFill>
                <a:schemeClr val="tx1"/>
              </a:solidFill>
            </a:endParaRPr>
          </a:p>
          <a:p>
            <a:pPr algn="ctr"/>
            <a:r>
              <a:rPr lang="lv-LV" b="1" dirty="0" smtClean="0">
                <a:solidFill>
                  <a:schemeClr val="tx1"/>
                </a:solidFill>
              </a:rPr>
              <a:t>divu </a:t>
            </a:r>
            <a:r>
              <a:rPr lang="lv-LV" b="1" dirty="0">
                <a:solidFill>
                  <a:schemeClr val="tx1"/>
                </a:solidFill>
              </a:rPr>
              <a:t>ēku īpašniekiem</a:t>
            </a:r>
          </a:p>
        </p:txBody>
      </p:sp>
      <p:sp>
        <p:nvSpPr>
          <p:cNvPr id="10" name="Rounded Rectangle 9"/>
          <p:cNvSpPr/>
          <p:nvPr/>
        </p:nvSpPr>
        <p:spPr>
          <a:xfrm>
            <a:off x="5852470" y="5177223"/>
            <a:ext cx="5826034" cy="67901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Tagad liekais siltums no Centrālās stacijas tiek pārvadīts uz </a:t>
            </a:r>
            <a:r>
              <a:rPr lang="lv-LV" b="1" dirty="0" smtClean="0">
                <a:solidFill>
                  <a:schemeClr val="tx1"/>
                </a:solidFill>
              </a:rPr>
              <a:t>netālu esošo biroja ēku </a:t>
            </a:r>
            <a:r>
              <a:rPr lang="lv-LV" b="1" dirty="0" err="1" smtClean="0">
                <a:solidFill>
                  <a:schemeClr val="tx1"/>
                </a:solidFill>
              </a:rPr>
              <a:t>Kungsbrohuset</a:t>
            </a:r>
            <a:endParaRPr lang="lv-LV" b="1" dirty="0">
              <a:solidFill>
                <a:schemeClr val="tx1"/>
              </a:solidFill>
            </a:endParaRPr>
          </a:p>
        </p:txBody>
      </p:sp>
    </p:spTree>
    <p:extLst>
      <p:ext uri="{BB962C8B-B14F-4D97-AF65-F5344CB8AC3E}">
        <p14:creationId xmlns:p14="http://schemas.microsoft.com/office/powerpoint/2010/main" val="37500344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rp_ac200_centralstationen_stockholm_exteri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985096"/>
            <a:ext cx="5075449" cy="3390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2709" y="2396238"/>
            <a:ext cx="6849291" cy="397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2700209" y="506576"/>
            <a:ext cx="6864607" cy="120465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Biroju ēkas (</a:t>
            </a:r>
            <a:r>
              <a:rPr lang="lv-LV" sz="2400" b="1" dirty="0" err="1"/>
              <a:t>Kungsbrohuset</a:t>
            </a:r>
            <a:r>
              <a:rPr lang="lv-LV" sz="2400" b="1" dirty="0"/>
              <a:t>) </a:t>
            </a:r>
            <a:r>
              <a:rPr lang="lv-LV" sz="2400" dirty="0"/>
              <a:t>platība ir 40 000 </a:t>
            </a:r>
            <a:r>
              <a:rPr lang="lv-LV" sz="2400" dirty="0" smtClean="0"/>
              <a:t>m</a:t>
            </a:r>
            <a:r>
              <a:rPr lang="lv-LV" sz="2400" baseline="30000" dirty="0" smtClean="0"/>
              <a:t>2</a:t>
            </a:r>
            <a:r>
              <a:rPr lang="lv-LV" sz="2400" dirty="0" smtClean="0"/>
              <a:t>; siltuma </a:t>
            </a:r>
            <a:r>
              <a:rPr lang="lv-LV" sz="2400" dirty="0"/>
              <a:t>pārnese ir labāks risinājumus, nekā izmantot ezera ūdeni stacijas dzesēšanai</a:t>
            </a:r>
          </a:p>
        </p:txBody>
      </p:sp>
      <p:sp>
        <p:nvSpPr>
          <p:cNvPr id="8" name="Rounded Rectangle 7"/>
          <p:cNvSpPr/>
          <p:nvPr/>
        </p:nvSpPr>
        <p:spPr>
          <a:xfrm>
            <a:off x="431074" y="2103121"/>
            <a:ext cx="6178732" cy="104159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Šis Stokholmas projekts ir iedvesmojis uz līdzīgu iniciatīvu Parīzē, kur siltums no metro stacijas tiek izmantots, lai apsildītu dzīvokļus tuvējā dzīvojamā kompleksā</a:t>
            </a:r>
          </a:p>
        </p:txBody>
      </p:sp>
    </p:spTree>
    <p:extLst>
      <p:ext uri="{BB962C8B-B14F-4D97-AF65-F5344CB8AC3E}">
        <p14:creationId xmlns:p14="http://schemas.microsoft.com/office/powerpoint/2010/main" val="17104906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aw the Line Between Sales Pitch and Relationship Building | Joshua ..."/>
          <p:cNvPicPr>
            <a:picLocks noChangeAspect="1"/>
          </p:cNvPicPr>
          <p:nvPr/>
        </p:nvPicPr>
        <p:blipFill rotWithShape="1">
          <a:blip r:embed="rId2">
            <a:extLst>
              <a:ext uri="{28A0092B-C50C-407E-A947-70E740481C1C}">
                <a14:useLocalDpi xmlns:a14="http://schemas.microsoft.com/office/drawing/2010/main" val="0"/>
              </a:ext>
            </a:extLst>
          </a:blip>
          <a:srcRect b="35515"/>
          <a:stretch/>
        </p:blipFill>
        <p:spPr>
          <a:xfrm flipH="1">
            <a:off x="2437860" y="1724702"/>
            <a:ext cx="9753600" cy="3304498"/>
          </a:xfrm>
          <a:prstGeom prst="rect">
            <a:avLst/>
          </a:prstGeom>
        </p:spPr>
      </p:pic>
      <p:sp>
        <p:nvSpPr>
          <p:cNvPr id="5" name="Title 1"/>
          <p:cNvSpPr txBox="1">
            <a:spLocks/>
          </p:cNvSpPr>
          <p:nvPr/>
        </p:nvSpPr>
        <p:spPr>
          <a:xfrm>
            <a:off x="1397725" y="2019472"/>
            <a:ext cx="7093901" cy="2387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lv-LV" sz="6600" dirty="0" smtClean="0"/>
              <a:t>Paldies </a:t>
            </a:r>
          </a:p>
          <a:p>
            <a:pPr algn="r"/>
            <a:r>
              <a:rPr lang="lv-LV" sz="6600" dirty="0" smtClean="0"/>
              <a:t>par uzmanību!</a:t>
            </a:r>
            <a:endParaRPr lang="lv-LV" sz="6600" dirty="0"/>
          </a:p>
        </p:txBody>
      </p:sp>
      <p:sp>
        <p:nvSpPr>
          <p:cNvPr id="7" name="TextBox 6"/>
          <p:cNvSpPr txBox="1"/>
          <p:nvPr/>
        </p:nvSpPr>
        <p:spPr>
          <a:xfrm rot="19460909">
            <a:off x="10817297" y="2749051"/>
            <a:ext cx="1317597" cy="276999"/>
          </a:xfrm>
          <a:prstGeom prst="rect">
            <a:avLst/>
          </a:prstGeom>
          <a:noFill/>
        </p:spPr>
        <p:txBody>
          <a:bodyPr wrap="square" rtlCol="0">
            <a:spAutoFit/>
          </a:bodyPr>
          <a:lstStyle/>
          <a:p>
            <a:r>
              <a:rPr lang="fa-IR" sz="1200" dirty="0" smtClean="0">
                <a:solidFill>
                  <a:schemeClr val="accent2">
                    <a:lumMod val="60000"/>
                    <a:lumOff val="40000"/>
                  </a:schemeClr>
                </a:solidFill>
                <a:latin typeface="Adobe Arabic" panose="02040503050201020203" pitchFamily="18" charset="-78"/>
                <a:cs typeface="Adobe Arabic" panose="02040503050201020203" pitchFamily="18" charset="-78"/>
              </a:rPr>
              <a:t>زانه گایله</a:t>
            </a:r>
            <a:r>
              <a:rPr lang="fa-IR" sz="1200" dirty="0">
                <a:solidFill>
                  <a:schemeClr val="accent2">
                    <a:lumMod val="60000"/>
                    <a:lumOff val="40000"/>
                  </a:schemeClr>
                </a:solidFill>
                <a:latin typeface="Adobe Arabic" panose="02040503050201020203" pitchFamily="18" charset="-78"/>
                <a:cs typeface="Adobe Arabic" panose="02040503050201020203" pitchFamily="18" charset="-78"/>
              </a:rPr>
              <a:t> </a:t>
            </a:r>
            <a:r>
              <a:rPr lang="fa-IR" sz="1200" dirty="0" smtClean="0">
                <a:solidFill>
                  <a:schemeClr val="accent2">
                    <a:lumMod val="60000"/>
                    <a:lumOff val="40000"/>
                  </a:schemeClr>
                </a:solidFill>
                <a:latin typeface="Adobe Arabic" panose="02040503050201020203" pitchFamily="18" charset="-78"/>
                <a:cs typeface="Adobe Arabic" panose="02040503050201020203" pitchFamily="18" charset="-78"/>
              </a:rPr>
              <a:t>\۲۰۱۶</a:t>
            </a:r>
            <a:r>
              <a:rPr lang="fa-IR" sz="1200" dirty="0">
                <a:solidFill>
                  <a:schemeClr val="accent2">
                    <a:lumMod val="60000"/>
                    <a:lumOff val="40000"/>
                  </a:schemeClr>
                </a:solidFill>
                <a:latin typeface="Adobe Arabic" panose="02040503050201020203" pitchFamily="18" charset="-78"/>
                <a:cs typeface="Adobe Arabic" panose="02040503050201020203" pitchFamily="18" charset="-78"/>
              </a:rPr>
              <a:t>\</a:t>
            </a:r>
            <a:endParaRPr lang="lv-LV" sz="1200" dirty="0" smtClean="0">
              <a:solidFill>
                <a:schemeClr val="accent2">
                  <a:lumMod val="60000"/>
                  <a:lumOff val="40000"/>
                </a:schemeClr>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33692796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588" y="0"/>
            <a:ext cx="4570884" cy="6858000"/>
          </a:xfrm>
          <a:prstGeom prst="rect">
            <a:avLst/>
          </a:prstGeom>
        </p:spPr>
      </p:pic>
      <p:sp>
        <p:nvSpPr>
          <p:cNvPr id="7" name="Title 1"/>
          <p:cNvSpPr txBox="1">
            <a:spLocks/>
          </p:cNvSpPr>
          <p:nvPr/>
        </p:nvSpPr>
        <p:spPr>
          <a:xfrm>
            <a:off x="2921722" y="429845"/>
            <a:ext cx="9000331" cy="124690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Norvēģijas Klimata līgums </a:t>
            </a:r>
            <a:r>
              <a:rPr lang="lv-LV" sz="2400" dirty="0"/>
              <a:t>tika saskaņots vienojoties sešām partijām </a:t>
            </a:r>
            <a:r>
              <a:rPr lang="lv-LV" sz="2400" dirty="0" smtClean="0"/>
              <a:t>un nodrošina jaunas </a:t>
            </a:r>
            <a:r>
              <a:rPr lang="lv-LV" sz="2400" dirty="0"/>
              <a:t>politikas pamatnostādņu pieņemšanu </a:t>
            </a:r>
            <a:endParaRPr lang="lv-LV" sz="2400" dirty="0" smtClean="0"/>
          </a:p>
          <a:p>
            <a:pPr algn="ctr"/>
            <a:r>
              <a:rPr lang="lv-LV" sz="2400" dirty="0" smtClean="0"/>
              <a:t>neatkarīgi </a:t>
            </a:r>
            <a:r>
              <a:rPr lang="lv-LV" sz="2400" dirty="0"/>
              <a:t>no iespējamām izmaiņām </a:t>
            </a:r>
            <a:r>
              <a:rPr lang="lv-LV" sz="2400" dirty="0" smtClean="0"/>
              <a:t>valdībā</a:t>
            </a:r>
          </a:p>
        </p:txBody>
      </p:sp>
      <p:sp>
        <p:nvSpPr>
          <p:cNvPr id="8" name="Rounded Rectangle 7"/>
          <p:cNvSpPr/>
          <p:nvPr/>
        </p:nvSpPr>
        <p:spPr>
          <a:xfrm>
            <a:off x="4001606" y="2173142"/>
            <a:ext cx="7920447" cy="7273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Tādējādi, Klimata līgums nodrošina ilgtermiņa perspektīvu klimata politikas īstenošanai, pat ņemot vērā, ka jaunas vēlēšanas notiek ik pēc četriem gadiem</a:t>
            </a:r>
            <a:endParaRPr lang="lv-LV" b="1" dirty="0" smtClean="0">
              <a:solidFill>
                <a:schemeClr val="tx1"/>
              </a:solidFill>
            </a:endParaRPr>
          </a:p>
        </p:txBody>
      </p:sp>
      <p:sp>
        <p:nvSpPr>
          <p:cNvPr id="9" name="Rounded Rectangle 8"/>
          <p:cNvSpPr/>
          <p:nvPr/>
        </p:nvSpPr>
        <p:spPr>
          <a:xfrm>
            <a:off x="4005965" y="4082962"/>
            <a:ext cx="7920447" cy="100571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Kompromiss </a:t>
            </a:r>
            <a:r>
              <a:rPr lang="lv-LV" b="1" dirty="0">
                <a:solidFill>
                  <a:schemeClr val="tx1"/>
                </a:solidFill>
              </a:rPr>
              <a:t>tika panākts starp toreizējo opozīcijas partiju konservatīvajiem, liberāļiem un kristīgiem demokrātiem, kā arī trīspusējo koalīciju, </a:t>
            </a:r>
            <a:endParaRPr lang="lv-LV" b="1" dirty="0" smtClean="0">
              <a:solidFill>
                <a:schemeClr val="tx1"/>
              </a:solidFill>
            </a:endParaRPr>
          </a:p>
          <a:p>
            <a:pPr algn="ctr"/>
            <a:r>
              <a:rPr lang="lv-LV" b="1" dirty="0" smtClean="0">
                <a:solidFill>
                  <a:schemeClr val="tx1"/>
                </a:solidFill>
              </a:rPr>
              <a:t>kas </a:t>
            </a:r>
            <a:r>
              <a:rPr lang="lv-LV" b="1" dirty="0">
                <a:solidFill>
                  <a:schemeClr val="tx1"/>
                </a:solidFill>
              </a:rPr>
              <a:t>ietvēra Sociālistu, Darba un Centra </a:t>
            </a:r>
            <a:r>
              <a:rPr lang="lv-LV" b="1" dirty="0" smtClean="0">
                <a:solidFill>
                  <a:schemeClr val="tx1"/>
                </a:solidFill>
              </a:rPr>
              <a:t>partijas</a:t>
            </a:r>
            <a:endParaRPr lang="lv-LV" b="1" dirty="0">
              <a:solidFill>
                <a:schemeClr val="tx1"/>
              </a:solidFill>
            </a:endParaRPr>
          </a:p>
        </p:txBody>
      </p:sp>
      <p:sp>
        <p:nvSpPr>
          <p:cNvPr id="10" name="Rounded Rectangle 9"/>
          <p:cNvSpPr/>
          <p:nvPr/>
        </p:nvSpPr>
        <p:spPr>
          <a:xfrm>
            <a:off x="4005965" y="3150924"/>
            <a:ext cx="7920447" cy="67577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Pirmais kompromiss tika pieņemts </a:t>
            </a:r>
            <a:r>
              <a:rPr lang="lv-LV" b="1" dirty="0" smtClean="0">
                <a:solidFill>
                  <a:schemeClr val="tx1"/>
                </a:solidFill>
              </a:rPr>
              <a:t>2008.g. </a:t>
            </a:r>
            <a:r>
              <a:rPr lang="lv-LV" b="1" dirty="0">
                <a:solidFill>
                  <a:schemeClr val="tx1"/>
                </a:solidFill>
              </a:rPr>
              <a:t>un ietvēra Norvēģijas klimata politiku un pasākumus, lai sasniegtu izvirzītos </a:t>
            </a:r>
            <a:r>
              <a:rPr lang="lv-LV" b="1" dirty="0" smtClean="0">
                <a:solidFill>
                  <a:schemeClr val="tx1"/>
                </a:solidFill>
              </a:rPr>
              <a:t>mērķus</a:t>
            </a:r>
            <a:endParaRPr lang="lv-LV" b="1" dirty="0">
              <a:solidFill>
                <a:schemeClr val="tx1"/>
              </a:solidFill>
            </a:endParaRPr>
          </a:p>
        </p:txBody>
      </p:sp>
      <p:sp>
        <p:nvSpPr>
          <p:cNvPr id="11" name="Rounded Rectangle 10"/>
          <p:cNvSpPr/>
          <p:nvPr/>
        </p:nvSpPr>
        <p:spPr>
          <a:xfrm>
            <a:off x="4005965" y="5349860"/>
            <a:ext cx="7920447" cy="101175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Kaut </a:t>
            </a:r>
            <a:r>
              <a:rPr lang="lv-LV" b="1" dirty="0">
                <a:solidFill>
                  <a:schemeClr val="tx1"/>
                </a:solidFill>
              </a:rPr>
              <a:t>arī vairākām no šīm partijām bija vērienīgākas klimata politikas un tās turpinās cīnīties par plašākiem klimata politikas mērķiem un pasākumiem, kompromiss noteica kopējus mērķus, </a:t>
            </a:r>
            <a:r>
              <a:rPr lang="lv-LV" b="1" dirty="0" smtClean="0">
                <a:solidFill>
                  <a:schemeClr val="tx1"/>
                </a:solidFill>
              </a:rPr>
              <a:t>kam </a:t>
            </a:r>
            <a:r>
              <a:rPr lang="lv-LV" b="1" dirty="0">
                <a:solidFill>
                  <a:schemeClr val="tx1"/>
                </a:solidFill>
              </a:rPr>
              <a:t>piekrita </a:t>
            </a:r>
            <a:r>
              <a:rPr lang="lv-LV" b="1" dirty="0" smtClean="0">
                <a:solidFill>
                  <a:schemeClr val="tx1"/>
                </a:solidFill>
              </a:rPr>
              <a:t>visas </a:t>
            </a:r>
            <a:r>
              <a:rPr lang="lv-LV" b="1" dirty="0">
                <a:solidFill>
                  <a:schemeClr val="tx1"/>
                </a:solidFill>
              </a:rPr>
              <a:t>sešas partijas</a:t>
            </a:r>
          </a:p>
        </p:txBody>
      </p:sp>
    </p:spTree>
    <p:extLst>
      <p:ext uri="{BB962C8B-B14F-4D97-AF65-F5344CB8AC3E}">
        <p14:creationId xmlns:p14="http://schemas.microsoft.com/office/powerpoint/2010/main" val="1666640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2948" y="0"/>
            <a:ext cx="4572000" cy="6858000"/>
          </a:xfrm>
          <a:prstGeom prst="rect">
            <a:avLst/>
          </a:prstGeom>
        </p:spPr>
      </p:pic>
      <p:sp>
        <p:nvSpPr>
          <p:cNvPr id="2" name="Rectangle 1"/>
          <p:cNvSpPr/>
          <p:nvPr/>
        </p:nvSpPr>
        <p:spPr>
          <a:xfrm>
            <a:off x="4088674" y="3057891"/>
            <a:ext cx="8125097" cy="369332"/>
          </a:xfrm>
          <a:prstGeom prst="rect">
            <a:avLst/>
          </a:prstGeom>
        </p:spPr>
        <p:txBody>
          <a:bodyPr wrap="square">
            <a:spAutoFit/>
          </a:bodyPr>
          <a:lstStyle/>
          <a:p>
            <a:r>
              <a:rPr lang="lv-LV" dirty="0" smtClean="0"/>
              <a:t>.</a:t>
            </a:r>
            <a:endParaRPr lang="lv-LV" b="1" dirty="0"/>
          </a:p>
        </p:txBody>
      </p:sp>
      <p:sp>
        <p:nvSpPr>
          <p:cNvPr id="3" name="Title 1"/>
          <p:cNvSpPr txBox="1">
            <a:spLocks/>
          </p:cNvSpPr>
          <p:nvPr/>
        </p:nvSpPr>
        <p:spPr>
          <a:xfrm>
            <a:off x="359228" y="441136"/>
            <a:ext cx="6997336" cy="92954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Vienošanās tika atjaunināta </a:t>
            </a:r>
            <a:r>
              <a:rPr lang="lv-LV" sz="2400" dirty="0" smtClean="0"/>
              <a:t>2012.g., </a:t>
            </a:r>
            <a:r>
              <a:rPr lang="lv-LV" sz="2400" dirty="0"/>
              <a:t>vienlaicīgi publicējot </a:t>
            </a:r>
            <a:r>
              <a:rPr lang="lv-LV" sz="2400" b="1" dirty="0"/>
              <a:t>Balto grāmatu par Norvēģijas klimata politiku</a:t>
            </a:r>
            <a:endParaRPr lang="lv-LV" sz="2400" b="1" dirty="0" smtClean="0"/>
          </a:p>
        </p:txBody>
      </p:sp>
      <p:sp>
        <p:nvSpPr>
          <p:cNvPr id="5" name="Title 1"/>
          <p:cNvSpPr txBox="1">
            <a:spLocks/>
          </p:cNvSpPr>
          <p:nvPr/>
        </p:nvSpPr>
        <p:spPr>
          <a:xfrm>
            <a:off x="925284" y="1734123"/>
            <a:ext cx="5865225" cy="96032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Atjauninātais Klimata līgums </a:t>
            </a:r>
            <a:r>
              <a:rPr lang="lv-LV" sz="2400" dirty="0"/>
              <a:t>ietver šādus galvenos mērķus:</a:t>
            </a:r>
          </a:p>
        </p:txBody>
      </p:sp>
      <p:sp>
        <p:nvSpPr>
          <p:cNvPr id="4" name="Rounded Rectangle 3"/>
          <p:cNvSpPr/>
          <p:nvPr/>
        </p:nvSpPr>
        <p:spPr>
          <a:xfrm>
            <a:off x="359228" y="2588409"/>
            <a:ext cx="6997336" cy="3805727"/>
          </a:xfrm>
          <a:prstGeom prst="roundRect">
            <a:avLst>
              <a:gd name="adj" fmla="val 7059"/>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dirty="0" smtClean="0">
                <a:solidFill>
                  <a:schemeClr val="tx1"/>
                </a:solidFill>
              </a:rPr>
              <a:t>Norvēģija </a:t>
            </a:r>
            <a:r>
              <a:rPr lang="lv-LV" b="1" dirty="0">
                <a:solidFill>
                  <a:schemeClr val="tx1"/>
                </a:solidFill>
              </a:rPr>
              <a:t>būs klimata neitrāla </a:t>
            </a:r>
            <a:r>
              <a:rPr lang="lv-LV" b="1" dirty="0" smtClean="0">
                <a:solidFill>
                  <a:schemeClr val="tx1"/>
                </a:solidFill>
              </a:rPr>
              <a:t>2050.g.</a:t>
            </a:r>
          </a:p>
          <a:p>
            <a:pPr marL="285750" indent="-285750">
              <a:spcAft>
                <a:spcPts val="600"/>
              </a:spcAft>
              <a:buFont typeface="Arial" panose="020B0604020202020204" pitchFamily="34" charset="0"/>
              <a:buChar char="•"/>
            </a:pPr>
            <a:r>
              <a:rPr lang="lv-LV" b="1" dirty="0" smtClean="0">
                <a:solidFill>
                  <a:schemeClr val="tx1"/>
                </a:solidFill>
              </a:rPr>
              <a:t>Norvēģija </a:t>
            </a:r>
            <a:r>
              <a:rPr lang="lv-LV" b="1" dirty="0">
                <a:solidFill>
                  <a:schemeClr val="tx1"/>
                </a:solidFill>
              </a:rPr>
              <a:t>būs oglekļa neitrāla pirms </a:t>
            </a:r>
            <a:r>
              <a:rPr lang="lv-LV" b="1" dirty="0" smtClean="0">
                <a:solidFill>
                  <a:schemeClr val="tx1"/>
                </a:solidFill>
              </a:rPr>
              <a:t>2030.g., </a:t>
            </a:r>
            <a:r>
              <a:rPr lang="lv-LV" b="1" dirty="0">
                <a:solidFill>
                  <a:schemeClr val="tx1"/>
                </a:solidFill>
              </a:rPr>
              <a:t>ja arī citām valstīm būs līdzīga </a:t>
            </a:r>
            <a:r>
              <a:rPr lang="lv-LV" b="1" dirty="0" smtClean="0">
                <a:solidFill>
                  <a:schemeClr val="tx1"/>
                </a:solidFill>
              </a:rPr>
              <a:t>apņemšanās</a:t>
            </a:r>
          </a:p>
          <a:p>
            <a:pPr marL="285750" indent="-285750">
              <a:spcAft>
                <a:spcPts val="600"/>
              </a:spcAft>
              <a:buFont typeface="Arial" panose="020B0604020202020204" pitchFamily="34" charset="0"/>
              <a:buChar char="•"/>
            </a:pPr>
            <a:r>
              <a:rPr lang="lv-LV" b="1" dirty="0" smtClean="0">
                <a:solidFill>
                  <a:schemeClr val="tx1"/>
                </a:solidFill>
              </a:rPr>
              <a:t>Norvēģija </a:t>
            </a:r>
            <a:r>
              <a:rPr lang="lv-LV" b="1" dirty="0">
                <a:solidFill>
                  <a:schemeClr val="tx1"/>
                </a:solidFill>
              </a:rPr>
              <a:t>līdz </a:t>
            </a:r>
            <a:r>
              <a:rPr lang="lv-LV" b="1" dirty="0" smtClean="0">
                <a:solidFill>
                  <a:schemeClr val="tx1"/>
                </a:solidFill>
              </a:rPr>
              <a:t>2020.g. </a:t>
            </a:r>
            <a:r>
              <a:rPr lang="lv-LV" b="1" dirty="0">
                <a:solidFill>
                  <a:schemeClr val="tx1"/>
                </a:solidFill>
              </a:rPr>
              <a:t>samazinās SEG emisijas </a:t>
            </a:r>
            <a:r>
              <a:rPr lang="lv-LV" b="1" dirty="0" smtClean="0">
                <a:solidFill>
                  <a:schemeClr val="tx1"/>
                </a:solidFill>
              </a:rPr>
              <a:t>30% </a:t>
            </a:r>
            <a:r>
              <a:rPr lang="lv-LV" b="1" dirty="0">
                <a:solidFill>
                  <a:schemeClr val="tx1"/>
                </a:solidFill>
              </a:rPr>
              <a:t>apmērā salīdzinot ar </a:t>
            </a:r>
            <a:r>
              <a:rPr lang="lv-LV" b="1" dirty="0" smtClean="0">
                <a:solidFill>
                  <a:schemeClr val="tx1"/>
                </a:solidFill>
              </a:rPr>
              <a:t>1990.g.</a:t>
            </a:r>
          </a:p>
          <a:p>
            <a:pPr marL="285750" indent="-285750">
              <a:spcAft>
                <a:spcPts val="600"/>
              </a:spcAft>
              <a:buFont typeface="Arial" panose="020B0604020202020204" pitchFamily="34" charset="0"/>
              <a:buChar char="•"/>
            </a:pPr>
            <a:r>
              <a:rPr lang="lv-LV" b="1" dirty="0" smtClean="0">
                <a:solidFill>
                  <a:schemeClr val="tx1"/>
                </a:solidFill>
              </a:rPr>
              <a:t>Norvēģijas </a:t>
            </a:r>
            <a:r>
              <a:rPr lang="lv-LV" b="1" dirty="0">
                <a:solidFill>
                  <a:schemeClr val="tx1"/>
                </a:solidFill>
              </a:rPr>
              <a:t>klimata mērķi tiks palielināti līdz pat </a:t>
            </a:r>
            <a:r>
              <a:rPr lang="lv-LV" b="1" dirty="0" smtClean="0">
                <a:solidFill>
                  <a:schemeClr val="tx1"/>
                </a:solidFill>
              </a:rPr>
              <a:t>40% </a:t>
            </a:r>
            <a:r>
              <a:rPr lang="lv-LV" b="1" dirty="0">
                <a:solidFill>
                  <a:schemeClr val="tx1"/>
                </a:solidFill>
              </a:rPr>
              <a:t>SEG emisiju samazinājumam </a:t>
            </a:r>
            <a:r>
              <a:rPr lang="lv-LV" b="1" dirty="0" smtClean="0">
                <a:solidFill>
                  <a:schemeClr val="tx1"/>
                </a:solidFill>
              </a:rPr>
              <a:t>2020.g., </a:t>
            </a:r>
            <a:r>
              <a:rPr lang="lv-LV" b="1" dirty="0">
                <a:solidFill>
                  <a:schemeClr val="tx1"/>
                </a:solidFill>
              </a:rPr>
              <a:t>salīdzinot ar </a:t>
            </a:r>
            <a:r>
              <a:rPr lang="lv-LV" b="1" dirty="0" smtClean="0">
                <a:solidFill>
                  <a:schemeClr val="tx1"/>
                </a:solidFill>
              </a:rPr>
              <a:t>1990.g. </a:t>
            </a:r>
            <a:r>
              <a:rPr lang="lv-LV" b="1" dirty="0">
                <a:solidFill>
                  <a:schemeClr val="tx1"/>
                </a:solidFill>
              </a:rPr>
              <a:t>līmeni, ja galvenās piesārņojumu emitējošās valstis uzņemsies līdzīgas emisiju samazināšanas </a:t>
            </a:r>
            <a:r>
              <a:rPr lang="lv-LV" b="1" dirty="0" smtClean="0">
                <a:solidFill>
                  <a:schemeClr val="tx1"/>
                </a:solidFill>
              </a:rPr>
              <a:t>saistības</a:t>
            </a:r>
          </a:p>
          <a:p>
            <a:pPr marL="285750" indent="-285750">
              <a:spcAft>
                <a:spcPts val="600"/>
              </a:spcAft>
              <a:buFont typeface="Arial" panose="020B0604020202020204" pitchFamily="34" charset="0"/>
              <a:buChar char="•"/>
            </a:pPr>
            <a:r>
              <a:rPr lang="lv-LV" b="1" dirty="0">
                <a:solidFill>
                  <a:schemeClr val="tx1"/>
                </a:solidFill>
              </a:rPr>
              <a:t>E</a:t>
            </a:r>
            <a:r>
              <a:rPr lang="lv-LV" b="1" dirty="0" smtClean="0">
                <a:solidFill>
                  <a:schemeClr val="tx1"/>
                </a:solidFill>
              </a:rPr>
              <a:t>misiju </a:t>
            </a:r>
            <a:r>
              <a:rPr lang="lv-LV" b="1" dirty="0">
                <a:solidFill>
                  <a:schemeClr val="tx1"/>
                </a:solidFill>
              </a:rPr>
              <a:t>samazinājums tiks veikts Norvēģijā apmēram 1/3 līdz </a:t>
            </a:r>
            <a:r>
              <a:rPr lang="lv-LV" b="1" dirty="0" smtClean="0">
                <a:solidFill>
                  <a:schemeClr val="tx1"/>
                </a:solidFill>
              </a:rPr>
              <a:t>1/2 </a:t>
            </a:r>
            <a:r>
              <a:rPr lang="lv-LV" b="1" dirty="0">
                <a:solidFill>
                  <a:schemeClr val="tx1"/>
                </a:solidFill>
              </a:rPr>
              <a:t>apjomā, bet pārējais </a:t>
            </a:r>
            <a:r>
              <a:rPr lang="lv-LV" b="1" dirty="0" smtClean="0">
                <a:solidFill>
                  <a:schemeClr val="tx1"/>
                </a:solidFill>
              </a:rPr>
              <a:t>– </a:t>
            </a:r>
            <a:r>
              <a:rPr lang="lv-LV" b="1" dirty="0">
                <a:solidFill>
                  <a:schemeClr val="tx1"/>
                </a:solidFill>
              </a:rPr>
              <a:t>iegādājoties oglekļa kvotas starptautiskā tirdzniecībā</a:t>
            </a:r>
          </a:p>
        </p:txBody>
      </p:sp>
    </p:spTree>
    <p:extLst>
      <p:ext uri="{BB962C8B-B14F-4D97-AF65-F5344CB8AC3E}">
        <p14:creationId xmlns:p14="http://schemas.microsoft.com/office/powerpoint/2010/main" val="1095952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140" y="0"/>
            <a:ext cx="4570884" cy="6858000"/>
          </a:xfrm>
          <a:prstGeom prst="rect">
            <a:avLst/>
          </a:prstGeom>
        </p:spPr>
      </p:pic>
      <p:sp>
        <p:nvSpPr>
          <p:cNvPr id="3" name="Title 1"/>
          <p:cNvSpPr txBox="1">
            <a:spLocks/>
          </p:cNvSpPr>
          <p:nvPr/>
        </p:nvSpPr>
        <p:spPr>
          <a:xfrm>
            <a:off x="5596064" y="451382"/>
            <a:ext cx="5675812" cy="75914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Daži konkrēti veicamie pasākumi ir šādi:</a:t>
            </a:r>
          </a:p>
        </p:txBody>
      </p:sp>
      <p:sp>
        <p:nvSpPr>
          <p:cNvPr id="4" name="Rounded Rectangle 3"/>
          <p:cNvSpPr/>
          <p:nvPr/>
        </p:nvSpPr>
        <p:spPr>
          <a:xfrm>
            <a:off x="4715688" y="1058562"/>
            <a:ext cx="7164977" cy="119068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Nodrošināt </a:t>
            </a:r>
            <a:r>
              <a:rPr lang="lv-LV" b="1" dirty="0">
                <a:solidFill>
                  <a:schemeClr val="tx1"/>
                </a:solidFill>
              </a:rPr>
              <a:t>papildu finanšu līdzekļus Klimata un tehnoloģiju fondam nākamajiem </a:t>
            </a:r>
            <a:r>
              <a:rPr lang="lv-LV" b="1" dirty="0" smtClean="0">
                <a:solidFill>
                  <a:schemeClr val="tx1"/>
                </a:solidFill>
              </a:rPr>
              <a:t>četriem </a:t>
            </a:r>
            <a:r>
              <a:rPr lang="lv-LV" b="1" dirty="0">
                <a:solidFill>
                  <a:schemeClr val="tx1"/>
                </a:solidFill>
              </a:rPr>
              <a:t>gadiem, lai veicinātu emisiju samazināšanas tehnoloģiju attīstību, </a:t>
            </a:r>
            <a:r>
              <a:rPr lang="lv-LV" b="1" dirty="0" smtClean="0">
                <a:solidFill>
                  <a:schemeClr val="tx1"/>
                </a:solidFill>
              </a:rPr>
              <a:t>paredzot palielinājumu līdz </a:t>
            </a:r>
            <a:r>
              <a:rPr lang="lv-LV" b="1" dirty="0">
                <a:solidFill>
                  <a:schemeClr val="tx1"/>
                </a:solidFill>
              </a:rPr>
              <a:t>50 miljardiem Norvēģijas kronu (5,3 miljardi eiro) </a:t>
            </a:r>
            <a:r>
              <a:rPr lang="lv-LV" b="1" dirty="0" smtClean="0">
                <a:solidFill>
                  <a:schemeClr val="tx1"/>
                </a:solidFill>
              </a:rPr>
              <a:t>2020.g.</a:t>
            </a:r>
          </a:p>
        </p:txBody>
      </p:sp>
      <p:sp>
        <p:nvSpPr>
          <p:cNvPr id="5" name="Rounded Rectangle 4"/>
          <p:cNvSpPr/>
          <p:nvPr/>
        </p:nvSpPr>
        <p:spPr>
          <a:xfrm>
            <a:off x="4715687" y="2525229"/>
            <a:ext cx="7164978" cy="87708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Panākt </a:t>
            </a:r>
            <a:r>
              <a:rPr lang="lv-LV" b="1" dirty="0">
                <a:solidFill>
                  <a:schemeClr val="tx1"/>
                </a:solidFill>
              </a:rPr>
              <a:t>aizliegumu naftas produktu izmantošanai dzīvojamo un sabiedrisko ēku apkurei nākošo astoņu gadu laikā, ar nosacījumu, </a:t>
            </a:r>
            <a:endParaRPr lang="lv-LV" b="1" dirty="0" smtClean="0">
              <a:solidFill>
                <a:schemeClr val="tx1"/>
              </a:solidFill>
            </a:endParaRPr>
          </a:p>
          <a:p>
            <a:pPr algn="ctr"/>
            <a:r>
              <a:rPr lang="lv-LV" b="1" dirty="0" smtClean="0">
                <a:solidFill>
                  <a:schemeClr val="tx1"/>
                </a:solidFill>
              </a:rPr>
              <a:t>ka mājsaimniecībām </a:t>
            </a:r>
            <a:r>
              <a:rPr lang="lv-LV" b="1" dirty="0">
                <a:solidFill>
                  <a:schemeClr val="tx1"/>
                </a:solidFill>
              </a:rPr>
              <a:t>tiks nodrošinātas labas atbalsta shēmas</a:t>
            </a:r>
            <a:endParaRPr lang="lv-LV" b="1" dirty="0" smtClean="0">
              <a:solidFill>
                <a:schemeClr val="tx1"/>
              </a:solidFill>
            </a:endParaRPr>
          </a:p>
        </p:txBody>
      </p:sp>
      <p:sp>
        <p:nvSpPr>
          <p:cNvPr id="6" name="Rounded Rectangle 5"/>
          <p:cNvSpPr/>
          <p:nvPr/>
        </p:nvSpPr>
        <p:spPr>
          <a:xfrm>
            <a:off x="4715689" y="3676744"/>
            <a:ext cx="7164976" cy="93899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Palielināt </a:t>
            </a:r>
            <a:r>
              <a:rPr lang="lv-LV" b="1" dirty="0">
                <a:solidFill>
                  <a:schemeClr val="tx1"/>
                </a:solidFill>
              </a:rPr>
              <a:t>finansējumu videi draudzīgas enerģijas pētniecības centriem, tai skaitā jaunam pētniecības centram par ģeotermālās </a:t>
            </a:r>
            <a:endParaRPr lang="lv-LV" b="1" dirty="0" smtClean="0">
              <a:solidFill>
                <a:schemeClr val="tx1"/>
              </a:solidFill>
            </a:endParaRPr>
          </a:p>
          <a:p>
            <a:pPr algn="ctr"/>
            <a:r>
              <a:rPr lang="lv-LV" b="1" dirty="0" smtClean="0">
                <a:solidFill>
                  <a:schemeClr val="tx1"/>
                </a:solidFill>
              </a:rPr>
              <a:t>enerģijas </a:t>
            </a:r>
            <a:r>
              <a:rPr lang="lv-LV" b="1" dirty="0">
                <a:solidFill>
                  <a:schemeClr val="tx1"/>
                </a:solidFill>
              </a:rPr>
              <a:t>plašāku izmantošanu</a:t>
            </a:r>
            <a:endParaRPr lang="lv-LV" b="1" dirty="0" smtClean="0">
              <a:solidFill>
                <a:schemeClr val="tx1"/>
              </a:solidFill>
            </a:endParaRPr>
          </a:p>
        </p:txBody>
      </p:sp>
      <p:sp>
        <p:nvSpPr>
          <p:cNvPr id="7" name="Rounded Rectangle 6"/>
          <p:cNvSpPr/>
          <p:nvPr/>
        </p:nvSpPr>
        <p:spPr>
          <a:xfrm>
            <a:off x="4715688" y="4890172"/>
            <a:ext cx="7164977" cy="7273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I</a:t>
            </a:r>
            <a:r>
              <a:rPr lang="lv-LV" b="1" dirty="0" smtClean="0">
                <a:solidFill>
                  <a:schemeClr val="tx1"/>
                </a:solidFill>
              </a:rPr>
              <a:t>zveidot </a:t>
            </a:r>
            <a:r>
              <a:rPr lang="lv-LV" b="1" dirty="0">
                <a:solidFill>
                  <a:schemeClr val="tx1"/>
                </a:solidFill>
              </a:rPr>
              <a:t>vismaz vienu pilna apjoma oglekļa savienojumu uztveršanas un uzglabāšanas demonstrācijas iekārtu astoņu gadu laikā</a:t>
            </a:r>
            <a:endParaRPr lang="lv-LV" b="1" dirty="0" smtClean="0">
              <a:solidFill>
                <a:schemeClr val="tx1"/>
              </a:solidFill>
            </a:endParaRPr>
          </a:p>
        </p:txBody>
      </p:sp>
      <p:sp>
        <p:nvSpPr>
          <p:cNvPr id="8" name="Rounded Rectangle 7"/>
          <p:cNvSpPr/>
          <p:nvPr/>
        </p:nvSpPr>
        <p:spPr>
          <a:xfrm>
            <a:off x="4715690" y="5894232"/>
            <a:ext cx="7164976" cy="71305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Palielināt </a:t>
            </a:r>
            <a:r>
              <a:rPr lang="lv-LV" b="1" dirty="0">
                <a:solidFill>
                  <a:schemeClr val="tx1"/>
                </a:solidFill>
              </a:rPr>
              <a:t>CO</a:t>
            </a:r>
            <a:r>
              <a:rPr lang="lv-LV" b="1" baseline="-25000" dirty="0">
                <a:solidFill>
                  <a:schemeClr val="tx1"/>
                </a:solidFill>
              </a:rPr>
              <a:t>2</a:t>
            </a:r>
            <a:r>
              <a:rPr lang="lv-LV" b="1" dirty="0">
                <a:solidFill>
                  <a:schemeClr val="tx1"/>
                </a:solidFill>
              </a:rPr>
              <a:t> nodokli naftas nozarē līdz NOK 400 (EUR 42) par vienu tonnu CO</a:t>
            </a:r>
            <a:r>
              <a:rPr lang="lv-LV" b="1" baseline="-25000" dirty="0">
                <a:solidFill>
                  <a:schemeClr val="tx1"/>
                </a:solidFill>
              </a:rPr>
              <a:t>2</a:t>
            </a:r>
            <a:r>
              <a:rPr lang="lv-LV" b="1" dirty="0">
                <a:solidFill>
                  <a:schemeClr val="tx1"/>
                </a:solidFill>
              </a:rPr>
              <a:t> ekvivalenta</a:t>
            </a:r>
          </a:p>
        </p:txBody>
      </p:sp>
    </p:spTree>
    <p:extLst>
      <p:ext uri="{BB962C8B-B14F-4D97-AF65-F5344CB8AC3E}">
        <p14:creationId xmlns:p14="http://schemas.microsoft.com/office/powerpoint/2010/main" val="639230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E:\2016_NEW prezentacijas\16_Atteli\144690231_5334e5a295_o.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8191"/>
          <a:stretch/>
        </p:blipFill>
        <p:spPr bwMode="auto">
          <a:xfrm>
            <a:off x="6596913" y="0"/>
            <a:ext cx="497818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arbon_trading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16232"/>
            <a:ext cx="6096000" cy="3756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343746" y="353169"/>
            <a:ext cx="5404455" cy="1825061"/>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dirty="0"/>
              <a:t>Maksa par oglekļa savienojumu emisijām Norvēģijā</a:t>
            </a:r>
          </a:p>
        </p:txBody>
      </p:sp>
    </p:spTree>
    <p:extLst>
      <p:ext uri="{BB962C8B-B14F-4D97-AF65-F5344CB8AC3E}">
        <p14:creationId xmlns:p14="http://schemas.microsoft.com/office/powerpoint/2010/main" val="198840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268" y="0"/>
            <a:ext cx="419928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4585061" y="871896"/>
            <a:ext cx="7280371" cy="112909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Princips, ka </a:t>
            </a:r>
            <a:r>
              <a:rPr lang="lv-LV" sz="2400" b="1" dirty="0"/>
              <a:t>piesārņotājiem ir jāmaksā par to radītām kaitīgām emisijām </a:t>
            </a:r>
            <a:r>
              <a:rPr lang="lv-LV" sz="2400" dirty="0"/>
              <a:t>ir svarīgs elements Ziemeļvalstu valdību klimata politikas veidošanā</a:t>
            </a:r>
            <a:endParaRPr lang="lv-LV" sz="2400" dirty="0" smtClean="0"/>
          </a:p>
        </p:txBody>
      </p:sp>
      <p:sp>
        <p:nvSpPr>
          <p:cNvPr id="5" name="Rounded Rectangle 4"/>
          <p:cNvSpPr/>
          <p:nvPr/>
        </p:nvSpPr>
        <p:spPr>
          <a:xfrm>
            <a:off x="4585059" y="2351429"/>
            <a:ext cx="7280371" cy="7273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Aptuveni uz </a:t>
            </a:r>
            <a:r>
              <a:rPr lang="lv-LV" b="1" dirty="0" smtClean="0">
                <a:solidFill>
                  <a:schemeClr val="tx1"/>
                </a:solidFill>
              </a:rPr>
              <a:t>80% </a:t>
            </a:r>
            <a:r>
              <a:rPr lang="lv-LV" b="1" dirty="0">
                <a:solidFill>
                  <a:schemeClr val="tx1"/>
                </a:solidFill>
              </a:rPr>
              <a:t>Norvēģijas SEG emisiju attiecas vai nu nodokļi, vai emisiju kvotu tirdzniecības </a:t>
            </a:r>
            <a:r>
              <a:rPr lang="lv-LV" b="1" dirty="0" smtClean="0">
                <a:solidFill>
                  <a:schemeClr val="tx1"/>
                </a:solidFill>
              </a:rPr>
              <a:t>sistēma, </a:t>
            </a:r>
            <a:r>
              <a:rPr lang="lv-LV" b="1" dirty="0">
                <a:solidFill>
                  <a:schemeClr val="tx1"/>
                </a:solidFill>
              </a:rPr>
              <a:t>vai arī abi veidi kopā</a:t>
            </a:r>
          </a:p>
        </p:txBody>
      </p:sp>
      <p:sp>
        <p:nvSpPr>
          <p:cNvPr id="6" name="Title 1"/>
          <p:cNvSpPr txBox="1">
            <a:spLocks/>
          </p:cNvSpPr>
          <p:nvPr/>
        </p:nvSpPr>
        <p:spPr>
          <a:xfrm>
            <a:off x="2264230" y="4897047"/>
            <a:ext cx="9601196" cy="152070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Bet ir </a:t>
            </a:r>
            <a:r>
              <a:rPr lang="lv-LV" sz="2400" dirty="0"/>
              <a:t>svarīgi nenomākt ekonomiku, palielinot izmaksas dažām nozarēm pārāk </a:t>
            </a:r>
            <a:r>
              <a:rPr lang="lv-LV" sz="2400" dirty="0" smtClean="0"/>
              <a:t>ātri – labāk </a:t>
            </a:r>
            <a:r>
              <a:rPr lang="lv-LV" sz="2400" dirty="0"/>
              <a:t>atvieglot pāreju uz zemu emisiju risinājumiem pakāpeniski palielinot izmaksas gan par piesārņojuma, </a:t>
            </a:r>
            <a:endParaRPr lang="lv-LV" sz="2400" dirty="0" smtClean="0"/>
          </a:p>
          <a:p>
            <a:pPr algn="ctr"/>
            <a:r>
              <a:rPr lang="lv-LV" sz="2400" dirty="0" smtClean="0"/>
              <a:t>gan </a:t>
            </a:r>
            <a:r>
              <a:rPr lang="lv-LV" sz="2400" dirty="0"/>
              <a:t>arī sniedzot mērķtiecīgas subsīdijas</a:t>
            </a:r>
            <a:endParaRPr lang="lv-LV" sz="2400" dirty="0" smtClean="0"/>
          </a:p>
        </p:txBody>
      </p:sp>
      <p:sp>
        <p:nvSpPr>
          <p:cNvPr id="7" name="Rounded Rectangle 6"/>
          <p:cNvSpPr/>
          <p:nvPr/>
        </p:nvSpPr>
        <p:spPr>
          <a:xfrm>
            <a:off x="4585061" y="3465513"/>
            <a:ext cx="7280371" cy="7273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Visās Ziemeļvalstīs nodokļi tiek piemēroti par enerģijas izmantošanu un par CO</a:t>
            </a:r>
            <a:r>
              <a:rPr lang="lv-LV" b="1" baseline="-25000" dirty="0">
                <a:solidFill>
                  <a:schemeClr val="tx1"/>
                </a:solidFill>
              </a:rPr>
              <a:t>2</a:t>
            </a:r>
            <a:r>
              <a:rPr lang="lv-LV" b="1" dirty="0">
                <a:solidFill>
                  <a:schemeClr val="tx1"/>
                </a:solidFill>
              </a:rPr>
              <a:t> emisijām</a:t>
            </a:r>
          </a:p>
        </p:txBody>
      </p:sp>
    </p:spTree>
    <p:extLst>
      <p:ext uri="{BB962C8B-B14F-4D97-AF65-F5344CB8AC3E}">
        <p14:creationId xmlns:p14="http://schemas.microsoft.com/office/powerpoint/2010/main" val="1572182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70857" y="355619"/>
            <a:ext cx="5225143" cy="94953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Kopš </a:t>
            </a:r>
            <a:r>
              <a:rPr lang="lv-LV" sz="2400" dirty="0" smtClean="0"/>
              <a:t>1991.g. </a:t>
            </a:r>
            <a:r>
              <a:rPr lang="lv-LV" sz="2400" dirty="0"/>
              <a:t>Norvēģijā </a:t>
            </a:r>
            <a:r>
              <a:rPr lang="lv-LV" sz="2400" dirty="0" smtClean="0"/>
              <a:t>CO</a:t>
            </a:r>
            <a:r>
              <a:rPr lang="lv-LV" sz="2400" baseline="-25000" dirty="0" smtClean="0"/>
              <a:t>2</a:t>
            </a:r>
            <a:r>
              <a:rPr lang="lv-LV" sz="2400" dirty="0" smtClean="0"/>
              <a:t> </a:t>
            </a:r>
            <a:r>
              <a:rPr lang="lv-LV" sz="2400" dirty="0"/>
              <a:t>nodoklis tiek </a:t>
            </a:r>
            <a:r>
              <a:rPr lang="lv-LV" sz="2400" dirty="0" smtClean="0"/>
              <a:t>piemērots:</a:t>
            </a:r>
          </a:p>
        </p:txBody>
      </p:sp>
      <p:sp>
        <p:nvSpPr>
          <p:cNvPr id="4" name="Rounded Rectangle 3"/>
          <p:cNvSpPr/>
          <p:nvPr/>
        </p:nvSpPr>
        <p:spPr>
          <a:xfrm>
            <a:off x="1208311" y="1174520"/>
            <a:ext cx="4550234" cy="182993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smtClean="0">
                <a:solidFill>
                  <a:schemeClr val="tx1"/>
                </a:solidFill>
              </a:rPr>
              <a:t>Benzīnam</a:t>
            </a:r>
          </a:p>
          <a:p>
            <a:pPr marL="285750" indent="-285750">
              <a:buFont typeface="Arial" panose="020B0604020202020204" pitchFamily="34" charset="0"/>
              <a:buChar char="•"/>
            </a:pPr>
            <a:r>
              <a:rPr lang="lv-LV" b="1" dirty="0" smtClean="0">
                <a:solidFill>
                  <a:schemeClr val="tx1"/>
                </a:solidFill>
              </a:rPr>
              <a:t>Vieglajām un smagajām naftas frakcijām</a:t>
            </a:r>
          </a:p>
          <a:p>
            <a:pPr marL="285750" indent="-285750">
              <a:buFont typeface="Arial" panose="020B0604020202020204" pitchFamily="34" charset="0"/>
              <a:buChar char="•"/>
            </a:pPr>
            <a:r>
              <a:rPr lang="lv-LV" b="1" dirty="0" smtClean="0">
                <a:solidFill>
                  <a:schemeClr val="tx1"/>
                </a:solidFill>
              </a:rPr>
              <a:t>Ziemeļjūrā iegūtai naftai</a:t>
            </a:r>
          </a:p>
          <a:p>
            <a:pPr marL="285750" indent="-285750">
              <a:buFont typeface="Arial" panose="020B0604020202020204" pitchFamily="34" charset="0"/>
              <a:buChar char="•"/>
            </a:pPr>
            <a:r>
              <a:rPr lang="lv-LV" b="1" dirty="0" smtClean="0">
                <a:solidFill>
                  <a:schemeClr val="tx1"/>
                </a:solidFill>
              </a:rPr>
              <a:t>Celulozes un papīra ražošanai</a:t>
            </a:r>
          </a:p>
          <a:p>
            <a:pPr marL="285750" indent="-285750">
              <a:buFont typeface="Arial" panose="020B0604020202020204" pitchFamily="34" charset="0"/>
              <a:buChar char="•"/>
            </a:pPr>
            <a:r>
              <a:rPr lang="lv-LV" b="1" dirty="0" smtClean="0">
                <a:solidFill>
                  <a:schemeClr val="tx1"/>
                </a:solidFill>
              </a:rPr>
              <a:t>Zivju produkcijai</a:t>
            </a:r>
          </a:p>
          <a:p>
            <a:pPr marL="285750" indent="-285750">
              <a:buFont typeface="Arial" panose="020B0604020202020204" pitchFamily="34" charset="0"/>
              <a:buChar char="•"/>
            </a:pPr>
            <a:r>
              <a:rPr lang="lv-LV" b="1" dirty="0" smtClean="0">
                <a:solidFill>
                  <a:schemeClr val="tx1"/>
                </a:solidFill>
              </a:rPr>
              <a:t>Iekšzemes aviācijai un kuģniecībai</a:t>
            </a:r>
            <a:endParaRPr lang="lv-LV" b="1" dirty="0">
              <a:solidFill>
                <a:schemeClr val="tx1"/>
              </a:solidFill>
            </a:endParaRPr>
          </a:p>
        </p:txBody>
      </p:sp>
      <p:pic>
        <p:nvPicPr>
          <p:cNvPr id="6" name="Picture 2" descr="Oil_platfor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9014" y="1231764"/>
            <a:ext cx="5602986" cy="4467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194255" y="3199902"/>
            <a:ext cx="7081757" cy="124690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Dažās nozares, piemēram, zvejniecība tālajos un piekrastes ūdeņos, rūpnieciskie procesi, starptautiskā kuģniecība un aviācija, ir atbrīvotas no šī nodokļa</a:t>
            </a:r>
            <a:endParaRPr lang="lv-LV" sz="2400" dirty="0" smtClean="0"/>
          </a:p>
        </p:txBody>
      </p:sp>
      <p:sp>
        <p:nvSpPr>
          <p:cNvPr id="8" name="Rounded Rectangle 7"/>
          <p:cNvSpPr/>
          <p:nvPr/>
        </p:nvSpPr>
        <p:spPr>
          <a:xfrm>
            <a:off x="326572" y="4642257"/>
            <a:ext cx="6949440" cy="102453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Emisijas no starptautiskās kuģošanas un aviācijas netiek uzskaitītas Norvēģijas emisiju reģistrā, jo nerada piesārņojumu </a:t>
            </a:r>
            <a:endParaRPr lang="lv-LV" b="1" dirty="0" smtClean="0">
              <a:solidFill>
                <a:schemeClr val="tx1"/>
              </a:solidFill>
            </a:endParaRPr>
          </a:p>
          <a:p>
            <a:pPr algn="ctr"/>
            <a:r>
              <a:rPr lang="lv-LV" b="1" dirty="0" smtClean="0">
                <a:solidFill>
                  <a:schemeClr val="tx1"/>
                </a:solidFill>
              </a:rPr>
              <a:t>Norvēģijas </a:t>
            </a:r>
            <a:r>
              <a:rPr lang="lv-LV" b="1" dirty="0">
                <a:solidFill>
                  <a:schemeClr val="tx1"/>
                </a:solidFill>
              </a:rPr>
              <a:t>robežās</a:t>
            </a:r>
            <a:endParaRPr lang="lv-LV" b="1" dirty="0" smtClean="0">
              <a:solidFill>
                <a:schemeClr val="tx1"/>
              </a:solidFill>
            </a:endParaRPr>
          </a:p>
        </p:txBody>
      </p:sp>
      <p:sp>
        <p:nvSpPr>
          <p:cNvPr id="9" name="Rounded Rectangle 8"/>
          <p:cNvSpPr/>
          <p:nvPr/>
        </p:nvSpPr>
        <p:spPr>
          <a:xfrm>
            <a:off x="326571" y="5862241"/>
            <a:ext cx="6949441" cy="7273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Norvēģijas CO</a:t>
            </a:r>
            <a:r>
              <a:rPr lang="lv-LV" b="1" baseline="-25000" dirty="0">
                <a:solidFill>
                  <a:schemeClr val="tx1"/>
                </a:solidFill>
              </a:rPr>
              <a:t>2</a:t>
            </a:r>
            <a:r>
              <a:rPr lang="lv-LV" b="1" dirty="0">
                <a:solidFill>
                  <a:schemeClr val="tx1"/>
                </a:solidFill>
              </a:rPr>
              <a:t> nodokļi ievērojami atšķiras starp nozarēm, degvielas avotiem un degvielas izmantojuma</a:t>
            </a:r>
            <a:endParaRPr lang="lv-LV" b="1" dirty="0" smtClean="0">
              <a:solidFill>
                <a:schemeClr val="tx1"/>
              </a:solidFill>
            </a:endParaRPr>
          </a:p>
        </p:txBody>
      </p:sp>
      <p:sp>
        <p:nvSpPr>
          <p:cNvPr id="10" name="Rectangle 9"/>
          <p:cNvSpPr/>
          <p:nvPr/>
        </p:nvSpPr>
        <p:spPr>
          <a:xfrm>
            <a:off x="9913619" y="5391484"/>
            <a:ext cx="2278381" cy="307777"/>
          </a:xfrm>
          <a:prstGeom prst="rect">
            <a:avLst/>
          </a:prstGeom>
        </p:spPr>
        <p:txBody>
          <a:bodyPr wrap="none">
            <a:spAutoFit/>
          </a:bodyPr>
          <a:lstStyle/>
          <a:p>
            <a:pPr algn="r"/>
            <a:r>
              <a:rPr lang="lv-LV" sz="1400" b="1" dirty="0" smtClean="0">
                <a:solidFill>
                  <a:schemeClr val="bg1"/>
                </a:solidFill>
              </a:rPr>
              <a:t>Naftas platforma Ziemeļjūrā</a:t>
            </a:r>
            <a:endParaRPr lang="lv-LV" sz="1400" dirty="0">
              <a:solidFill>
                <a:schemeClr val="bg1"/>
              </a:solidFill>
            </a:endParaRPr>
          </a:p>
        </p:txBody>
      </p:sp>
    </p:spTree>
    <p:extLst>
      <p:ext uri="{BB962C8B-B14F-4D97-AF65-F5344CB8AC3E}">
        <p14:creationId xmlns:p14="http://schemas.microsoft.com/office/powerpoint/2010/main" val="2962754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217" y="0"/>
            <a:ext cx="4572000" cy="6858000"/>
          </a:xfrm>
          <a:prstGeom prst="rect">
            <a:avLst/>
          </a:prstGeom>
        </p:spPr>
      </p:pic>
      <p:sp>
        <p:nvSpPr>
          <p:cNvPr id="3" name="Title 1"/>
          <p:cNvSpPr txBox="1">
            <a:spLocks/>
          </p:cNvSpPr>
          <p:nvPr/>
        </p:nvSpPr>
        <p:spPr>
          <a:xfrm>
            <a:off x="2172786" y="322096"/>
            <a:ext cx="9196253" cy="93795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2014.g. </a:t>
            </a:r>
            <a:r>
              <a:rPr lang="lv-LV" sz="2400" dirty="0"/>
              <a:t>cena par vienu tonnu CO</a:t>
            </a:r>
            <a:r>
              <a:rPr lang="lv-LV" sz="2400" baseline="-25000" dirty="0"/>
              <a:t>2</a:t>
            </a:r>
            <a:r>
              <a:rPr lang="lv-LV" sz="2400" dirty="0"/>
              <a:t> ekvivalenta svārstījās </a:t>
            </a:r>
            <a:r>
              <a:rPr lang="lv-LV" sz="2400" dirty="0" smtClean="0"/>
              <a:t>4-65 eiro (vidēji 26 eiro), </a:t>
            </a:r>
            <a:r>
              <a:rPr lang="lv-LV" sz="2400" dirty="0"/>
              <a:t>atkarībā no fosilā kurināmā un lietošanu</a:t>
            </a:r>
            <a:endParaRPr lang="lv-LV" sz="2400" dirty="0" smtClean="0"/>
          </a:p>
        </p:txBody>
      </p:sp>
      <p:sp>
        <p:nvSpPr>
          <p:cNvPr id="4" name="Rounded Rectangle 3"/>
          <p:cNvSpPr/>
          <p:nvPr/>
        </p:nvSpPr>
        <p:spPr>
          <a:xfrm>
            <a:off x="4001586" y="3110394"/>
            <a:ext cx="7920447" cy="85325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Svarīga ir attieksme par CO</a:t>
            </a:r>
            <a:r>
              <a:rPr lang="lv-LV" b="1" baseline="-25000" dirty="0">
                <a:solidFill>
                  <a:schemeClr val="tx1"/>
                </a:solidFill>
              </a:rPr>
              <a:t>2</a:t>
            </a:r>
            <a:r>
              <a:rPr lang="lv-LV" b="1" dirty="0">
                <a:solidFill>
                  <a:schemeClr val="tx1"/>
                </a:solidFill>
              </a:rPr>
              <a:t> maksājumiem </a:t>
            </a:r>
            <a:r>
              <a:rPr lang="lv-LV" b="1" dirty="0" smtClean="0">
                <a:solidFill>
                  <a:schemeClr val="tx1"/>
                </a:solidFill>
              </a:rPr>
              <a:t>– </a:t>
            </a:r>
            <a:r>
              <a:rPr lang="lv-LV" b="1" dirty="0">
                <a:solidFill>
                  <a:schemeClr val="tx1"/>
                </a:solidFill>
              </a:rPr>
              <a:t>nevis tikai subsidējot emisiju samazināšanu, bet arī, lai valdības izdevumi novestu </a:t>
            </a:r>
            <a:r>
              <a:rPr lang="lv-LV" b="1" dirty="0" smtClean="0">
                <a:solidFill>
                  <a:schemeClr val="tx1"/>
                </a:solidFill>
              </a:rPr>
              <a:t>pie </a:t>
            </a:r>
          </a:p>
          <a:p>
            <a:pPr algn="ctr"/>
            <a:r>
              <a:rPr lang="lv-LV" b="1" dirty="0" smtClean="0">
                <a:solidFill>
                  <a:schemeClr val="tx1"/>
                </a:solidFill>
              </a:rPr>
              <a:t>ieņēmumu </a:t>
            </a:r>
            <a:r>
              <a:rPr lang="lv-LV" b="1" dirty="0">
                <a:solidFill>
                  <a:schemeClr val="tx1"/>
                </a:solidFill>
              </a:rPr>
              <a:t>palielināšanās</a:t>
            </a:r>
            <a:endParaRPr lang="lv-LV" b="1" dirty="0" smtClean="0">
              <a:solidFill>
                <a:schemeClr val="tx1"/>
              </a:solidFill>
            </a:endParaRPr>
          </a:p>
        </p:txBody>
      </p:sp>
      <p:sp>
        <p:nvSpPr>
          <p:cNvPr id="5" name="Title 1"/>
          <p:cNvSpPr txBox="1">
            <a:spLocks/>
          </p:cNvSpPr>
          <p:nvPr/>
        </p:nvSpPr>
        <p:spPr>
          <a:xfrm>
            <a:off x="1619794" y="1477543"/>
            <a:ext cx="10302239" cy="118727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Norvēģijas CO</a:t>
            </a:r>
            <a:r>
              <a:rPr lang="lv-LV" sz="2400" baseline="-25000" dirty="0"/>
              <a:t>2</a:t>
            </a:r>
            <a:r>
              <a:rPr lang="lv-LV" sz="2400" dirty="0"/>
              <a:t> nodokļus nosaka divi dažādi likumi </a:t>
            </a:r>
            <a:r>
              <a:rPr lang="lv-LV" sz="2400" dirty="0" smtClean="0"/>
              <a:t>– </a:t>
            </a:r>
            <a:r>
              <a:rPr lang="lv-LV" sz="2400" b="1" dirty="0"/>
              <a:t>Likums par tirdzniecības nodokli</a:t>
            </a:r>
            <a:r>
              <a:rPr lang="lv-LV" sz="2400" dirty="0"/>
              <a:t> un </a:t>
            </a:r>
            <a:r>
              <a:rPr lang="lv-LV" sz="2400" b="1" dirty="0"/>
              <a:t>Likums par CO</a:t>
            </a:r>
            <a:r>
              <a:rPr lang="lv-LV" sz="2400" b="1" baseline="-25000" dirty="0"/>
              <a:t>2</a:t>
            </a:r>
            <a:r>
              <a:rPr lang="lv-LV" sz="2400" b="1" dirty="0"/>
              <a:t> nodokli darbībām ar naftu kontinentālajā </a:t>
            </a:r>
            <a:r>
              <a:rPr lang="lv-LV" sz="2400" b="1" dirty="0" smtClean="0"/>
              <a:t>šelfā</a:t>
            </a:r>
            <a:r>
              <a:rPr lang="lv-LV" sz="2400" dirty="0" smtClean="0"/>
              <a:t>; ir </a:t>
            </a:r>
            <a:r>
              <a:rPr lang="lv-LV" sz="2400" dirty="0"/>
              <a:t>arī nodokļi par metāna emisijām no atkritumu apglabāšanas un par freonu emisijām</a:t>
            </a:r>
            <a:endParaRPr lang="lv-LV" sz="2400" dirty="0" smtClean="0"/>
          </a:p>
        </p:txBody>
      </p:sp>
      <p:sp>
        <p:nvSpPr>
          <p:cNvPr id="6" name="Rounded Rectangle 5"/>
          <p:cNvSpPr/>
          <p:nvPr/>
        </p:nvSpPr>
        <p:spPr>
          <a:xfrm>
            <a:off x="4001583" y="4238109"/>
            <a:ext cx="7920447" cy="7273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Vēl viens svarīgs iemesls, lai pielietotu CO</a:t>
            </a:r>
            <a:r>
              <a:rPr lang="lv-LV" b="1" baseline="-25000" dirty="0">
                <a:solidFill>
                  <a:schemeClr val="tx1"/>
                </a:solidFill>
              </a:rPr>
              <a:t>2</a:t>
            </a:r>
            <a:r>
              <a:rPr lang="lv-LV" b="1" dirty="0">
                <a:solidFill>
                  <a:schemeClr val="tx1"/>
                </a:solidFill>
              </a:rPr>
              <a:t> nodokli, nevis tikai dotu </a:t>
            </a:r>
            <a:r>
              <a:rPr lang="lv-LV" b="1" dirty="0" smtClean="0">
                <a:solidFill>
                  <a:schemeClr val="tx1"/>
                </a:solidFill>
              </a:rPr>
              <a:t>subsīdijas, </a:t>
            </a:r>
            <a:r>
              <a:rPr lang="lv-LV" b="1" dirty="0">
                <a:solidFill>
                  <a:schemeClr val="tx1"/>
                </a:solidFill>
              </a:rPr>
              <a:t>ir tas, ka pats tirgus mehānisms sakārto, kur emisiju samazinājums ir lētākais</a:t>
            </a:r>
            <a:endParaRPr lang="lv-LV" b="1" dirty="0" smtClean="0">
              <a:solidFill>
                <a:schemeClr val="tx1"/>
              </a:solidFill>
            </a:endParaRPr>
          </a:p>
        </p:txBody>
      </p:sp>
      <p:sp>
        <p:nvSpPr>
          <p:cNvPr id="7" name="Rounded Rectangle 6"/>
          <p:cNvSpPr/>
          <p:nvPr/>
        </p:nvSpPr>
        <p:spPr>
          <a:xfrm>
            <a:off x="4001584" y="5239928"/>
            <a:ext cx="7920447" cy="9779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Rezultātam, vismaz teorētiski, ir jābūt tādam, lai emisiju samazinājums notiktu par vismazāko iespējamo cenu </a:t>
            </a:r>
            <a:r>
              <a:rPr lang="lv-LV" b="1" dirty="0" smtClean="0">
                <a:solidFill>
                  <a:schemeClr val="tx1"/>
                </a:solidFill>
              </a:rPr>
              <a:t>sabiedrībai; priekšnoteikums</a:t>
            </a:r>
            <a:r>
              <a:rPr lang="lv-LV" b="1" dirty="0">
                <a:solidFill>
                  <a:schemeClr val="tx1"/>
                </a:solidFill>
              </a:rPr>
              <a:t>, lai tas notiktu, ir vienādas emisiju izmaksas visos sabiedrības </a:t>
            </a:r>
            <a:r>
              <a:rPr lang="lv-LV" b="1" dirty="0" smtClean="0">
                <a:solidFill>
                  <a:schemeClr val="tx1"/>
                </a:solidFill>
              </a:rPr>
              <a:t>sektoros</a:t>
            </a:r>
          </a:p>
        </p:txBody>
      </p:sp>
    </p:spTree>
    <p:extLst>
      <p:ext uri="{BB962C8B-B14F-4D97-AF65-F5344CB8AC3E}">
        <p14:creationId xmlns:p14="http://schemas.microsoft.com/office/powerpoint/2010/main" val="14385037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4034</TotalTime>
  <Words>2072</Words>
  <Application>Microsoft Office PowerPoint</Application>
  <PresentationFormat>Widescreen</PresentationFormat>
  <Paragraphs>149</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Adobe Arabic</vt:lpstr>
      <vt:lpstr>Arial</vt:lpstr>
      <vt:lpstr>Calibri</vt:lpstr>
      <vt:lpstr>Calibri Light</vt:lpstr>
      <vt:lpstr>Office Theme</vt:lpstr>
      <vt:lpstr>Piemērošanās klimata pārmaiņām Eiropā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Birojs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Vai cilvēks spēj ietekmēt dabu?</dc:title>
  <dc:creator>User</dc:creator>
  <cp:lastModifiedBy>User</cp:lastModifiedBy>
  <cp:revision>376</cp:revision>
  <dcterms:created xsi:type="dcterms:W3CDTF">2016-02-04T15:08:05Z</dcterms:created>
  <dcterms:modified xsi:type="dcterms:W3CDTF">2016-04-29T17:12:40Z</dcterms:modified>
</cp:coreProperties>
</file>