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5" r:id="rId3"/>
    <p:sldId id="257" r:id="rId4"/>
    <p:sldId id="258" r:id="rId5"/>
    <p:sldId id="259" r:id="rId6"/>
    <p:sldId id="278" r:id="rId7"/>
    <p:sldId id="260" r:id="rId8"/>
    <p:sldId id="261" r:id="rId9"/>
    <p:sldId id="262" r:id="rId10"/>
    <p:sldId id="286" r:id="rId11"/>
    <p:sldId id="263" r:id="rId12"/>
    <p:sldId id="264" r:id="rId13"/>
    <p:sldId id="287" r:id="rId14"/>
    <p:sldId id="266" r:id="rId15"/>
    <p:sldId id="267" r:id="rId16"/>
    <p:sldId id="279" r:id="rId17"/>
    <p:sldId id="268" r:id="rId18"/>
    <p:sldId id="270" r:id="rId19"/>
    <p:sldId id="271" r:id="rId20"/>
    <p:sldId id="272" r:id="rId21"/>
    <p:sldId id="282" r:id="rId22"/>
    <p:sldId id="273" r:id="rId23"/>
    <p:sldId id="283" r:id="rId24"/>
    <p:sldId id="274" r:id="rId25"/>
    <p:sldId id="284" r:id="rId26"/>
    <p:sldId id="276" r:id="rId2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9209-D0FC-41C9-89B5-48CE4DB485EF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875CE-5761-4A61-84E0-186432756F8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0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www.flickr.com/photos/28706810@N00/3603655092 (Creative Commons)</a:t>
            </a:r>
          </a:p>
          <a:p>
            <a:r>
              <a:rPr lang="en-GB" altLang="lv-LV" smtClean="0"/>
              <a:t>http://www.latvenergo.lv/pls/portal/docs/PAGE/LATVIAN/IMAGES/razosana_tec.jpg</a:t>
            </a:r>
          </a:p>
          <a:p>
            <a:endParaRPr lang="lv-LV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E25828-EED3-4ACB-BADC-7B42FA5F99B5}" type="slidenum">
              <a:rPr lang="lv-LV" altLang="lv-LV">
                <a:latin typeface="Calibri" panose="020F0502020204030204" pitchFamily="34" charset="0"/>
              </a:rPr>
              <a:pPr eaLnBrk="1" hangingPunct="1"/>
              <a:t>10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1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lv-LV" smtClean="0"/>
              <a:t>http://www.flickr.com/photos/eleda/141423061/sizes/l/</a:t>
            </a:r>
          </a:p>
          <a:p>
            <a:r>
              <a:rPr lang="en-GB" altLang="lv-LV" smtClean="0"/>
              <a:t>http://www.flickr.com/photos/jpeepz/6333032/sizes/l/</a:t>
            </a:r>
          </a:p>
          <a:p>
            <a:endParaRPr lang="lv-LV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9CC77F-BBEC-4176-83B7-1A598739B32E}" type="slidenum">
              <a:rPr lang="lv-LV" altLang="lv-LV">
                <a:latin typeface="Calibri" panose="020F0502020204030204" pitchFamily="34" charset="0"/>
              </a:rPr>
              <a:pPr eaLnBrk="1" hangingPunct="1"/>
              <a:t>13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96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lv-LV" smtClean="0"/>
              <a:t>Attēls izveidots, izmantojot ar atļauju </a:t>
            </a:r>
            <a:r>
              <a:rPr lang="lv-LV" altLang="lv-LV" smtClean="0">
                <a:sym typeface="Symbol" panose="05050102010706020507" pitchFamily="18" charset="2"/>
              </a:rPr>
              <a:t></a:t>
            </a:r>
            <a:r>
              <a:rPr lang="lv-LV" altLang="lv-LV" smtClean="0"/>
              <a:t> </a:t>
            </a:r>
            <a:r>
              <a:rPr lang="en-GB" altLang="lv-LV" smtClean="0"/>
              <a:t>Dennis Meadows 2004 materiālus no Meadows D., Randers J., Meadows D. (2008) Limits to Growth: The 30-year update. Earthscan: London</a:t>
            </a:r>
            <a:endParaRPr lang="lv-LV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5A18FA-B0E4-43F4-83AE-25A4BD409383}" type="slidenum">
              <a:rPr lang="lv-LV" altLang="lv-LV">
                <a:latin typeface="Calibri" panose="020F0502020204030204" pitchFamily="34" charset="0"/>
              </a:rPr>
              <a:pPr eaLnBrk="1" hangingPunct="1"/>
              <a:t>21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2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www.flickr.com/photos/mprinke/522058084 (Creative Commons)</a:t>
            </a:r>
          </a:p>
          <a:p>
            <a:r>
              <a:rPr lang="en-GB" altLang="lv-LV" smtClean="0"/>
              <a:t>http://lv.wikipedia.org/wiki/Att%C4%93ls:Gulo_gulo_2.jpg</a:t>
            </a:r>
            <a:r>
              <a:rPr lang="lv-LV" altLang="lv-LV" smtClean="0"/>
              <a:t> (Creative Commons)</a:t>
            </a:r>
            <a:endParaRPr lang="en-GB" alt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9210A3-24E3-4940-9F83-D16E9C6A0E5B}" type="slidenum">
              <a:rPr lang="lv-LV" altLang="lv-LV">
                <a:latin typeface="Calibri" panose="020F0502020204030204" pitchFamily="34" charset="0"/>
              </a:rPr>
              <a:pPr eaLnBrk="1" hangingPunct="1"/>
              <a:t>23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0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Clip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A2739E-D17D-4DA4-A68F-AD4F846082F2}" type="slidenum">
              <a:rPr lang="lv-LV" altLang="lv-LV">
                <a:latin typeface="Calibri" panose="020F0502020204030204" pitchFamily="34" charset="0"/>
              </a:rPr>
              <a:pPr eaLnBrk="1" hangingPunct="1"/>
              <a:t>25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4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225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186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8203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430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921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695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653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1682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0066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630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1917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20000">
              <a:schemeClr val="bg1"/>
            </a:gs>
            <a:gs pos="8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5F011-099F-4791-891A-40072BC70105}" type="datetimeFigureOut">
              <a:rPr lang="lv-LV" smtClean="0"/>
              <a:t>27.04.2016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0DEE-122F-481E-8273-33DEFAF3CAA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62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 the Line Between Sales Pitch and Relationship Building | Joshua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>
          <a:xfrm>
            <a:off x="0" y="1724702"/>
            <a:ext cx="9753600" cy="3304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8518" y="2006409"/>
            <a:ext cx="6509657" cy="2387600"/>
          </a:xfrm>
        </p:spPr>
        <p:txBody>
          <a:bodyPr>
            <a:noAutofit/>
          </a:bodyPr>
          <a:lstStyle/>
          <a:p>
            <a:pPr algn="l"/>
            <a:r>
              <a:rPr lang="lv-LV" sz="6600" dirty="0" smtClean="0"/>
              <a:t>Vai cilvēks </a:t>
            </a:r>
            <a:br>
              <a:rPr lang="lv-LV" sz="6600" dirty="0" smtClean="0"/>
            </a:br>
            <a:r>
              <a:rPr lang="lv-LV" sz="6600" dirty="0" smtClean="0"/>
              <a:t>spēj</a:t>
            </a:r>
            <a:br>
              <a:rPr lang="lv-LV" sz="6600" dirty="0" smtClean="0"/>
            </a:br>
            <a:r>
              <a:rPr lang="lv-LV" sz="6600" dirty="0" smtClean="0"/>
              <a:t>ietekmēt dabu?</a:t>
            </a:r>
            <a:endParaRPr lang="lv-LV" sz="6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63289" y="4573992"/>
            <a:ext cx="6293151" cy="756000"/>
            <a:chOff x="2846069" y="4631142"/>
            <a:chExt cx="6293151" cy="75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97" y="4649142"/>
              <a:ext cx="1971849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492" y="4649142"/>
              <a:ext cx="864715" cy="720000"/>
            </a:xfrm>
            <a:prstGeom prst="rect">
              <a:avLst/>
            </a:prstGeom>
          </p:spPr>
        </p:pic>
        <p:pic>
          <p:nvPicPr>
            <p:cNvPr id="8" name="Picture 2" descr="http://eeagrants.org/content/download/6663/71306/version/1/file/EEA+Grants+-+JP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2" t="20554" r="9972" b="22773"/>
            <a:stretch/>
          </p:blipFill>
          <p:spPr bwMode="auto">
            <a:xfrm>
              <a:off x="2846069" y="4649142"/>
              <a:ext cx="101466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www.iksd.riga.lv/upload_pic/2.Izglitiba/Pub_bildes/0_2014/01_2014/LU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630" y="4649142"/>
              <a:ext cx="682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://www.uarctic.org/media/861227/grid-arendal_logo_box_369x369.png?mode=pad&amp;width=449&amp;height=360&amp;format=jpg&amp;scale=upscalecanva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0" t="24296" r="9028" b="27370"/>
            <a:stretch/>
          </p:blipFill>
          <p:spPr bwMode="auto">
            <a:xfrm>
              <a:off x="7543800" y="4631142"/>
              <a:ext cx="1595420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26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2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99563" cy="478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518835"/>
            <a:ext cx="6096000" cy="433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188376" y="279285"/>
            <a:ext cx="4418520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Neatjaunojamo resursu izmantojums</a:t>
            </a:r>
            <a:endParaRPr lang="lv-LV" dirty="0"/>
          </a:p>
        </p:txBody>
      </p:sp>
      <p:sp>
        <p:nvSpPr>
          <p:cNvPr id="10" name="Rounded Rectangle 9"/>
          <p:cNvSpPr/>
          <p:nvPr/>
        </p:nvSpPr>
        <p:spPr>
          <a:xfrm>
            <a:off x="722265" y="4312722"/>
            <a:ext cx="4699361" cy="8577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Belhatovas</a:t>
            </a:r>
            <a:r>
              <a:rPr lang="lv-LV" altLang="lv-LV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altLang="lv-LV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lignīta (brūnogļu) spēkstacija </a:t>
            </a:r>
            <a:r>
              <a:rPr lang="lv-LV" altLang="lv-LV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Polijā – ES </a:t>
            </a:r>
            <a:r>
              <a:rPr lang="lv-LV" altLang="lv-LV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lielākais vides </a:t>
            </a:r>
            <a:r>
              <a:rPr lang="lv-LV" altLang="lv-LV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piesārņotājs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92775" y="5584229"/>
            <a:ext cx="5669280" cy="10081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Rīgas TEC-1 kā galveno kurināmo izmanto dabasgāzi, patērējot apmēram 230 m3 gāzes gadā, bet kā rezerves kurināmais ir paredzēta dīzeļdegviela </a:t>
            </a:r>
          </a:p>
        </p:txBody>
      </p:sp>
    </p:spTree>
    <p:extLst>
      <p:ext uri="{BB962C8B-B14F-4D97-AF65-F5344CB8AC3E}">
        <p14:creationId xmlns:p14="http://schemas.microsoft.com/office/powerpoint/2010/main" val="13023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6" y="1025163"/>
            <a:ext cx="7671214" cy="48792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56361" y="1957154"/>
            <a:ext cx="3904714" cy="301671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Naftas un naftas ogļūdeņražu ieguves apjoms un izmantojamo resursu novērtējums nākotnē</a:t>
            </a:r>
          </a:p>
        </p:txBody>
      </p:sp>
    </p:spTree>
    <p:extLst>
      <p:ext uri="{BB962C8B-B14F-4D97-AF65-F5344CB8AC3E}">
        <p14:creationId xmlns:p14="http://schemas.microsoft.com/office/powerpoint/2010/main" val="177005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1" y="0"/>
            <a:ext cx="6339840" cy="4754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0"/>
          <a:stretch/>
        </p:blipFill>
        <p:spPr>
          <a:xfrm>
            <a:off x="-1" y="2527664"/>
            <a:ext cx="6105290" cy="43303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9783" y="349700"/>
            <a:ext cx="5016136" cy="1792610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Cilvēces </a:t>
            </a:r>
            <a:r>
              <a:rPr lang="lv-LV" sz="3200" dirty="0"/>
              <a:t>pastāvēšana ir atkarīga no resursiem, kuru avots ir </a:t>
            </a:r>
            <a:r>
              <a:rPr lang="lv-LV" sz="3200" dirty="0" smtClean="0"/>
              <a:t>Zeme</a:t>
            </a:r>
            <a:endParaRPr lang="lv-LV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25291" y="4434024"/>
            <a:ext cx="6518366" cy="184921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I</a:t>
            </a:r>
            <a:r>
              <a:rPr lang="lv-LV" sz="2800" dirty="0" smtClean="0"/>
              <a:t>zaugsmi </a:t>
            </a:r>
            <a:r>
              <a:rPr lang="lv-LV" sz="2800" dirty="0"/>
              <a:t>ierobežo ne tikai resursu izsīkšana, </a:t>
            </a:r>
            <a:r>
              <a:rPr lang="lv-LV" sz="2800" dirty="0" smtClean="0"/>
              <a:t>bet </a:t>
            </a:r>
            <a:r>
              <a:rPr lang="lv-LV" sz="2800" dirty="0"/>
              <a:t>arī piesārņojuma uzkrāšanās un </a:t>
            </a:r>
            <a:r>
              <a:rPr lang="lv-LV" sz="2800" b="1" dirty="0"/>
              <a:t>planētas ierobežotā spēja </a:t>
            </a:r>
            <a:r>
              <a:rPr lang="lv-LV" sz="2800" dirty="0" smtClean="0"/>
              <a:t>absorbēt </a:t>
            </a:r>
            <a:r>
              <a:rPr lang="lv-LV" sz="2800" dirty="0"/>
              <a:t>atkritumus un piesārņojumu</a:t>
            </a:r>
          </a:p>
        </p:txBody>
      </p:sp>
    </p:spTree>
    <p:extLst>
      <p:ext uri="{BB962C8B-B14F-4D97-AF65-F5344CB8AC3E}">
        <p14:creationId xmlns:p14="http://schemas.microsoft.com/office/powerpoint/2010/main" val="2670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C:\Users\zuzanna\AppData\Local\Temp\6333032_25af1d5174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846" y="1822023"/>
            <a:ext cx="6405154" cy="50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 descr="C:\Users\zuzanna\AppData\Local\Temp\141423061_1ffdd0fd02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06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599556" y="275564"/>
            <a:ext cx="5016136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Resursu pārmērīgas izmantošanas piemēri</a:t>
            </a:r>
            <a:endParaRPr lang="lv-LV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859427" y="3669231"/>
            <a:ext cx="4699361" cy="11209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Milzīgi lauksaimniecības monokultūru sējumi, kur apdraudēta bioloģiskā daudzveidība un vide piesārņota ar ķīmiskām vielām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14371" y="5463734"/>
            <a:ext cx="4699361" cy="11209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altLang="lv-LV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Lielpilsētas ar nerimstošām satiksmes plūsmām, kas patērē neatjaunojamos enerģijas resursus un piesārņo atmosfēru</a:t>
            </a:r>
          </a:p>
        </p:txBody>
      </p:sp>
    </p:spTree>
    <p:extLst>
      <p:ext uri="{BB962C8B-B14F-4D97-AF65-F5344CB8AC3E}">
        <p14:creationId xmlns:p14="http://schemas.microsoft.com/office/powerpoint/2010/main" val="26470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denu_izmantosan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6" y="1330596"/>
            <a:ext cx="5355771" cy="48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8832" y="761341"/>
            <a:ext cx="5420710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b="1" dirty="0"/>
              <a:t>Ūdens</a:t>
            </a:r>
            <a:r>
              <a:rPr lang="lv-LV" sz="2800" dirty="0"/>
              <a:t> ir viena no cilvēka visvairāk patērētajām vielām </a:t>
            </a:r>
            <a:r>
              <a:rPr lang="lv-LV" sz="2800" dirty="0" smtClean="0"/>
              <a:t>– tiek izmantots </a:t>
            </a:r>
            <a:r>
              <a:rPr lang="lv-LV" sz="2800" dirty="0"/>
              <a:t>gan sadzīves vajadzībām, gan arī </a:t>
            </a:r>
            <a:r>
              <a:rPr lang="lv-LV" sz="2800" dirty="0" smtClean="0"/>
              <a:t>ražošanā</a:t>
            </a:r>
            <a:endParaRPr lang="lv-LV" sz="28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36468" y="3465513"/>
            <a:ext cx="3727052" cy="141599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Pasaulē visvairāk ūdens tiek </a:t>
            </a:r>
            <a:r>
              <a:rPr lang="lv-LV" sz="3200" dirty="0" smtClean="0"/>
              <a:t>patērēts</a:t>
            </a:r>
            <a:r>
              <a:rPr lang="lv-LV" sz="3200" dirty="0" smtClean="0"/>
              <a:t>:</a:t>
            </a:r>
          </a:p>
          <a:p>
            <a:pPr algn="ctr"/>
            <a:endParaRPr lang="lv-LV" sz="32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8412492" y="1124973"/>
            <a:ext cx="2730125" cy="50788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Ūdens patēriņš</a:t>
            </a:r>
            <a:endParaRPr lang="lv-LV" sz="2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20317" y="4489621"/>
            <a:ext cx="3983797" cy="14801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Lauksaimniecībā (69%)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Rūpniecībā (23%)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Mājsaimniecībās un pakalpojumu sniegšanā (aptuveni 8%)</a:t>
            </a:r>
            <a:endParaRPr lang="lv-LV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2" y="2821576"/>
            <a:ext cx="8072848" cy="40364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0" y="313138"/>
            <a:ext cx="5708468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Cilvēka negatīvo ietekmi uz ūdens aprites procesiem ilustrē Arāla jūras izsīkšana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3253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 attē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6" y="921010"/>
            <a:ext cx="6607078" cy="51270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975566" y="532388"/>
            <a:ext cx="4906901" cy="210631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Cilvēces darbība spēj ietekmēt vielu un savienojumu plūsmas vidē, piemēram, ūdens aprites ciklu – </a:t>
            </a:r>
            <a:r>
              <a:rPr lang="lv-LV" sz="2800" b="1" dirty="0"/>
              <a:t>hidroloģisko </a:t>
            </a:r>
            <a:r>
              <a:rPr lang="lv-LV" sz="2800" b="1" dirty="0" smtClean="0"/>
              <a:t>ciklu</a:t>
            </a:r>
            <a:endParaRPr lang="lv-LV" sz="2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7199808" y="3635335"/>
            <a:ext cx="4458415" cy="25825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Hidroloģiskais cikls parāda saistību starp galvenajiem ūdens avotiem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Atspoguļo iztvaikošanas un arī atmosfēras nokrišņu izkrišanas procesu lomu ūdens bilances veidošanā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Galvenais enerģijas avots, kas nosaka ūdens iesaistīšanos globālās aprites ciklā, ir Saule </a:t>
            </a:r>
          </a:p>
        </p:txBody>
      </p:sp>
    </p:spTree>
    <p:extLst>
      <p:ext uri="{BB962C8B-B14F-4D97-AF65-F5344CB8AC3E}">
        <p14:creationId xmlns:p14="http://schemas.microsoft.com/office/powerpoint/2010/main" val="30847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7531" y="416195"/>
            <a:ext cx="5708468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Uz Zemes notiek nemitīga elementu, vielu un enerģijas aprite, kuru apraksta </a:t>
            </a:r>
            <a:r>
              <a:rPr lang="lv-LV" sz="3200" b="1" dirty="0" smtClean="0"/>
              <a:t>vielu aprites cikli</a:t>
            </a:r>
            <a:endParaRPr lang="lv-LV" sz="3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7531" y="3282635"/>
            <a:ext cx="5708469" cy="303979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Vielu aprites ciklus sauc par </a:t>
            </a:r>
            <a:r>
              <a:rPr lang="lv-LV" sz="2800" b="1" dirty="0" err="1"/>
              <a:t>bioģeoķīmiskiem</a:t>
            </a:r>
            <a:r>
              <a:rPr lang="lv-LV" sz="2800" b="1" dirty="0"/>
              <a:t> cikliem</a:t>
            </a:r>
            <a:r>
              <a:rPr lang="lv-LV" sz="2800" dirty="0"/>
              <a:t>, jo tie ietver daudzas ķīmiskās pārvērtības, ģeoloģiskos procesus, un to veidošanā aktīvi piedalās dzīvie organismi </a:t>
            </a:r>
            <a:r>
              <a:rPr lang="lv-LV" sz="2800" dirty="0" smtClean="0"/>
              <a:t>– </a:t>
            </a:r>
            <a:r>
              <a:rPr lang="lv-LV" sz="2800" b="1" dirty="0" err="1"/>
              <a:t>biota</a:t>
            </a:r>
            <a:endParaRPr lang="lv-LV" sz="2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230983" y="1367855"/>
            <a:ext cx="5961017" cy="4175412"/>
            <a:chOff x="6230983" y="1642178"/>
            <a:chExt cx="5961017" cy="4175412"/>
          </a:xfrm>
        </p:grpSpPr>
        <p:pic>
          <p:nvPicPr>
            <p:cNvPr id="1026" name="Picture 2" descr="http://1.bp.blogspot.com/-sSscHv8Kmtw/VUQHMBL1rSI/AAAAAAAAB18/YKOplqNSdTM/s1600/1A%2B-%2BBiogeochemical%2BCycle%2BComponent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t="12241" r="2294" b="3128"/>
            <a:stretch/>
          </p:blipFill>
          <p:spPr bwMode="auto">
            <a:xfrm>
              <a:off x="6230983" y="2152464"/>
              <a:ext cx="5961017" cy="3665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7242264" y="1642178"/>
              <a:ext cx="3887288" cy="640916"/>
            </a:xfrm>
            <a:prstGeom prst="roundRect">
              <a:avLst>
                <a:gd name="adj" fmla="val 3704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2800" b="1" dirty="0" err="1" smtClean="0">
                  <a:solidFill>
                    <a:schemeClr val="tx1"/>
                  </a:solidFill>
                </a:rPr>
                <a:t>Bioģeoķīmiskie</a:t>
              </a:r>
              <a:r>
                <a:rPr lang="lv-LV" sz="2800" b="1" dirty="0" smtClean="0">
                  <a:solidFill>
                    <a:schemeClr val="tx1"/>
                  </a:solidFill>
                </a:rPr>
                <a:t> cikli</a:t>
              </a:r>
              <a:endParaRPr lang="lv-LV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264730" y="3971958"/>
              <a:ext cx="5888081" cy="640916"/>
            </a:xfrm>
            <a:prstGeom prst="roundRect">
              <a:avLst>
                <a:gd name="adj" fmla="val 3704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93178" y="4095631"/>
              <a:ext cx="1121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Ogleklis</a:t>
              </a:r>
              <a:endParaRPr lang="lv-LV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602857" y="409563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Fosfors</a:t>
              </a:r>
              <a:endParaRPr lang="lv-LV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644892" y="4095631"/>
              <a:ext cx="1127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Slāpeklis</a:t>
              </a:r>
              <a:endParaRPr lang="lv-LV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69657" y="4095631"/>
              <a:ext cx="1127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Ūdens</a:t>
              </a:r>
              <a:endParaRPr lang="lv-LV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33610" y="4095631"/>
              <a:ext cx="1127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b="1" dirty="0" smtClean="0"/>
                <a:t>Skābeklis</a:t>
              </a:r>
              <a:endParaRPr lang="lv-LV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44891" y="2926005"/>
              <a:ext cx="1124765" cy="16068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1100" b="1" dirty="0" smtClean="0">
                  <a:solidFill>
                    <a:schemeClr val="tx1"/>
                  </a:solidFill>
                </a:rPr>
                <a:t>Biosfēra</a:t>
              </a:r>
              <a:endParaRPr lang="lv-LV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64793" y="5163217"/>
              <a:ext cx="2684960" cy="2565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1100" b="1" dirty="0" smtClean="0">
                  <a:solidFill>
                    <a:schemeClr val="tx1"/>
                  </a:solidFill>
                </a:rPr>
                <a:t>Siltuma izdale vidē</a:t>
              </a:r>
              <a:endParaRPr lang="lv-LV" sz="11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 attē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2" y="923082"/>
            <a:ext cx="6552657" cy="50848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48323" y="482713"/>
            <a:ext cx="4138434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Slāpekļa </a:t>
            </a:r>
            <a:r>
              <a:rPr lang="lv-LV" sz="3200" dirty="0" err="1"/>
              <a:t>bioģeoķīmiskās</a:t>
            </a:r>
            <a:r>
              <a:rPr lang="lv-LV" sz="3200" dirty="0"/>
              <a:t> aprites cikls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81579" y="3388841"/>
            <a:ext cx="4871921" cy="29081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Slāpeklis veido 76% no atmosfēras masas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Bet litosfērā un hidrosfērā slāpekļa savienojumu koncentrācija ir zema un tiešā veidā lielākā daļa dzīvo organismu nespēj slāpekli izmantot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 err="1">
                <a:solidFill>
                  <a:schemeClr val="tx1"/>
                </a:solidFill>
              </a:rPr>
              <a:t>Saprites</a:t>
            </a:r>
            <a:r>
              <a:rPr lang="lv-LV" b="1" dirty="0">
                <a:solidFill>
                  <a:schemeClr val="tx1"/>
                </a:solidFill>
              </a:rPr>
              <a:t> ciklā norit dažādi procesi, kas nodrošina atmosfēras slāpekļa saistīšanu tādu savienojumu veidā, kas ir pieejami dzīvajiem organismiem</a:t>
            </a:r>
          </a:p>
        </p:txBody>
      </p:sp>
    </p:spTree>
    <p:extLst>
      <p:ext uri="{BB962C8B-B14F-4D97-AF65-F5344CB8AC3E}">
        <p14:creationId xmlns:p14="http://schemas.microsoft.com/office/powerpoint/2010/main" val="34248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689"/>
            <a:ext cx="5817325" cy="62849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3766" y="2407708"/>
            <a:ext cx="5708468" cy="213491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Slāpekļa fiksēšanas apjoms dabiskajos un cilvēka darbības procesos pasaules </a:t>
            </a:r>
            <a:r>
              <a:rPr lang="lv-LV" sz="3200" dirty="0" smtClean="0"/>
              <a:t>mērogā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42002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87" y="431039"/>
            <a:ext cx="3394305" cy="235621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21128" y="902956"/>
            <a:ext cx="3771910" cy="1412377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b="1" dirty="0" smtClean="0"/>
              <a:t>KAS IR «VIDE»?</a:t>
            </a:r>
            <a:endParaRPr lang="lv-LV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8015" y="3461658"/>
            <a:ext cx="6805748" cy="169817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b="1" dirty="0"/>
              <a:t>Vide </a:t>
            </a:r>
            <a:r>
              <a:rPr lang="lv-LV" sz="2800" dirty="0"/>
              <a:t>ir visi nosacījumi un faktori, kas ietekmē dzīvo organismu vai to kopumu </a:t>
            </a:r>
            <a:endParaRPr lang="lv-LV" sz="2800" dirty="0" smtClean="0"/>
          </a:p>
          <a:p>
            <a:pPr algn="ctr"/>
            <a:r>
              <a:rPr lang="lv-LV" sz="2800" dirty="0" smtClean="0"/>
              <a:t>tā </a:t>
            </a:r>
            <a:r>
              <a:rPr lang="lv-LV" sz="2800" dirty="0"/>
              <a:t>dzīves laikā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52289" y="497287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Cilvēka iekšējā (mentālā) vide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96940" y="5805464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Sociālā vide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18432" y="5805464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Cilvēka pārveidotā vide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6865" y="497287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Dabas vide</a:t>
            </a:r>
            <a:endParaRPr lang="lv-LV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37" y="4571024"/>
            <a:ext cx="3430463" cy="228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07" y="1897211"/>
            <a:ext cx="3949564" cy="2962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30" y="0"/>
            <a:ext cx="3368370" cy="24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17" y="1367054"/>
            <a:ext cx="5946883" cy="4623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93365" y="610611"/>
            <a:ext cx="6403087" cy="215380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Ja izaugsme kādā sistēmā turpinās nepārtraukti, tā nenovēršami patērē vairāk resursu, nekā saražo </a:t>
            </a:r>
            <a:r>
              <a:rPr lang="lv-LV" sz="2800" dirty="0" smtClean="0"/>
              <a:t>– </a:t>
            </a:r>
            <a:r>
              <a:rPr lang="lv-LV" sz="2800" dirty="0"/>
              <a:t>un kādā brīdī var </a:t>
            </a:r>
            <a:r>
              <a:rPr lang="lv-LV" sz="2800" dirty="0" smtClean="0"/>
              <a:t>sabrukt</a:t>
            </a:r>
            <a:endParaRPr lang="lv-LV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1757495" y="1046596"/>
            <a:ext cx="2730125" cy="64091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Patēriņš un sabrukums</a:t>
            </a:r>
            <a:endParaRPr lang="lv-LV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upload.wikimedia.org/wikipedia/en/b/b6/Cover_first_edition_Limits_to_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08" y="3862470"/>
            <a:ext cx="1663069" cy="246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eyond the limits 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537" y="3862470"/>
            <a:ext cx="1648974" cy="24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energyclub.nl/assets/Uploads/otherprojects/limi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371" y="3837260"/>
            <a:ext cx="1647577" cy="24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4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15" y="2404467"/>
            <a:ext cx="5886159" cy="400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1619" y="727548"/>
            <a:ext cx="3533136" cy="1969180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b="1" dirty="0" smtClean="0"/>
              <a:t>IZAUGSMES ROBEŽU MODELĒŠANA</a:t>
            </a:r>
            <a:endParaRPr lang="lv-LV" sz="40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0196" y="3465513"/>
            <a:ext cx="5595984" cy="173350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Pastāv uzskats, ka stāvokli var mainīt tehnoloģijas, taču arī tās nevar novērst izaugsmes beigšanos vai situācijas </a:t>
            </a:r>
            <a:r>
              <a:rPr lang="lv-LV" sz="2400" dirty="0" smtClean="0"/>
              <a:t>pasliktināšanos</a:t>
            </a:r>
            <a:endParaRPr lang="lv-LV" sz="2400" dirty="0" smtClean="0"/>
          </a:p>
        </p:txBody>
      </p:sp>
      <p:sp>
        <p:nvSpPr>
          <p:cNvPr id="15" name="Rounded Rectangle 14"/>
          <p:cNvSpPr/>
          <p:nvPr/>
        </p:nvSpPr>
        <p:spPr>
          <a:xfrm>
            <a:off x="7298483" y="1200244"/>
            <a:ext cx="3579222" cy="72665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Cilvēces attīstības rādītāju iespējamā mainība</a:t>
            </a:r>
            <a:endParaRPr lang="lv-LV" sz="2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9450" y="5604120"/>
            <a:ext cx="4917475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Lai panāktu labāku iznākumu, nepieciešamas izmaiņas sabiedrībā</a:t>
            </a:r>
            <a:endParaRPr lang="lv-LV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0" y="1632854"/>
            <a:ext cx="6113170" cy="448539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33457" y="1334813"/>
            <a:ext cx="5427617" cy="2296661"/>
          </a:xfrm>
          <a:prstGeom prst="roundRect">
            <a:avLst>
              <a:gd name="adj" fmla="val 1331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lv-LV" sz="2800" dirty="0"/>
              <a:t>Planētas robežas novērtētas deviņiem dažādiem procesiem un resursiem </a:t>
            </a:r>
            <a:r>
              <a:rPr lang="lv-LV" sz="2800" dirty="0" smtClean="0"/>
              <a:t>– </a:t>
            </a:r>
            <a:r>
              <a:rPr lang="lv-LV" sz="2800" b="1" dirty="0" smtClean="0"/>
              <a:t>trīs </a:t>
            </a:r>
            <a:r>
              <a:rPr lang="lv-LV" sz="2800" b="1" dirty="0"/>
              <a:t>no šīm robežām jau ir pārkāptas</a:t>
            </a:r>
            <a:r>
              <a:rPr lang="lv-LV" sz="2800" dirty="0" smtClean="0"/>
              <a:t>:</a:t>
            </a:r>
            <a:endParaRPr lang="lv-LV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1373138" y="693897"/>
            <a:ext cx="3579222" cy="64091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 smtClean="0">
                <a:solidFill>
                  <a:schemeClr val="tx1"/>
                </a:solidFill>
              </a:rPr>
              <a:t>Planētas robežu koncepcija</a:t>
            </a:r>
            <a:endParaRPr lang="lv-LV" sz="2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42648" y="3272247"/>
            <a:ext cx="4409233" cy="19398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Siltumnīcefekta gāzu koncentrācija atmosfērā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Ātrums, ar kādu samazinās bioloģiskā daudzveidība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Slāpekļa un fosfora savienojumu daudzums biosfērā</a:t>
            </a:r>
            <a:endParaRPr lang="lv-LV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2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6" descr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45" y="2971787"/>
            <a:ext cx="5924603" cy="388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0" b="11273"/>
          <a:stretch>
            <a:fillRect/>
          </a:stretch>
        </p:blipFill>
        <p:spPr bwMode="auto">
          <a:xfrm>
            <a:off x="5522949" y="0"/>
            <a:ext cx="63652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99747" y="395313"/>
            <a:ext cx="4530715" cy="1969180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b="1" dirty="0" smtClean="0"/>
              <a:t>BIOLOĢISKĀS DAUDZVEIDĪBAS SAMAZINĀŠANĀS</a:t>
            </a:r>
            <a:endParaRPr lang="lv-LV" sz="4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52695" y="2754530"/>
            <a:ext cx="4635218" cy="7255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>
                <a:solidFill>
                  <a:schemeClr val="tx1"/>
                </a:solidFill>
              </a:rPr>
              <a:t>Baltijas jūrā apdraudēta vienīgās delfīnu sugas – cūkdelfīna – pastāvēšana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75851" y="3167731"/>
            <a:ext cx="5171714" cy="11038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>
                <a:solidFill>
                  <a:schemeClr val="tx1"/>
                </a:solidFill>
              </a:rPr>
              <a:t>Tinis jeb āmrija – suga, kas kādreiz bijusi sastopama Latvijā, tomēr divi vietējie savvaļas </a:t>
            </a:r>
            <a:r>
              <a:rPr lang="lv-LV" sz="2000" b="1" dirty="0" err="1">
                <a:solidFill>
                  <a:schemeClr val="tx1"/>
                </a:solidFill>
              </a:rPr>
              <a:t>tiņi</a:t>
            </a:r>
            <a:r>
              <a:rPr lang="lv-LV" sz="2000" b="1" dirty="0">
                <a:solidFill>
                  <a:schemeClr val="tx1"/>
                </a:solidFill>
              </a:rPr>
              <a:t> nomedīti 1875.-1876. gadā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95999" y="4801195"/>
            <a:ext cx="5792207" cy="161767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Pēc zinātnieku prognozēm 21.gadsimtā sugu izzušanas ātrums </a:t>
            </a:r>
          </a:p>
          <a:p>
            <a:pPr algn="ctr"/>
            <a:r>
              <a:rPr lang="lv-LV" sz="2800" dirty="0"/>
              <a:t>varētu pieaugt līdz 100 sugām dienā</a:t>
            </a:r>
          </a:p>
        </p:txBody>
      </p:sp>
    </p:spTree>
    <p:extLst>
      <p:ext uri="{BB962C8B-B14F-4D97-AF65-F5344CB8AC3E}">
        <p14:creationId xmlns:p14="http://schemas.microsoft.com/office/powerpoint/2010/main" val="33603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6761"/>
            <a:ext cx="5760720" cy="40112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6091" y="507632"/>
            <a:ext cx="4942115" cy="185674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Cilvēka ietekme uz dabas vidi ir salīdzināma ar dabas spēku ietekmēm</a:t>
            </a:r>
            <a:endParaRPr lang="lv-LV" sz="3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63441" y="4807135"/>
            <a:ext cx="7354388" cy="16851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Zemes evolūcija ir pārgājusi jaunā attīstības fāzē: </a:t>
            </a:r>
            <a:r>
              <a:rPr lang="lv-LV" sz="2800" b="1" dirty="0" err="1"/>
              <a:t>antropocēnā</a:t>
            </a:r>
            <a:r>
              <a:rPr lang="lv-LV" sz="2800" dirty="0"/>
              <a:t>, kuru raksturo aktīva ietekme uz visiem uz Zemes noritošajiem </a:t>
            </a:r>
            <a:r>
              <a:rPr lang="lv-LV" sz="2800" dirty="0" smtClean="0"/>
              <a:t>procesiem </a:t>
            </a:r>
            <a:endParaRPr lang="lv-LV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63" y="-1"/>
            <a:ext cx="6692537" cy="43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504" cy="489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5" y="687117"/>
            <a:ext cx="5543006" cy="619385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758180" y="309956"/>
            <a:ext cx="3686039" cy="155803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Pasaules nākotnes virzība</a:t>
            </a:r>
            <a:endParaRPr lang="lv-LV" sz="32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5759" y="4490473"/>
            <a:ext cx="6858000" cy="1984716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Ir jārada </a:t>
            </a:r>
            <a:r>
              <a:rPr lang="lv-LV" sz="2800" b="1" dirty="0" smtClean="0"/>
              <a:t>«vienas </a:t>
            </a:r>
            <a:r>
              <a:rPr lang="lv-LV" sz="2800" b="1" dirty="0"/>
              <a:t>planētas </a:t>
            </a:r>
            <a:r>
              <a:rPr lang="lv-LV" sz="2800" b="1" dirty="0" smtClean="0"/>
              <a:t>sabiedrība»</a:t>
            </a:r>
            <a:r>
              <a:rPr lang="lv-LV" sz="2800" dirty="0" smtClean="0"/>
              <a:t>, </a:t>
            </a:r>
            <a:r>
              <a:rPr lang="lv-LV" sz="2800" dirty="0"/>
              <a:t>tas ir, sabiedrība, kurai nav nepieciešams vairāk resursu kā vien tie, </a:t>
            </a:r>
          </a:p>
          <a:p>
            <a:pPr algn="ctr"/>
            <a:r>
              <a:rPr lang="lv-LV" sz="2800" dirty="0"/>
              <a:t>ko spēj nodrošināt planēta Zeme</a:t>
            </a:r>
          </a:p>
        </p:txBody>
      </p:sp>
    </p:spTree>
    <p:extLst>
      <p:ext uri="{BB962C8B-B14F-4D97-AF65-F5344CB8AC3E}">
        <p14:creationId xmlns:p14="http://schemas.microsoft.com/office/powerpoint/2010/main" val="40568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 the Line Between Sales Pitch and Relationship Building | Joshua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>
          <a:xfrm flipH="1">
            <a:off x="2437860" y="1724702"/>
            <a:ext cx="9753600" cy="33044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97725" y="2019472"/>
            <a:ext cx="709390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6600" dirty="0" smtClean="0"/>
              <a:t>Paldies </a:t>
            </a:r>
          </a:p>
          <a:p>
            <a:pPr algn="r"/>
            <a:r>
              <a:rPr lang="lv-LV" sz="6600" dirty="0" smtClean="0"/>
              <a:t>par uzmanību!</a:t>
            </a:r>
            <a:endParaRPr lang="lv-LV" sz="6600" dirty="0"/>
          </a:p>
        </p:txBody>
      </p:sp>
      <p:sp>
        <p:nvSpPr>
          <p:cNvPr id="7" name="TextBox 6"/>
          <p:cNvSpPr txBox="1"/>
          <p:nvPr/>
        </p:nvSpPr>
        <p:spPr>
          <a:xfrm rot="19460909">
            <a:off x="10817297" y="2749051"/>
            <a:ext cx="131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زانه گایله</a:t>
            </a:r>
            <a:r>
              <a:rPr lang="fa-IR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fa-IR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\۲۰۱۶</a:t>
            </a:r>
            <a:r>
              <a:rPr lang="fa-IR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\</a:t>
            </a:r>
            <a:endParaRPr lang="lv-LV" sz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92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29" y="3556992"/>
            <a:ext cx="4963921" cy="3301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68" y="0"/>
            <a:ext cx="5102143" cy="3631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495491"/>
            <a:ext cx="5042187" cy="336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1682" cy="3640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110" y="1964231"/>
            <a:ext cx="4258491" cy="2699209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lv-LV" sz="3600" dirty="0" smtClean="0"/>
              <a:t>Daba ietekmē </a:t>
            </a:r>
            <a:r>
              <a:rPr lang="lv-LV" sz="3600" dirty="0" smtClean="0"/>
              <a:t>mūs – bet </a:t>
            </a:r>
            <a:r>
              <a:rPr lang="lv-LV" sz="3600" dirty="0"/>
              <a:t>kāda var </a:t>
            </a: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>būt </a:t>
            </a:r>
            <a:r>
              <a:rPr lang="lv-LV" sz="3600" b="1" dirty="0" smtClean="0"/>
              <a:t>katra </a:t>
            </a:r>
            <a:r>
              <a:rPr lang="lv-LV" sz="3600" b="1" dirty="0"/>
              <a:t>no mums </a:t>
            </a:r>
            <a:r>
              <a:rPr lang="lv-LV" sz="3600" dirty="0"/>
              <a:t>ietekme </a:t>
            </a:r>
            <a:r>
              <a:rPr lang="lv-LV" sz="3600" dirty="0" smtClean="0"/>
              <a:t>uz to?</a:t>
            </a:r>
            <a:endParaRPr lang="lv-LV" sz="3600" dirty="0"/>
          </a:p>
        </p:txBody>
      </p:sp>
    </p:spTree>
    <p:extLst>
      <p:ext uri="{BB962C8B-B14F-4D97-AF65-F5344CB8AC3E}">
        <p14:creationId xmlns:p14="http://schemas.microsoft.com/office/powerpoint/2010/main" val="13746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79547" y="382088"/>
            <a:ext cx="4709181" cy="217814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dirty="0" smtClean="0"/>
              <a:t>Cilvēka ietekmes sfēras</a:t>
            </a:r>
            <a:endParaRPr lang="lv-LV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8" y="3004457"/>
            <a:ext cx="6993294" cy="3853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0" y="-1"/>
            <a:ext cx="5399315" cy="404948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73042" y="4460965"/>
            <a:ext cx="4232366" cy="198555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Ražošanas pieaugums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Patēriņa pieaugums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Procesu globalizācija</a:t>
            </a:r>
          </a:p>
        </p:txBody>
      </p:sp>
    </p:spTree>
    <p:extLst>
      <p:ext uri="{BB962C8B-B14F-4D97-AF65-F5344CB8AC3E}">
        <p14:creationId xmlns:p14="http://schemas.microsoft.com/office/powerpoint/2010/main" val="9380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terins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7840"/>
          <a:stretch/>
        </p:blipFill>
        <p:spPr bwMode="auto">
          <a:xfrm>
            <a:off x="0" y="978878"/>
            <a:ext cx="8274126" cy="49361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26176" y="1933305"/>
            <a:ext cx="3839402" cy="298630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/>
              <a:t>Cilvēces attīstībai raksturīgo rādītāju mainība pēdējās simtgadēs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36469" y="1196673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Iedzīvotāju skaits pasaulē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6469" y="3569821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Pilsētu iedzīvotāju skaits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1580" y="1196673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CO</a:t>
            </a:r>
            <a:r>
              <a:rPr lang="lv-LV" baseline="-25000" dirty="0" smtClean="0">
                <a:solidFill>
                  <a:schemeClr val="tx1"/>
                </a:solidFill>
              </a:rPr>
              <a:t>2</a:t>
            </a:r>
            <a:r>
              <a:rPr lang="lv-LV" dirty="0" smtClean="0">
                <a:solidFill>
                  <a:schemeClr val="tx1"/>
                </a:solidFill>
              </a:rPr>
              <a:t> koncentrācija atmosfērā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21580" y="3569821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Nacionālais kopprodukts</a:t>
            </a:r>
            <a:endParaRPr lang="lv-LV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erins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2" b="15970"/>
          <a:stretch/>
        </p:blipFill>
        <p:spPr bwMode="auto">
          <a:xfrm>
            <a:off x="4062561" y="1123406"/>
            <a:ext cx="8126176" cy="46373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5199030" y="122279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Ūdens patēriņš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99030" y="3426128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Minerālmēslu patēriņš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84141" y="1222799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Upju aizsprosti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84141" y="3426128"/>
            <a:ext cx="2259874" cy="64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Papīra patēriņš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258" y="2024744"/>
            <a:ext cx="4066924" cy="285079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 smtClean="0"/>
              <a:t>Pārmaiņu ātrums </a:t>
            </a:r>
            <a:r>
              <a:rPr lang="lv-LV" sz="2800" dirty="0"/>
              <a:t>ir </a:t>
            </a:r>
            <a:r>
              <a:rPr lang="lv-LV" sz="2800" dirty="0" smtClean="0"/>
              <a:t>atšķirīgs, </a:t>
            </a:r>
            <a:r>
              <a:rPr lang="lv-LV" sz="2800" dirty="0"/>
              <a:t>bet kopējā tendence – </a:t>
            </a:r>
            <a:r>
              <a:rPr lang="lv-LV" sz="2800" b="1" dirty="0" smtClean="0"/>
              <a:t>eksponenciāla izaugsme </a:t>
            </a:r>
            <a:r>
              <a:rPr lang="lv-LV" sz="2800" dirty="0" smtClean="0"/>
              <a:t>– </a:t>
            </a:r>
            <a:r>
              <a:rPr lang="lv-LV" sz="2800" dirty="0"/>
              <a:t>turpinās</a:t>
            </a:r>
          </a:p>
        </p:txBody>
      </p:sp>
    </p:spTree>
    <p:extLst>
      <p:ext uri="{BB962C8B-B14F-4D97-AF65-F5344CB8AC3E}">
        <p14:creationId xmlns:p14="http://schemas.microsoft.com/office/powerpoint/2010/main" val="23770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86335"/>
            <a:ext cx="4486632" cy="29716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4551" y="325734"/>
            <a:ext cx="5576761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200" dirty="0" smtClean="0"/>
              <a:t>Katrs cilvēks mūsdienās izmanto </a:t>
            </a:r>
            <a:r>
              <a:rPr lang="lv-LV" sz="3200" b="1" dirty="0" smtClean="0"/>
              <a:t>4 reizes </a:t>
            </a:r>
            <a:r>
              <a:rPr lang="lv-LV" sz="3200" dirty="0" smtClean="0"/>
              <a:t>vairāk resursu nekā 20.gs. sākumā</a:t>
            </a:r>
            <a:endParaRPr lang="lv-LV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3" y="2174891"/>
            <a:ext cx="4406537" cy="27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55" y="0"/>
            <a:ext cx="4101738" cy="285412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1258" y="2690394"/>
            <a:ext cx="6191793" cy="3802251"/>
          </a:xfrm>
          <a:prstGeom prst="roundRect">
            <a:avLst>
              <a:gd name="adj" fmla="val 772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Pasaules iedzīvotāju skaits pieaudzis vairāk </a:t>
            </a:r>
            <a:r>
              <a:rPr lang="lv-LV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kā          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 </a:t>
            </a:r>
            <a:r>
              <a:rPr lang="lv-LV" sz="2000" b="1" u="sng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reizes</a:t>
            </a:r>
            <a:r>
              <a:rPr lang="lv-LV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 1,5 līdz 6,9 miljardiem)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Pasaules ekonomiskais apgrozījums </a:t>
            </a:r>
            <a:r>
              <a:rPr lang="lv-LV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palielinājies    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14 reizes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Ražošanas apjoms pieaudzis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40 reizes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Enerģijas izmantošana palielinājusies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16 reizes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Oglekļa dioksīda izmešu apjoms pieaudzis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17 </a:t>
            </a:r>
            <a:r>
              <a:rPr lang="lv-LV" sz="2000" b="1" u="sng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reizes</a:t>
            </a:r>
            <a:endParaRPr lang="lv-LV" sz="20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Sēra dioksīda izmešu apjoms pieaudzis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13 reizes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Okeāna nozvejas apjoms pieaudzis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35 reizes</a:t>
            </a:r>
          </a:p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Cūku skaits pieaudzis </a:t>
            </a:r>
            <a:r>
              <a:rPr lang="lv-LV" sz="20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9 reizes</a:t>
            </a:r>
            <a:endParaRPr lang="lv-LV" sz="2000" b="1" u="sng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3199"/>
            <a:ext cx="6482960" cy="41848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43154" y="4516321"/>
            <a:ext cx="6226630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/>
              <a:t>Cilvēces </a:t>
            </a:r>
            <a:r>
              <a:rPr lang="lv-LV" sz="3000" dirty="0" smtClean="0"/>
              <a:t>izaugsme nevar </a:t>
            </a:r>
            <a:r>
              <a:rPr lang="lv-LV" sz="3000" dirty="0"/>
              <a:t>turpināties </a:t>
            </a:r>
            <a:r>
              <a:rPr lang="lv-LV" sz="3000" dirty="0" smtClean="0"/>
              <a:t>bezgalīgi – </a:t>
            </a:r>
            <a:r>
              <a:rPr lang="lv-LV" sz="3000" b="1" dirty="0" smtClean="0"/>
              <a:t>izaugsmei </a:t>
            </a:r>
            <a:r>
              <a:rPr lang="lv-LV" sz="3000" b="1" dirty="0"/>
              <a:t>ir ierobežojumi</a:t>
            </a:r>
            <a:r>
              <a:rPr lang="lv-LV" sz="3000" dirty="0"/>
              <a:t> – tos nosaka mūsu </a:t>
            </a:r>
            <a:r>
              <a:rPr lang="lv-LV" sz="3000" dirty="0" smtClean="0"/>
              <a:t>planēta</a:t>
            </a:r>
            <a:endParaRPr lang="lv-LV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49" y="-1"/>
            <a:ext cx="6300651" cy="35264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1864" y="560869"/>
            <a:ext cx="6642261" cy="160756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800" dirty="0"/>
              <a:t>Eksponenciālā izaugsme ir virzošais spēks, kas izraisa </a:t>
            </a:r>
            <a:r>
              <a:rPr lang="lv-LV" sz="2800" dirty="0" smtClean="0"/>
              <a:t>sabiedrības </a:t>
            </a:r>
            <a:r>
              <a:rPr lang="lv-LV" sz="2800" dirty="0"/>
              <a:t>ekonomikas tuvošanos planētas fizikālajām robežām</a:t>
            </a:r>
          </a:p>
        </p:txBody>
      </p:sp>
    </p:spTree>
    <p:extLst>
      <p:ext uri="{BB962C8B-B14F-4D97-AF65-F5344CB8AC3E}">
        <p14:creationId xmlns:p14="http://schemas.microsoft.com/office/powerpoint/2010/main" val="19225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38982" y="650145"/>
            <a:ext cx="4418520" cy="1960265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b="1" dirty="0" smtClean="0"/>
              <a:t>RESURSU IEROBEŽOJUMS</a:t>
            </a:r>
            <a:endParaRPr lang="lv-LV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9946"/>
            <a:ext cx="10620103" cy="3443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35" y="2084105"/>
            <a:ext cx="4994366" cy="3323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101739" cy="27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804</Words>
  <Application>Microsoft Office PowerPoint</Application>
  <PresentationFormat>Widescreen</PresentationFormat>
  <Paragraphs>107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Adobe Arabic</vt:lpstr>
      <vt:lpstr>Arial</vt:lpstr>
      <vt:lpstr>Calibri</vt:lpstr>
      <vt:lpstr>Calibri Light</vt:lpstr>
      <vt:lpstr>Symbol</vt:lpstr>
      <vt:lpstr>Times New Roman</vt:lpstr>
      <vt:lpstr>Office Theme</vt:lpstr>
      <vt:lpstr>Vai cilvēks  spēj ietekmēt dabu?</vt:lpstr>
      <vt:lpstr>PowerPoint Presentation</vt:lpstr>
      <vt:lpstr>Daba ietekmē mūs – bet kāda var  būt katra no mums ietekme uz 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Birojs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cilvēks spēj ietekmēt dabu?</dc:title>
  <dc:creator>User</dc:creator>
  <cp:lastModifiedBy>User</cp:lastModifiedBy>
  <cp:revision>61</cp:revision>
  <dcterms:created xsi:type="dcterms:W3CDTF">2016-02-04T15:08:05Z</dcterms:created>
  <dcterms:modified xsi:type="dcterms:W3CDTF">2016-04-27T10:43:36Z</dcterms:modified>
</cp:coreProperties>
</file>