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500" r:id="rId3"/>
    <p:sldId id="501" r:id="rId4"/>
    <p:sldId id="541" r:id="rId5"/>
    <p:sldId id="502" r:id="rId6"/>
    <p:sldId id="504" r:id="rId7"/>
    <p:sldId id="505" r:id="rId8"/>
    <p:sldId id="507" r:id="rId9"/>
    <p:sldId id="510" r:id="rId10"/>
    <p:sldId id="542" r:id="rId11"/>
    <p:sldId id="511" r:id="rId12"/>
    <p:sldId id="513" r:id="rId13"/>
    <p:sldId id="515" r:id="rId14"/>
    <p:sldId id="517" r:id="rId15"/>
    <p:sldId id="518" r:id="rId16"/>
    <p:sldId id="519" r:id="rId17"/>
    <p:sldId id="543" r:id="rId18"/>
    <p:sldId id="520" r:id="rId19"/>
    <p:sldId id="522" r:id="rId20"/>
    <p:sldId id="523" r:id="rId21"/>
    <p:sldId id="524" r:id="rId22"/>
    <p:sldId id="526" r:id="rId23"/>
    <p:sldId id="527" r:id="rId24"/>
    <p:sldId id="528" r:id="rId25"/>
    <p:sldId id="530" r:id="rId26"/>
    <p:sldId id="544" r:id="rId27"/>
    <p:sldId id="532" r:id="rId28"/>
    <p:sldId id="533" r:id="rId29"/>
    <p:sldId id="534" r:id="rId30"/>
    <p:sldId id="535" r:id="rId31"/>
    <p:sldId id="276" r:id="rId3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FF0000"/>
    <a:srgbClr val="009900"/>
    <a:srgbClr val="66FF33"/>
    <a:srgbClr val="FF6600"/>
    <a:srgbClr val="FF9999"/>
    <a:srgbClr val="FF99CC"/>
    <a:srgbClr val="FF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2364" autoAdjust="0"/>
  </p:normalViewPr>
  <p:slideViewPr>
    <p:cSldViewPr snapToGrid="0">
      <p:cViewPr varScale="1">
        <p:scale>
          <a:sx n="63" d="100"/>
          <a:sy n="63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9209-D0FC-41C9-89B5-48CE4DB485EF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75CE-5761-4A61-84E0-186432756F8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8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https://www.google.lv/search?q=energoefekt%C4%ABva+%C4%93ka&amp;espv=2&amp;biw=1920&amp;bih=979&amp;source=lnms&amp;tbm=isch&amp;sa=X&amp;ved=0ahUKEwjCipLLkJrMAhVGMJoKHWL0B-QQ_AUIBigB#tbm=isch&amp;q=katlu+m%C4%81ja&amp;imgrc=DGtOVeTctQAS4M%3A</a:t>
            </a:r>
          </a:p>
          <a:p>
            <a:r>
              <a:rPr lang="lv-LV" dirty="0" smtClean="0"/>
              <a:t>https://www.google.lv/search?q=energoefekt%C4%ABva+%C4%93ka&amp;espv=2&amp;biw=1920&amp;bih=979&amp;source=lnms&amp;tbm=isch&amp;sa=X&amp;ved=0ahUKEwjCipLLkJrMAhVGMJoKHWL0B-QQ_AUIBigB#tbm=isch&amp;q=ko%C4%A3ener%C4%81cijas+stacija&amp;imgrc=vxORYJM9Rm76IM%3A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893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https://www.google.lv/search?q=energoefekt%C4%ABva+%C4%93ka&amp;espv=2&amp;biw=1920&amp;bih=979&amp;source=lnms&amp;tbm=isch&amp;sa=X&amp;ved=0ahUKEwjCipLLkJrMAhVGMJoKHWL0B-QQ_AUIBigB#tbm=isch&amp;q=katlu+m%C4%81ja&amp;imgrc=bqig8NZGLNk1xM%3A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278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http://www.fortum.com/countries/lv/par-fortum/biomasas-kogeneracijas-stacija/bio-kogeneracijas-stacija-jelgava/pages/default.aspx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439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https://www.google.lv/search?q=energoefekt%C4%ABva+%C4%93ka&amp;espv=2&amp;biw=1920&amp;bih=979&amp;source=lnms&amp;tbm=isch&amp;sa=X&amp;ved=0ahUKEwjCipLLkJrMAhVGMJoKHWL0B-QQ_AUIBigB#tbm=isch&amp;q=Almere+solar+heating&amp;imgrc=GMlQUTKDWd8ixM%3A</a:t>
            </a:r>
          </a:p>
          <a:p>
            <a:r>
              <a:rPr lang="lv-LV" dirty="0" smtClean="0"/>
              <a:t>https://www.google.lv/search?q=energoefekt%C4%ABva+%C4%93ka&amp;espv=2&amp;biw=1920&amp;bih=979&amp;source=lnms&amp;tbm=isch&amp;sa=X&amp;ved=0ahUKEwjCipLLkJrMAhVGMJoKHWL0B-QQ_AUIBigB#tbm=isch&amp;q=Almere+solar+heating&amp;imgrc=KHHBu2u0acHqvM%3A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442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https://www.google.lv/search?q=wind+power&amp;source=lnms&amp;tbm=isch&amp;sa=X&amp;ved=0ahUKEwjM4-m11ZzMAhWIQZoKHfTtD1oQ_AUIBygB&amp;biw=1366&amp;bih=643#imgrc=xpV4MkJeTruzQM%3A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97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https://www.google.lv/search?q=p%C4%BCavi%C5%86u+HES&amp;biw=1366&amp;bih=643&amp;source=lnms&amp;tbm=isch&amp;sa=X&amp;ved=0ahUKEwjOuu662JzMAhUECpoKHWRwAUEQ_AUIBygB#imgrc=qjKKFcZjYWiGLM%3A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51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https://www.google.lv/search?q=geothermal+energy&amp;espv=2&amp;biw=1366&amp;bih=643&amp;site=webhp&amp;source=lnms&amp;tbm=isch&amp;sa=X&amp;ved=0ahUKEwiqtLnU2pzMAhVOSZoKHUSZClYQ_AUIBigB#imgrc=Y8HNFpxP6XLa6M%3A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706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https://www.google.lv/search?q=power+accumulation&amp;source=lnms&amp;tbm=isch&amp;sa=X&amp;ved=0ahUKEwjju_aZ6JzMAhXJIJoKHfa8B0YQ_AUIBygB&amp;biw=1366&amp;bih=599#tbm=isch&amp;q=co2+mineralisation&amp;imgrc=TwwAiarXUFK0AM%3A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75CE-5761-4A61-84E0-186432756F8C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000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225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18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20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3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921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9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653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68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066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630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917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0000">
              <a:schemeClr val="bg1"/>
            </a:gs>
            <a:gs pos="80000">
              <a:schemeClr val="bg1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F011-099F-4791-891A-40072BC70105}" type="datetimeFigureOut">
              <a:rPr lang="lv-LV" smtClean="0"/>
              <a:t>29.04.2016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0DEE-122F-481E-8273-33DEFAF3CA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62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5"/>
          <a:stretch/>
        </p:blipFill>
        <p:spPr>
          <a:xfrm>
            <a:off x="0" y="1724702"/>
            <a:ext cx="9753600" cy="3304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8519" y="2006409"/>
            <a:ext cx="6399894" cy="2387600"/>
          </a:xfrm>
        </p:spPr>
        <p:txBody>
          <a:bodyPr>
            <a:noAutofit/>
          </a:bodyPr>
          <a:lstStyle/>
          <a:p>
            <a:pPr algn="l"/>
            <a:r>
              <a:rPr lang="lv-LV" sz="6600" dirty="0" smtClean="0"/>
              <a:t>Klimats </a:t>
            </a:r>
            <a:br>
              <a:rPr lang="lv-LV" sz="6600" dirty="0" smtClean="0"/>
            </a:br>
            <a:r>
              <a:rPr lang="lv-LV" sz="6600" dirty="0" smtClean="0"/>
              <a:t>un </a:t>
            </a:r>
            <a:r>
              <a:rPr lang="lv-LV" sz="6600" dirty="0" smtClean="0"/>
              <a:t>enerģētika II</a:t>
            </a:r>
            <a:endParaRPr lang="lv-LV" sz="6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63289" y="4573992"/>
            <a:ext cx="6293151" cy="756000"/>
            <a:chOff x="2846069" y="4631142"/>
            <a:chExt cx="6293151" cy="75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797" y="4649142"/>
              <a:ext cx="197184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492" y="4649142"/>
              <a:ext cx="864715" cy="720000"/>
            </a:xfrm>
            <a:prstGeom prst="rect">
              <a:avLst/>
            </a:prstGeom>
          </p:spPr>
        </p:pic>
        <p:pic>
          <p:nvPicPr>
            <p:cNvPr id="8" name="Picture 2" descr="http://eeagrants.org/content/download/6663/71306/version/1/file/EEA+Grants+-+JP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2" t="20554" r="9972" b="22773"/>
            <a:stretch/>
          </p:blipFill>
          <p:spPr bwMode="auto">
            <a:xfrm>
              <a:off x="2846069" y="4649142"/>
              <a:ext cx="101466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iksd.riga.lv/upload_pic/2.Izglitiba/Pub_bildes/0_2014/01_2014/LU_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630" y="4649142"/>
              <a:ext cx="6822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www.uarctic.org/media/861227/grid-arendal_logo_box_369x369.png?mode=pad&amp;width=449&amp;height=360&amp;format=jpg&amp;scale=upscalecanva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0" t="24296" r="9028" b="27370"/>
            <a:stretch/>
          </p:blipFill>
          <p:spPr bwMode="auto">
            <a:xfrm>
              <a:off x="7543800" y="4631142"/>
              <a:ext cx="159542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8_Atteli\5684399838_c37d4587d9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 bwMode="auto">
          <a:xfrm>
            <a:off x="1481055" y="0"/>
            <a:ext cx="3694507" cy="459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r="678"/>
          <a:stretch/>
        </p:blipFill>
        <p:spPr bwMode="auto">
          <a:xfrm>
            <a:off x="354595" y="4102272"/>
            <a:ext cx="6864340" cy="27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44924" y="1339652"/>
            <a:ext cx="4979504" cy="1558293"/>
          </a:xfrm>
          <a:prstGeom prst="roundRect">
            <a:avLst>
              <a:gd name="adj" fmla="val 1593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Saules enerģijas tehnoloģijas </a:t>
            </a:r>
            <a:r>
              <a:rPr lang="lv-LV" sz="2400" dirty="0" smtClean="0"/>
              <a:t>atšķiras galvenokārt ar saražotās </a:t>
            </a:r>
          </a:p>
          <a:p>
            <a:pPr algn="ctr"/>
            <a:r>
              <a:rPr lang="lv-LV" sz="2400" dirty="0" smtClean="0"/>
              <a:t>enerģijas veidu:</a:t>
            </a:r>
          </a:p>
          <a:p>
            <a:pPr algn="ctr"/>
            <a:endParaRPr lang="lv-LV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907157" y="2476833"/>
            <a:ext cx="6055038" cy="19838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Elektroenerģijas ražošanai izmanto </a:t>
            </a:r>
            <a:r>
              <a:rPr lang="lv-LV" b="1" u="sng" dirty="0" smtClean="0">
                <a:solidFill>
                  <a:schemeClr val="tx1"/>
                </a:solidFill>
              </a:rPr>
              <a:t>saules paneļus</a:t>
            </a:r>
            <a:r>
              <a:rPr lang="lv-LV" b="1" dirty="0" smtClean="0">
                <a:solidFill>
                  <a:schemeClr val="tx1"/>
                </a:solidFill>
              </a:rPr>
              <a:t> jeb fotoelementus jeb saules baterijas (SFE)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Siltumenerģijas ražošanai izmanto </a:t>
            </a:r>
            <a:r>
              <a:rPr lang="lv-LV" b="1" u="sng" dirty="0" smtClean="0">
                <a:solidFill>
                  <a:schemeClr val="tx1"/>
                </a:solidFill>
              </a:rPr>
              <a:t>saules kolektorus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Kombinētās sistēmas – saules baterijas izmanto kombinācijā ar saules kolektoriem; SFE tiek izmantoti, lai darbinātu cirkulācijas sūkni saules kolektoram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465" y="4117456"/>
            <a:ext cx="5426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b="1" dirty="0"/>
              <a:t>Saules kolektoru sistēmas integrācija centralizētās siltumapgādes sistēmā</a:t>
            </a:r>
          </a:p>
        </p:txBody>
      </p:sp>
    </p:spTree>
    <p:extLst>
      <p:ext uri="{BB962C8B-B14F-4D97-AF65-F5344CB8AC3E}">
        <p14:creationId xmlns:p14="http://schemas.microsoft.com/office/powerpoint/2010/main" val="21031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8_Atteli\3414028795_12c8bf1b3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96" y="1126780"/>
            <a:ext cx="6139604" cy="46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69805" y="437183"/>
            <a:ext cx="6445863" cy="111332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Šobrīd lieto četrus saules kolektoru veidus ar atšķirīgām Saules enerģijas absorbcijas virsmu konstrukcijām: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9893" y="1883337"/>
            <a:ext cx="6035158" cy="3289851"/>
          </a:xfrm>
          <a:prstGeom prst="roundRect">
            <a:avLst>
              <a:gd name="adj" fmla="val 981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b="1" dirty="0" smtClean="0">
                <a:solidFill>
                  <a:schemeClr val="tx1"/>
                </a:solidFill>
              </a:rPr>
              <a:t>Tilpuma kolektori – </a:t>
            </a:r>
            <a:r>
              <a:rPr lang="lv-LV" dirty="0" smtClean="0">
                <a:solidFill>
                  <a:schemeClr val="tx1"/>
                </a:solidFill>
              </a:rPr>
              <a:t>tvertnes ar saules enerģijas absorbcijas virsmu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b="1" dirty="0" smtClean="0">
                <a:solidFill>
                  <a:schemeClr val="tx1"/>
                </a:solidFill>
              </a:rPr>
              <a:t>Plakanie kolektori – </a:t>
            </a:r>
            <a:r>
              <a:rPr lang="lv-LV" dirty="0" smtClean="0">
                <a:solidFill>
                  <a:schemeClr val="tx1"/>
                </a:solidFill>
              </a:rPr>
              <a:t>absorbcijas virsmas ir plāksnes, kas ir izveidotas no dažādiem materiāliem vai pārklājumiem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b="1" dirty="0" smtClean="0">
                <a:solidFill>
                  <a:schemeClr val="tx1"/>
                </a:solidFill>
              </a:rPr>
              <a:t>Caurulīšu kolektori – </a:t>
            </a:r>
            <a:r>
              <a:rPr lang="lv-LV" dirty="0" smtClean="0">
                <a:solidFill>
                  <a:schemeClr val="tx1"/>
                </a:solidFill>
              </a:rPr>
              <a:t>absorbcijas virsmas ir izveidotas no stikla vai cita materiāla caurulītēm ar dažādiem pārklājumiem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b="1" dirty="0" smtClean="0">
                <a:solidFill>
                  <a:schemeClr val="tx1"/>
                </a:solidFill>
              </a:rPr>
              <a:t>Koncentrēšanas kolektori – </a:t>
            </a:r>
            <a:r>
              <a:rPr lang="lv-LV" dirty="0" smtClean="0">
                <a:solidFill>
                  <a:schemeClr val="tx1"/>
                </a:solidFill>
              </a:rPr>
              <a:t>saules enerģijas koncentrēšanai veidoti no dažādiem augstas temperatūras izturīgiem materiāliem un to pārklājumiem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9805" y="5506022"/>
            <a:ext cx="6445863" cy="9147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Zinātniskā izpēte šajā jomā attīstās saules kolektoru energoefektivitātes paaugstināšanas virzienā, meklējot saules enerģijas absorbcijas virsmu materiālus un pārklājumus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7616" y="484432"/>
            <a:ext cx="10058399" cy="111332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Saules siltumenerģijas </a:t>
            </a:r>
            <a:r>
              <a:rPr lang="lv-LV" sz="2400" b="1" dirty="0"/>
              <a:t>sezonālās uzglabāšanas metodes </a:t>
            </a:r>
            <a:r>
              <a:rPr lang="lv-LV" sz="2400" dirty="0"/>
              <a:t>dod iespēju izmantot divus atšķirīgus principus: zem zemes izveidotas krātuves </a:t>
            </a:r>
            <a:endParaRPr lang="lv-LV" sz="2400" dirty="0" smtClean="0"/>
          </a:p>
          <a:p>
            <a:pPr algn="ctr"/>
            <a:r>
              <a:rPr lang="lv-LV" sz="2400" dirty="0" smtClean="0"/>
              <a:t>vai </a:t>
            </a:r>
            <a:r>
              <a:rPr lang="lv-LV" sz="2400" dirty="0"/>
              <a:t>pazemes </a:t>
            </a:r>
            <a:r>
              <a:rPr lang="lv-LV" sz="2400" dirty="0" smtClean="0"/>
              <a:t>rezervuārus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69903" y="2815661"/>
            <a:ext cx="5460700" cy="9042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Ja saules kolektori ir savienoti ar katlu māju, pienākošo siltumenerģiju novirza gan uz akumulācijas tvertni, gan siltumenerģijas </a:t>
            </a:r>
            <a:r>
              <a:rPr lang="lv-LV" b="1" dirty="0" smtClean="0">
                <a:solidFill>
                  <a:schemeClr val="tx1"/>
                </a:solidFill>
              </a:rPr>
              <a:t>patērētājam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69904" y="1843026"/>
            <a:ext cx="5460700" cy="727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Visplašāk izmantotais veids ir uzglabāt saules siltumenerģiju zem zemes ierakstos rezervuāros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88753" y="5721187"/>
            <a:ext cx="5470312" cy="727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Akumulētās siltumenerģijas blīvuma rādītājs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pazemes </a:t>
            </a:r>
            <a:r>
              <a:rPr lang="lv-LV" b="1" dirty="0">
                <a:solidFill>
                  <a:schemeClr val="tx1"/>
                </a:solidFill>
              </a:rPr>
              <a:t>rezervuāros ir </a:t>
            </a:r>
            <a:r>
              <a:rPr lang="lv-LV" b="1" dirty="0" smtClean="0">
                <a:solidFill>
                  <a:schemeClr val="tx1"/>
                </a:solidFill>
              </a:rPr>
              <a:t>60-80 kWh/m</a:t>
            </a:r>
            <a:r>
              <a:rPr lang="lv-LV" b="1" baseline="30000" dirty="0" smtClean="0">
                <a:solidFill>
                  <a:schemeClr val="tx1"/>
                </a:solidFill>
              </a:rPr>
              <a:t>3</a:t>
            </a:r>
            <a:endParaRPr lang="lv-LV" b="1" baseline="30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" y="2404226"/>
            <a:ext cx="5953540" cy="321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388753" y="3965168"/>
            <a:ext cx="5470064" cy="15107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Citi </a:t>
            </a:r>
            <a:r>
              <a:rPr lang="lv-LV" b="1" dirty="0">
                <a:solidFill>
                  <a:schemeClr val="tx1"/>
                </a:solidFill>
              </a:rPr>
              <a:t>slēguma veidi ir gadījumā, ja katlu māja atrodas tālu no saules kolektoru </a:t>
            </a:r>
            <a:r>
              <a:rPr lang="lv-LV" b="1" dirty="0" smtClean="0">
                <a:solidFill>
                  <a:schemeClr val="tx1"/>
                </a:solidFill>
              </a:rPr>
              <a:t>lauka – tad </a:t>
            </a:r>
            <a:r>
              <a:rPr lang="lv-LV" b="1" dirty="0">
                <a:solidFill>
                  <a:schemeClr val="tx1"/>
                </a:solidFill>
              </a:rPr>
              <a:t>saules kolektorus pievieno siltumenerģijas akumulācijas tvertnei, bet tvertne ir savienota ar pilsētas vai novada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centralizētās </a:t>
            </a:r>
            <a:r>
              <a:rPr lang="lv-LV" b="1" dirty="0">
                <a:solidFill>
                  <a:schemeClr val="tx1"/>
                </a:solidFill>
              </a:rPr>
              <a:t>siltumapgādes tīklu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460" y="1948003"/>
            <a:ext cx="54267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b="1" dirty="0"/>
              <a:t>Saules siltumenerģijas sezonālās uzglabāšanas </a:t>
            </a:r>
            <a:r>
              <a:rPr lang="lv-LV" sz="1100" b="1" dirty="0" smtClean="0"/>
              <a:t>metodes:</a:t>
            </a:r>
            <a:endParaRPr lang="lv-LV" sz="1100" b="1" dirty="0"/>
          </a:p>
          <a:p>
            <a:r>
              <a:rPr lang="lv-LV" sz="1100" b="1" dirty="0"/>
              <a:t>a un d - pazemes rezervuāri; b un c - zem zemes izveidotas krātuves</a:t>
            </a:r>
          </a:p>
        </p:txBody>
      </p:sp>
    </p:spTree>
    <p:extLst>
      <p:ext uri="{BB962C8B-B14F-4D97-AF65-F5344CB8AC3E}">
        <p14:creationId xmlns:p14="http://schemas.microsoft.com/office/powerpoint/2010/main" val="26684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s-media-cache-ak0.pinimg.com/736x/48/96/25/489625b79a80dfdbd7ec88dfdd8af6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91" y="1628952"/>
            <a:ext cx="5984210" cy="39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20263" y="2300005"/>
            <a:ext cx="4949399" cy="727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Par </a:t>
            </a:r>
            <a:r>
              <a:rPr lang="lv-LV" b="1" dirty="0" smtClean="0">
                <a:solidFill>
                  <a:schemeClr val="tx1"/>
                </a:solidFill>
              </a:rPr>
              <a:t>«salu» </a:t>
            </a:r>
            <a:r>
              <a:rPr lang="lv-LV" b="1" dirty="0">
                <a:solidFill>
                  <a:schemeClr val="tx1"/>
                </a:solidFill>
              </a:rPr>
              <a:t>vieta ir nosaukta tāpēc, ka apkārt tai izveidota virszemes ūdens tilpne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113" y="566392"/>
            <a:ext cx="10813773" cy="133198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Saules kolektoru lauka iekļaušana centralizētās siltumapgādes tīklos ir praktiski atrisināta, </a:t>
            </a:r>
            <a:r>
              <a:rPr lang="lv-LV" sz="2400" dirty="0" smtClean="0"/>
              <a:t>piemēram, </a:t>
            </a:r>
            <a:r>
              <a:rPr lang="lv-LV" sz="2400" dirty="0" err="1" smtClean="0"/>
              <a:t>Almerē</a:t>
            </a:r>
            <a:r>
              <a:rPr lang="lv-LV" sz="2400" dirty="0" smtClean="0"/>
              <a:t> Nīderlandē, </a:t>
            </a:r>
            <a:r>
              <a:rPr lang="lv-LV" sz="2400" dirty="0"/>
              <a:t>kur ir izveidota </a:t>
            </a:r>
            <a:r>
              <a:rPr lang="lv-LV" sz="2400" b="1" dirty="0" smtClean="0"/>
              <a:t>«Saules sala»</a:t>
            </a:r>
            <a:r>
              <a:rPr lang="lv-LV" sz="2400" dirty="0" smtClean="0"/>
              <a:t>, </a:t>
            </a:r>
            <a:r>
              <a:rPr lang="lv-LV" sz="2400" dirty="0"/>
              <a:t>kas ietver pilsētas tuvumā novietotu saules kolektoru lauku ar lielu akumulācijas tvertni</a:t>
            </a:r>
            <a:endParaRPr lang="lv-LV" sz="2400" dirty="0" smtClean="0"/>
          </a:p>
        </p:txBody>
      </p:sp>
      <p:pic>
        <p:nvPicPr>
          <p:cNvPr id="14340" name="Picture 4" descr="http://www.crrescendo.net/images/sunislan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79" y="3749925"/>
            <a:ext cx="4683400" cy="3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6038" y="3429000"/>
            <a:ext cx="3373766" cy="13258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Parasti apkārt kolektoru laukam ir žogs un par mauriņa uzkopšanu rūpējas teritorijā ielaistie truši vai aitas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8_Atteli\8164351795_7abfaf409f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" y="1432900"/>
            <a:ext cx="6600896" cy="43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58459" y="606149"/>
            <a:ext cx="8679766" cy="904600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Saules paneļus veido no </a:t>
            </a:r>
            <a:r>
              <a:rPr lang="lv-LV" sz="2400" dirty="0" smtClean="0"/>
              <a:t>«</a:t>
            </a:r>
            <a:r>
              <a:rPr lang="lv-LV" sz="2400" b="1" dirty="0" smtClean="0"/>
              <a:t>solārām šūnām</a:t>
            </a:r>
            <a:r>
              <a:rPr lang="lv-LV" sz="2400" dirty="0" smtClean="0"/>
              <a:t>» </a:t>
            </a:r>
            <a:r>
              <a:rPr lang="lv-LV" sz="2400" dirty="0"/>
              <a:t>– elektriskās sistēmas ierīcēm, </a:t>
            </a:r>
            <a:r>
              <a:rPr lang="lv-LV" sz="2400" dirty="0" smtClean="0"/>
              <a:t>kas </a:t>
            </a:r>
            <a:r>
              <a:rPr lang="lv-LV" sz="2400" dirty="0"/>
              <a:t>Saules enerģiju pārvērš </a:t>
            </a:r>
            <a:r>
              <a:rPr lang="lv-LV" sz="2400" dirty="0" smtClean="0"/>
              <a:t>elektroenerģijā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0" y="3112085"/>
            <a:ext cx="5818623" cy="9402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err="1">
                <a:solidFill>
                  <a:schemeClr val="tx1"/>
                </a:solidFill>
              </a:rPr>
              <a:t>Solārās</a:t>
            </a:r>
            <a:r>
              <a:rPr lang="lv-LV" b="1" dirty="0">
                <a:solidFill>
                  <a:schemeClr val="tx1"/>
                </a:solidFill>
              </a:rPr>
              <a:t> šūnas ir apvienotas sadales panelī, kas ir iekapsulēts stiklā un </a:t>
            </a:r>
            <a:r>
              <a:rPr lang="lv-LV" b="1" dirty="0" smtClean="0">
                <a:solidFill>
                  <a:schemeClr val="tx1"/>
                </a:solidFill>
              </a:rPr>
              <a:t>plastikātā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un parasti </a:t>
            </a:r>
            <a:r>
              <a:rPr lang="lv-LV" b="1" dirty="0">
                <a:solidFill>
                  <a:schemeClr val="tx1"/>
                </a:solidFill>
              </a:rPr>
              <a:t>ir ievietots alumīnija ietvarā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4239850"/>
            <a:ext cx="5818623" cy="8661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Ģenerētās enerģijas daudzums atkarīgs no virsmas, radiācijas līmeņa, šūnas efektivitātes un novietojuma pret </a:t>
            </a:r>
            <a:r>
              <a:rPr lang="lv-LV" b="1" dirty="0" smtClean="0">
                <a:solidFill>
                  <a:schemeClr val="tx1"/>
                </a:solidFill>
              </a:rPr>
              <a:t>Sauli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1997615"/>
            <a:ext cx="5818623" cy="9217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err="1">
                <a:solidFill>
                  <a:schemeClr val="tx1"/>
                </a:solidFill>
              </a:rPr>
              <a:t>Solārās</a:t>
            </a:r>
            <a:r>
              <a:rPr lang="lv-LV" b="1" dirty="0">
                <a:solidFill>
                  <a:schemeClr val="tx1"/>
                </a:solidFill>
              </a:rPr>
              <a:t> šūnas elektroenerģiju vai pievadīt tuvumā esošam elektrotīklam, pievadīt tieši elektroenerģijas patērētājam vai akumulatoru baterijām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5293494"/>
            <a:ext cx="5818624" cy="727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Šūnas </a:t>
            </a:r>
            <a:r>
              <a:rPr lang="lv-LV" b="1" dirty="0">
                <a:solidFill>
                  <a:schemeClr val="tx1"/>
                </a:solidFill>
              </a:rPr>
              <a:t>visbiežāk ir zilā vai melnā krāsā un pārklātas ar neatstarojošu materiālu, kas uzlabo gaismas absorbēšanu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26" y="1846414"/>
            <a:ext cx="5715874" cy="427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7270" y="524205"/>
            <a:ext cx="8346278" cy="904600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Viens no svarīgākajiem jautājumiem energoefektīvu saules paneļu izveidē ir </a:t>
            </a:r>
            <a:r>
              <a:rPr lang="lv-LV" sz="2400" dirty="0" err="1"/>
              <a:t>solāro</a:t>
            </a:r>
            <a:r>
              <a:rPr lang="lv-LV" sz="2400" dirty="0"/>
              <a:t> šūnu materiāls</a:t>
            </a:r>
            <a:endParaRPr lang="lv-LV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15340" y="4931319"/>
            <a:ext cx="6363755" cy="13665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Latvijā saules paneļu ieviešana ir attīstības </a:t>
            </a:r>
            <a:r>
              <a:rPr lang="lv-LV" b="1" dirty="0" smtClean="0">
                <a:solidFill>
                  <a:schemeClr val="tx1"/>
                </a:solidFill>
              </a:rPr>
              <a:t>stadijā – daži </a:t>
            </a:r>
            <a:r>
              <a:rPr lang="lv-LV" b="1" dirty="0">
                <a:solidFill>
                  <a:schemeClr val="tx1"/>
                </a:solidFill>
              </a:rPr>
              <a:t>individuālo māju īpašnieki ir uzstādījuši saules paneļus dažu m</a:t>
            </a:r>
            <a:r>
              <a:rPr lang="lv-LV" b="1" baseline="30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platībā, bet pirmais </a:t>
            </a:r>
            <a:r>
              <a:rPr lang="lv-LV" b="1" dirty="0">
                <a:solidFill>
                  <a:schemeClr val="tx1"/>
                </a:solidFill>
              </a:rPr>
              <a:t>lielākais saules elektrostacijas projekts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ir </a:t>
            </a:r>
            <a:r>
              <a:rPr lang="lv-LV" b="1" dirty="0">
                <a:solidFill>
                  <a:schemeClr val="tx1"/>
                </a:solidFill>
              </a:rPr>
              <a:t>īstenots Minhauzena muzejā Duntē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5340" y="3823750"/>
            <a:ext cx="6363755" cy="9110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Šobrīd galvenokārt lieto uz silīcija bāzes veidotas sistēmas, bet </a:t>
            </a:r>
            <a:r>
              <a:rPr lang="lv-LV" b="1" dirty="0" smtClean="0">
                <a:solidFill>
                  <a:schemeClr val="tx1"/>
                </a:solidFill>
              </a:rPr>
              <a:t>uz </a:t>
            </a:r>
            <a:r>
              <a:rPr lang="lv-LV" b="1" dirty="0">
                <a:solidFill>
                  <a:schemeClr val="tx1"/>
                </a:solidFill>
              </a:rPr>
              <a:t>organiskiem materiāliem balstītu šūnu izveide ir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perspektīvs </a:t>
            </a:r>
            <a:r>
              <a:rPr lang="lv-LV" b="1" dirty="0">
                <a:solidFill>
                  <a:schemeClr val="tx1"/>
                </a:solidFill>
              </a:rPr>
              <a:t>un inovatīvs novirziens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5341" y="1671616"/>
            <a:ext cx="6363755" cy="8795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Saules paneļu energoefektivitāte vēl joprojām ir </a:t>
            </a:r>
            <a:r>
              <a:rPr lang="lv-LV" b="1" dirty="0" smtClean="0">
                <a:solidFill>
                  <a:schemeClr val="tx1"/>
                </a:solidFill>
              </a:rPr>
              <a:t>zema – vismodernākās </a:t>
            </a:r>
            <a:r>
              <a:rPr lang="lv-LV" b="1" dirty="0">
                <a:solidFill>
                  <a:schemeClr val="tx1"/>
                </a:solidFill>
              </a:rPr>
              <a:t>šūnas spēj nodrošināt </a:t>
            </a:r>
            <a:r>
              <a:rPr lang="lv-LV" b="1" dirty="0" smtClean="0">
                <a:solidFill>
                  <a:schemeClr val="tx1"/>
                </a:solidFill>
              </a:rPr>
              <a:t>2% </a:t>
            </a:r>
            <a:r>
              <a:rPr lang="lv-LV" b="1" dirty="0">
                <a:solidFill>
                  <a:schemeClr val="tx1"/>
                </a:solidFill>
              </a:rPr>
              <a:t>energoefektivitāti,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bet </a:t>
            </a:r>
            <a:r>
              <a:rPr lang="lv-LV" b="1" dirty="0">
                <a:solidFill>
                  <a:schemeClr val="tx1"/>
                </a:solidFill>
              </a:rPr>
              <a:t>komerciāli ražotās – </a:t>
            </a:r>
            <a:r>
              <a:rPr lang="lv-LV" b="1" dirty="0" smtClean="0">
                <a:solidFill>
                  <a:schemeClr val="tx1"/>
                </a:solidFill>
              </a:rPr>
              <a:t>16-18%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5342" y="2747683"/>
            <a:ext cx="6363754" cy="8795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Parasti </a:t>
            </a:r>
            <a:r>
              <a:rPr lang="lv-LV" b="1" dirty="0">
                <a:solidFill>
                  <a:schemeClr val="tx1"/>
                </a:solidFill>
              </a:rPr>
              <a:t>no 1 m</a:t>
            </a:r>
            <a:r>
              <a:rPr lang="lv-LV" b="1" baseline="30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var iegūt vidēji </a:t>
            </a:r>
            <a:r>
              <a:rPr lang="lv-LV" b="1" dirty="0" smtClean="0">
                <a:solidFill>
                  <a:schemeClr val="tx1"/>
                </a:solidFill>
              </a:rPr>
              <a:t>80-85 </a:t>
            </a:r>
            <a:r>
              <a:rPr lang="lv-LV" b="1" dirty="0">
                <a:solidFill>
                  <a:schemeClr val="tx1"/>
                </a:solidFill>
              </a:rPr>
              <a:t>W, bet iekārtām ar augstāku efektivitāti – līdz pat 130 </a:t>
            </a:r>
            <a:r>
              <a:rPr lang="lv-LV" b="1" dirty="0" smtClean="0">
                <a:solidFill>
                  <a:schemeClr val="tx1"/>
                </a:solidFill>
              </a:rPr>
              <a:t>W; </a:t>
            </a:r>
            <a:r>
              <a:rPr lang="lv-LV" b="1" dirty="0">
                <a:solidFill>
                  <a:schemeClr val="tx1"/>
                </a:solidFill>
              </a:rPr>
              <a:t>Saules paneļi rada līdzstrāvu, ko pēc tam nepieciešams pārvērst maiņstrāvā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25022" y="5857836"/>
            <a:ext cx="36669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100" b="1" dirty="0">
                <a:solidFill>
                  <a:schemeClr val="bg1"/>
                </a:solidFill>
              </a:rPr>
              <a:t>Saules elektrostacijas atklāšana Minhauzena muzejā Duntē</a:t>
            </a:r>
          </a:p>
        </p:txBody>
      </p:sp>
    </p:spTree>
    <p:extLst>
      <p:ext uri="{BB962C8B-B14F-4D97-AF65-F5344CB8AC3E}">
        <p14:creationId xmlns:p14="http://schemas.microsoft.com/office/powerpoint/2010/main" val="39169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user\Desktop\8_Atteli\3790684370_9463b155fc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50503"/>
            <a:ext cx="6416981" cy="42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21853" y="566530"/>
            <a:ext cx="10748294" cy="109345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Vēja elektroenerģija </a:t>
            </a:r>
            <a:r>
              <a:rPr lang="lv-LV" sz="2400" dirty="0"/>
              <a:t>ir Latvijas nākotnes elektroenerģija, jo ar to saistās ne tikai CO</a:t>
            </a:r>
            <a:r>
              <a:rPr lang="lv-LV" sz="2400" baseline="-25000" dirty="0"/>
              <a:t>2</a:t>
            </a:r>
            <a:r>
              <a:rPr lang="lv-LV" sz="2400" dirty="0"/>
              <a:t> emisiju neitrāla enerģētikas attīstība, bet arī fosilās enerģijas </a:t>
            </a:r>
            <a:endParaRPr lang="lv-LV" sz="2400" dirty="0" smtClean="0"/>
          </a:p>
          <a:p>
            <a:pPr algn="ctr"/>
            <a:r>
              <a:rPr lang="lv-LV" sz="2400" dirty="0" smtClean="0"/>
              <a:t>aizvietošana </a:t>
            </a:r>
            <a:r>
              <a:rPr lang="lv-LV" sz="2400" dirty="0"/>
              <a:t>ar atjaunojamo elektroenerģiju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528603" y="1983193"/>
            <a:ext cx="6325673" cy="9201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Pēc ES datiem Latvijai </a:t>
            </a:r>
            <a:r>
              <a:rPr lang="lv-LV" b="1" dirty="0">
                <a:solidFill>
                  <a:schemeClr val="tx1"/>
                </a:solidFill>
              </a:rPr>
              <a:t>ir augsts vēja elektrostaciju (VES) tehnoloģiju uzstādītās jaudas potenciāls: ir noteikts, ka nākotnē valstī varētu būt ekonomiski izdevīgi uzstādīt 1500 </a:t>
            </a:r>
            <a:r>
              <a:rPr lang="lv-LV" b="1" dirty="0" err="1" smtClean="0">
                <a:solidFill>
                  <a:schemeClr val="tx1"/>
                </a:solidFill>
              </a:rPr>
              <a:t>MWe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28604" y="5372436"/>
            <a:ext cx="6325672" cy="9298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Vēja enerģijas tehnoloģiju pirmsākumi meklējami vējdzirnavās, bet mūsdienu vēja ģeneratori atšķiras ar jaudu, novietojuma augstumu, ass veidu, konstruktīviem un citiem </a:t>
            </a:r>
            <a:r>
              <a:rPr lang="lv-LV" b="1" dirty="0" smtClean="0">
                <a:solidFill>
                  <a:schemeClr val="tx1"/>
                </a:solidFill>
              </a:rPr>
              <a:t>parametriem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28604" y="3172017"/>
            <a:ext cx="6325672" cy="9839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Ir </a:t>
            </a:r>
            <a:r>
              <a:rPr lang="lv-LV" b="1" dirty="0">
                <a:solidFill>
                  <a:schemeClr val="tx1"/>
                </a:solidFill>
              </a:rPr>
              <a:t>konstatēts, ka, ņemot vērā pašreizējās vēja tehnoloģijas, jūrā uzstādītie vēja ģeneratori varētu būt ar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err="1" smtClean="0">
                <a:solidFill>
                  <a:schemeClr val="tx1"/>
                </a:solidFill>
              </a:rPr>
              <a:t>zstādīto</a:t>
            </a:r>
            <a:r>
              <a:rPr lang="lv-LV" b="1" dirty="0" smtClean="0">
                <a:solidFill>
                  <a:schemeClr val="tx1"/>
                </a:solidFill>
              </a:rPr>
              <a:t> jaudu 1000 </a:t>
            </a:r>
            <a:r>
              <a:rPr lang="lv-LV" b="1" dirty="0" err="1">
                <a:solidFill>
                  <a:schemeClr val="tx1"/>
                </a:solidFill>
              </a:rPr>
              <a:t>MWe</a:t>
            </a:r>
            <a:r>
              <a:rPr lang="lv-LV" b="1" dirty="0">
                <a:solidFill>
                  <a:schemeClr val="tx1"/>
                </a:solidFill>
              </a:rPr>
              <a:t>, bet uz sauszemes – 500 </a:t>
            </a:r>
            <a:r>
              <a:rPr lang="lv-LV" b="1" dirty="0" err="1" smtClean="0">
                <a:solidFill>
                  <a:schemeClr val="tx1"/>
                </a:solidFill>
              </a:rPr>
              <a:t>MWe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28604" y="4424627"/>
            <a:ext cx="6325672" cy="679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Šobrīd </a:t>
            </a:r>
            <a:r>
              <a:rPr lang="lv-LV" b="1" dirty="0">
                <a:solidFill>
                  <a:schemeClr val="tx1"/>
                </a:solidFill>
              </a:rPr>
              <a:t>uz sauszemes uzstādītajiem vēja ģeneratoriem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jauda </a:t>
            </a:r>
            <a:r>
              <a:rPr lang="lv-LV" b="1" dirty="0">
                <a:solidFill>
                  <a:schemeClr val="tx1"/>
                </a:solidFill>
              </a:rPr>
              <a:t>ir mazāka par 50 </a:t>
            </a:r>
            <a:r>
              <a:rPr lang="lv-LV" b="1" dirty="0" err="1">
                <a:solidFill>
                  <a:schemeClr val="tx1"/>
                </a:solidFill>
              </a:rPr>
              <a:t>MWe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8_Atteli\4431488101_5faacde90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46" y="0"/>
            <a:ext cx="4564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8142" y="745296"/>
            <a:ext cx="6648926" cy="68593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Ar atšķirīgu ass veidu  ir divu veidu vēja ģeneratori: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38079" y="1309756"/>
            <a:ext cx="4375324" cy="727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Vēja turbīnas ar vertikālu rotācijas 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Vēja turbīnas ar horizontālu rotācijas asi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142" y="2476376"/>
            <a:ext cx="6646180" cy="6261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Elektroģeneratori  arī ir divu veidu: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38079" y="2980933"/>
            <a:ext cx="2860697" cy="727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Asinhronie ģeneratori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Sinhronie ģeneratori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8142" y="4081533"/>
            <a:ext cx="6646180" cy="699190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Vēja ģeneratoru orientācijas pret vēju ir divējāda: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38079" y="4688686"/>
            <a:ext cx="4808765" cy="14307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Vēja elektrostacijas, kas paredzētas darbam pret vēju (lielākā daļa VES)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Vēja elektrostacijas, kas darbojas pa vējam (</a:t>
            </a:r>
            <a:r>
              <a:rPr lang="lv-LV" b="1" dirty="0" err="1" smtClean="0">
                <a:solidFill>
                  <a:schemeClr val="tx1"/>
                </a:solidFill>
              </a:rPr>
              <a:t>vējrats</a:t>
            </a:r>
            <a:r>
              <a:rPr lang="lv-LV" b="1" dirty="0" smtClean="0">
                <a:solidFill>
                  <a:schemeClr val="tx1"/>
                </a:solidFill>
              </a:rPr>
              <a:t> atrodas aiz torņa)</a:t>
            </a:r>
            <a:endParaRPr lang="lv-LV" b="1" dirty="0">
              <a:solidFill>
                <a:schemeClr val="tx1"/>
              </a:solidFill>
            </a:endParaRPr>
          </a:p>
        </p:txBody>
      </p:sp>
      <p:pic>
        <p:nvPicPr>
          <p:cNvPr id="21507" name="Picture 3" descr="C:\Users\user\Desktop\8_Atteli\15223956062_1577ebb89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09" y="1368331"/>
            <a:ext cx="3147391" cy="412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arvill.clara.net/altenerg/images/windpo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"/>
          <a:stretch/>
        </p:blipFill>
        <p:spPr bwMode="auto">
          <a:xfrm>
            <a:off x="8463658" y="3656642"/>
            <a:ext cx="3728341" cy="22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2730397"/>
            <a:ext cx="699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9142" y="517139"/>
            <a:ext cx="3881192" cy="1255390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Vēja ģeneratori atšķiras ar griešanās veidu</a:t>
            </a:r>
            <a:r>
              <a:rPr lang="lv-LV" sz="2400" dirty="0" smtClean="0"/>
              <a:t>:</a:t>
            </a:r>
          </a:p>
          <a:p>
            <a:pPr algn="ctr"/>
            <a:endParaRPr lang="lv-LV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45197" y="1379330"/>
            <a:ext cx="5329081" cy="22683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Astes spārnu vēja elektrostacijas – lieto mazas jaudas stacijās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Vējrozes</a:t>
            </a:r>
            <a:r>
              <a:rPr lang="lv-LV" b="1" dirty="0" smtClean="0">
                <a:solidFill>
                  <a:schemeClr val="tx1"/>
                </a:solidFill>
              </a:rPr>
              <a:t> – ar griešanās vārpstu perpendikulāri VES galvenajai vārpstai – lieto vidējas jaudas stacijās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Servodzinēji</a:t>
            </a:r>
            <a:r>
              <a:rPr lang="lv-LV" b="1" dirty="0" smtClean="0">
                <a:solidFill>
                  <a:schemeClr val="tx1"/>
                </a:solidFill>
              </a:rPr>
              <a:t>, ko rada vēja virziena devējs – lieto lielas vai arī vidējas jaudas stacijās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8299" y="517139"/>
            <a:ext cx="5794065" cy="99935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VES klasifikācija pēc jaudas ir nosacīta, jo nav iespējams noteikt precīzu jaudas robežu: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61284" y="1379330"/>
            <a:ext cx="5028094" cy="2268331"/>
          </a:xfrm>
          <a:prstGeom prst="roundRect">
            <a:avLst>
              <a:gd name="adj" fmla="val 1306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Mikrostacijas</a:t>
            </a:r>
            <a:r>
              <a:rPr lang="lv-LV" b="1" dirty="0" smtClean="0">
                <a:solidFill>
                  <a:schemeClr val="tx1"/>
                </a:solidFill>
              </a:rPr>
              <a:t> – uzstādītā jauda 20 </a:t>
            </a:r>
            <a:r>
              <a:rPr lang="lv-LV" b="1" dirty="0" err="1" smtClean="0">
                <a:solidFill>
                  <a:schemeClr val="tx1"/>
                </a:solidFill>
              </a:rPr>
              <a:t>We</a:t>
            </a:r>
            <a:r>
              <a:rPr lang="lv-LV" b="1" dirty="0" smtClean="0">
                <a:solidFill>
                  <a:schemeClr val="tx1"/>
                </a:solidFill>
              </a:rPr>
              <a:t> – 3 </a:t>
            </a:r>
            <a:r>
              <a:rPr lang="lv-LV" b="1" dirty="0" err="1" smtClean="0">
                <a:solidFill>
                  <a:schemeClr val="tx1"/>
                </a:solidFill>
              </a:rPr>
              <a:t>kWe</a:t>
            </a:r>
            <a:endParaRPr lang="lv-LV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Mazās vēja elektrostacijas – uzstādītā jauda 3-30 </a:t>
            </a:r>
            <a:r>
              <a:rPr lang="lv-LV" b="1" dirty="0" err="1" smtClean="0">
                <a:solidFill>
                  <a:schemeClr val="tx1"/>
                </a:solidFill>
              </a:rPr>
              <a:t>kWe</a:t>
            </a:r>
            <a:endParaRPr lang="lv-LV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Vidēja lieluma vēja elektrostacijas - uzstādītā jauda 30-500 </a:t>
            </a:r>
            <a:r>
              <a:rPr lang="lv-LV" b="1" dirty="0" err="1" smtClean="0">
                <a:solidFill>
                  <a:schemeClr val="tx1"/>
                </a:solidFill>
              </a:rPr>
              <a:t>kWe</a:t>
            </a:r>
            <a:endParaRPr lang="lv-LV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Lielās vēja elektrostacijas – uzstādītā jauda lielāka par 0,5 </a:t>
            </a:r>
            <a:r>
              <a:rPr lang="lv-LV" b="1" dirty="0" err="1" smtClean="0">
                <a:solidFill>
                  <a:schemeClr val="tx1"/>
                </a:solidFill>
              </a:rPr>
              <a:t>MWe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33092" y="3853594"/>
            <a:ext cx="5542672" cy="1007966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Arī vēja ģeneratoru augstums ir atšķirīgs</a:t>
            </a:r>
            <a:r>
              <a:rPr lang="lv-LV" sz="2400" dirty="0" smtClean="0"/>
              <a:t>:</a:t>
            </a:r>
          </a:p>
          <a:p>
            <a:pPr algn="ctr"/>
            <a:endParaRPr lang="lv-LV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45197" y="4437880"/>
            <a:ext cx="8118463" cy="21400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10-15 </a:t>
            </a:r>
            <a:r>
              <a:rPr lang="lv-LV" b="1" dirty="0">
                <a:solidFill>
                  <a:schemeClr val="tx1"/>
                </a:solidFill>
              </a:rPr>
              <a:t>m augstumā virs zemes līmeņa – </a:t>
            </a:r>
            <a:r>
              <a:rPr lang="lv-LV" dirty="0">
                <a:solidFill>
                  <a:schemeClr val="tx1"/>
                </a:solidFill>
              </a:rPr>
              <a:t>vēja turbīnas uzstāda uz apgaismes stabiem, pie māju </a:t>
            </a:r>
            <a:r>
              <a:rPr lang="lv-LV" dirty="0" smtClean="0">
                <a:solidFill>
                  <a:schemeClr val="tx1"/>
                </a:solidFill>
              </a:rPr>
              <a:t>korēm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50 </a:t>
            </a:r>
            <a:r>
              <a:rPr lang="lv-LV" b="1" dirty="0">
                <a:solidFill>
                  <a:schemeClr val="tx1"/>
                </a:solidFill>
              </a:rPr>
              <a:t>m augstumā virs zemes līmeņa – </a:t>
            </a:r>
            <a:r>
              <a:rPr lang="lv-LV" dirty="0">
                <a:solidFill>
                  <a:schemeClr val="tx1"/>
                </a:solidFill>
              </a:rPr>
              <a:t>stabi ir lētāki un vienkāršākas </a:t>
            </a:r>
            <a:r>
              <a:rPr lang="lv-LV" dirty="0" smtClean="0">
                <a:solidFill>
                  <a:schemeClr val="tx1"/>
                </a:solidFill>
              </a:rPr>
              <a:t>konstrukcijas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100 </a:t>
            </a:r>
            <a:r>
              <a:rPr lang="lv-LV" b="1" dirty="0">
                <a:solidFill>
                  <a:schemeClr val="tx1"/>
                </a:solidFill>
              </a:rPr>
              <a:t>m augstumā virs zemes līmeņa – </a:t>
            </a:r>
            <a:r>
              <a:rPr lang="lv-LV" dirty="0">
                <a:solidFill>
                  <a:schemeClr val="tx1"/>
                </a:solidFill>
              </a:rPr>
              <a:t>modernāki stabi lielākiem </a:t>
            </a:r>
            <a:r>
              <a:rPr lang="lv-LV" dirty="0" smtClean="0">
                <a:solidFill>
                  <a:schemeClr val="tx1"/>
                </a:solidFill>
              </a:rPr>
              <a:t>ģeneratoriem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100-300 </a:t>
            </a:r>
            <a:r>
              <a:rPr lang="lv-LV" b="1" dirty="0">
                <a:solidFill>
                  <a:schemeClr val="tx1"/>
                </a:solidFill>
              </a:rPr>
              <a:t>m augstumā virs zemes līmeņa – </a:t>
            </a:r>
            <a:r>
              <a:rPr lang="lv-LV" dirty="0">
                <a:solidFill>
                  <a:schemeClr val="tx1"/>
                </a:solidFill>
              </a:rPr>
              <a:t>uzsākti izmēģinājumi ar </a:t>
            </a:r>
            <a:r>
              <a:rPr lang="lv-LV" dirty="0" smtClean="0">
                <a:solidFill>
                  <a:schemeClr val="tx1"/>
                </a:solidFill>
              </a:rPr>
              <a:t>dirižabļiem, palaižot </a:t>
            </a:r>
            <a:r>
              <a:rPr lang="lv-LV" dirty="0">
                <a:solidFill>
                  <a:schemeClr val="tx1"/>
                </a:solidFill>
              </a:rPr>
              <a:t>tos šādā </a:t>
            </a:r>
            <a:r>
              <a:rPr lang="lv-LV" dirty="0" smtClean="0">
                <a:solidFill>
                  <a:schemeClr val="tx1"/>
                </a:solidFill>
              </a:rPr>
              <a:t>augstumā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899"/>
            <a:ext cx="7434762" cy="41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56936" y="464659"/>
            <a:ext cx="8468750" cy="12234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Svarīgākais parametrs vēja enerģijas izmantošanai ir </a:t>
            </a:r>
            <a:r>
              <a:rPr lang="lv-LV" sz="2400" b="1" dirty="0"/>
              <a:t>vēja </a:t>
            </a:r>
            <a:r>
              <a:rPr lang="lv-LV" sz="2400" b="1" dirty="0" smtClean="0"/>
              <a:t>ātrums </a:t>
            </a:r>
            <a:r>
              <a:rPr lang="lv-LV" sz="2400" dirty="0" smtClean="0"/>
              <a:t>– to </a:t>
            </a:r>
            <a:r>
              <a:rPr lang="lv-LV" sz="2400" dirty="0"/>
              <a:t>mēra 10, 50 un 100 metru </a:t>
            </a:r>
            <a:r>
              <a:rPr lang="lv-LV" sz="2400" dirty="0" smtClean="0"/>
              <a:t>augstumā – Latvijā </a:t>
            </a:r>
            <a:r>
              <a:rPr lang="lv-LV" sz="2400" dirty="0"/>
              <a:t>jūras </a:t>
            </a:r>
            <a:endParaRPr lang="lv-LV" sz="2400" dirty="0" smtClean="0"/>
          </a:p>
          <a:p>
            <a:pPr algn="ctr"/>
            <a:r>
              <a:rPr lang="lv-LV" sz="2400" dirty="0" smtClean="0"/>
              <a:t>piekrastē </a:t>
            </a:r>
            <a:r>
              <a:rPr lang="lv-LV" sz="2400" dirty="0"/>
              <a:t>vēja ātrums ir 6 </a:t>
            </a:r>
            <a:r>
              <a:rPr lang="lv-LV" sz="2400" dirty="0" smtClean="0"/>
              <a:t>m/s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17552" y="2223582"/>
            <a:ext cx="5345079" cy="9172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Varētu šķist, ka ir svarīgi, lai būtu pēc iespējas lielāks </a:t>
            </a:r>
            <a:r>
              <a:rPr lang="lv-LV" b="1" dirty="0" smtClean="0">
                <a:solidFill>
                  <a:schemeClr val="tx1"/>
                </a:solidFill>
              </a:rPr>
              <a:t>ātrums – tas </a:t>
            </a:r>
            <a:r>
              <a:rPr lang="lv-LV" b="1" dirty="0">
                <a:solidFill>
                  <a:schemeClr val="tx1"/>
                </a:solidFill>
              </a:rPr>
              <a:t>neatbilst patiesībai, jo dažreiz brīžos, kad vēja ātrumi ir lieli, vēja stacijas </a:t>
            </a:r>
            <a:r>
              <a:rPr lang="lv-LV" b="1" dirty="0" smtClean="0">
                <a:solidFill>
                  <a:schemeClr val="tx1"/>
                </a:solidFill>
              </a:rPr>
              <a:t>apstādina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17553" y="3391959"/>
            <a:ext cx="5345079" cy="8572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Izmantojamie vēja ātrumi ir atkarīgi no vēja iekārtu </a:t>
            </a:r>
            <a:r>
              <a:rPr lang="lv-LV" b="1" dirty="0" smtClean="0">
                <a:solidFill>
                  <a:schemeClr val="tx1"/>
                </a:solidFill>
              </a:rPr>
              <a:t>konstrukcijas, bet visbiežāk </a:t>
            </a:r>
            <a:r>
              <a:rPr lang="lv-LV" b="1" dirty="0">
                <a:solidFill>
                  <a:schemeClr val="tx1"/>
                </a:solidFill>
              </a:rPr>
              <a:t>VES darbina pie vēja ātruma 4,5 m/s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7552" y="4500319"/>
            <a:ext cx="5345079" cy="14199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Pirmā vēja elektrostacija Latvijā pēc neatkarības atgūšanas bija viens no pirmajiem emisiju tirdzniecības kopīgas īstenošanas izmēģinājuma </a:t>
            </a:r>
            <a:r>
              <a:rPr lang="lv-LV" b="1" dirty="0" smtClean="0">
                <a:solidFill>
                  <a:schemeClr val="tx1"/>
                </a:solidFill>
              </a:rPr>
              <a:t>projektiem, ko </a:t>
            </a:r>
            <a:r>
              <a:rPr lang="lv-LV" b="1" dirty="0">
                <a:solidFill>
                  <a:schemeClr val="tx1"/>
                </a:solidFill>
              </a:rPr>
              <a:t>īstenoja Latvijas un Vācijas inženieri un klimata pārmaiņu speciālisti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65145"/>
            <a:ext cx="36669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b="1" dirty="0" smtClean="0">
                <a:solidFill>
                  <a:schemeClr val="bg1"/>
                </a:solidFill>
              </a:rPr>
              <a:t>Ainažu </a:t>
            </a:r>
            <a:r>
              <a:rPr lang="lv-LV" sz="1100" b="1" dirty="0">
                <a:solidFill>
                  <a:schemeClr val="bg1"/>
                </a:solidFill>
              </a:rPr>
              <a:t>vēja </a:t>
            </a:r>
            <a:r>
              <a:rPr lang="lv-LV" sz="1100" b="1" dirty="0" err="1">
                <a:solidFill>
                  <a:schemeClr val="bg1"/>
                </a:solidFill>
              </a:rPr>
              <a:t>elektrosatacijas</a:t>
            </a:r>
            <a:r>
              <a:rPr lang="lv-LV" sz="1100" b="1" dirty="0">
                <a:solidFill>
                  <a:schemeClr val="bg1"/>
                </a:solidFill>
              </a:rPr>
              <a:t> rekonstrukcija</a:t>
            </a:r>
          </a:p>
        </p:txBody>
      </p:sp>
    </p:spTree>
    <p:extLst>
      <p:ext uri="{BB962C8B-B14F-4D97-AF65-F5344CB8AC3E}">
        <p14:creationId xmlns:p14="http://schemas.microsoft.com/office/powerpoint/2010/main" val="21267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8_Atteli\14812177405_83128e8277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6"/>
          <a:stretch/>
        </p:blipFill>
        <p:spPr bwMode="auto">
          <a:xfrm>
            <a:off x="6031421" y="1997767"/>
            <a:ext cx="6160579" cy="38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9634" y="3084745"/>
            <a:ext cx="7145383" cy="114932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Bioenergotehnoloģiju galvenā sastāvdaļa ir</a:t>
            </a:r>
            <a:r>
              <a:rPr lang="lv-LV" sz="2400" b="1" dirty="0"/>
              <a:t> kurtuve (degkamera)</a:t>
            </a:r>
            <a:r>
              <a:rPr lang="lv-LV" sz="2400" dirty="0"/>
              <a:t>, kurā notiek degšanas </a:t>
            </a:r>
            <a:r>
              <a:rPr lang="lv-LV" sz="2400" dirty="0" smtClean="0"/>
              <a:t>process – </a:t>
            </a:r>
            <a:r>
              <a:rPr lang="lv-LV" sz="2400" dirty="0"/>
              <a:t>to izmanto dažādu konstrukciju iekārtās: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02176" y="477381"/>
            <a:ext cx="10813774" cy="114269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Lai nodrošinātu </a:t>
            </a:r>
            <a:r>
              <a:rPr lang="lv-LV" sz="2400" dirty="0" smtClean="0"/>
              <a:t>patērētājus ar </a:t>
            </a:r>
            <a:r>
              <a:rPr lang="lv-LV" sz="2400" dirty="0"/>
              <a:t>nepieciešamo enerģiju, energoavotos uzstāda </a:t>
            </a:r>
            <a:r>
              <a:rPr lang="lv-LV" sz="2400" b="1" dirty="0"/>
              <a:t>energotehnoloģijas</a:t>
            </a:r>
            <a:r>
              <a:rPr lang="lv-LV" sz="2400" dirty="0"/>
              <a:t>, kurās energoresursu ķīmiskā enerģija pārvēršas siltumenerģijā, un tās </a:t>
            </a:r>
            <a:r>
              <a:rPr lang="lv-LV" sz="2400" dirty="0" smtClean="0"/>
              <a:t>jāveido, </a:t>
            </a:r>
            <a:r>
              <a:rPr lang="lv-LV" sz="2400" dirty="0"/>
              <a:t>lai pārveide notiktu ar minimāliem enerģijas zudumiem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12166" y="1860424"/>
            <a:ext cx="6200315" cy="9839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Bioenerģijas energoavotos uzstādītās energotehnoloģijas atšķiras gan konstruktīvi, gan pēc  jaudas un energonesējiem, gan arī ar darbināšanas parametriem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4440" y="4155886"/>
            <a:ext cx="5915769" cy="2187271"/>
          </a:xfrm>
          <a:prstGeom prst="roundRect">
            <a:avLst>
              <a:gd name="adj" fmla="val 114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Krāsnīs </a:t>
            </a:r>
            <a:r>
              <a:rPr lang="lv-LV" dirty="0" smtClean="0">
                <a:solidFill>
                  <a:schemeClr val="tx1"/>
                </a:solidFill>
              </a:rPr>
              <a:t>(gan individuāli, gan rūpnieciski)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Kamīnos </a:t>
            </a:r>
            <a:r>
              <a:rPr lang="lv-LV" dirty="0" smtClean="0">
                <a:solidFill>
                  <a:schemeClr val="tx1"/>
                </a:solidFill>
              </a:rPr>
              <a:t>(individuāli </a:t>
            </a:r>
            <a:r>
              <a:rPr lang="lv-LV" dirty="0">
                <a:solidFill>
                  <a:schemeClr val="tx1"/>
                </a:solidFill>
              </a:rPr>
              <a:t>nelieli siltuma </a:t>
            </a:r>
            <a:r>
              <a:rPr lang="lv-LV" dirty="0" smtClean="0">
                <a:solidFill>
                  <a:schemeClr val="tx1"/>
                </a:solidFill>
              </a:rPr>
              <a:t>avoti)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Katlos</a:t>
            </a:r>
            <a:r>
              <a:rPr lang="lv-LV" dirty="0" smtClean="0">
                <a:solidFill>
                  <a:schemeClr val="tx1"/>
                </a:solidFill>
              </a:rPr>
              <a:t> (gan </a:t>
            </a:r>
            <a:r>
              <a:rPr lang="lv-LV" dirty="0">
                <a:solidFill>
                  <a:schemeClr val="tx1"/>
                </a:solidFill>
              </a:rPr>
              <a:t>individuāli, gan lielu sistēmu siltuma </a:t>
            </a:r>
            <a:r>
              <a:rPr lang="lv-LV" dirty="0" smtClean="0">
                <a:solidFill>
                  <a:schemeClr val="tx1"/>
                </a:solidFill>
              </a:rPr>
              <a:t>avoti)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Dzinējos </a:t>
            </a:r>
            <a:r>
              <a:rPr lang="lv-LV" dirty="0" smtClean="0">
                <a:solidFill>
                  <a:schemeClr val="tx1"/>
                </a:solidFill>
              </a:rPr>
              <a:t>(gan </a:t>
            </a:r>
            <a:r>
              <a:rPr lang="lv-LV" dirty="0">
                <a:solidFill>
                  <a:schemeClr val="tx1"/>
                </a:solidFill>
              </a:rPr>
              <a:t>individuāli, gan lielu sistēmu </a:t>
            </a:r>
            <a:r>
              <a:rPr lang="lv-LV" dirty="0" smtClean="0">
                <a:solidFill>
                  <a:schemeClr val="tx1"/>
                </a:solidFill>
              </a:rPr>
              <a:t>energoavoti, lai ražotu </a:t>
            </a:r>
            <a:r>
              <a:rPr lang="lv-LV" dirty="0">
                <a:solidFill>
                  <a:schemeClr val="tx1"/>
                </a:solidFill>
              </a:rPr>
              <a:t>elektroenerģiju un </a:t>
            </a:r>
            <a:r>
              <a:rPr lang="lv-LV" dirty="0" smtClean="0">
                <a:solidFill>
                  <a:schemeClr val="tx1"/>
                </a:solidFill>
              </a:rPr>
              <a:t>siltumenerģiju)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G</a:t>
            </a:r>
            <a:r>
              <a:rPr lang="lv-LV" b="1" dirty="0" smtClean="0">
                <a:solidFill>
                  <a:schemeClr val="tx1"/>
                </a:solidFill>
              </a:rPr>
              <a:t>āzes turbīnās </a:t>
            </a:r>
            <a:r>
              <a:rPr lang="lv-LV" dirty="0" smtClean="0">
                <a:solidFill>
                  <a:schemeClr val="tx1"/>
                </a:solidFill>
              </a:rPr>
              <a:t>(parasti lielu </a:t>
            </a:r>
            <a:r>
              <a:rPr lang="lv-LV" dirty="0">
                <a:solidFill>
                  <a:schemeClr val="tx1"/>
                </a:solidFill>
              </a:rPr>
              <a:t>energosistēmu </a:t>
            </a:r>
            <a:r>
              <a:rPr lang="lv-LV" dirty="0" smtClean="0">
                <a:solidFill>
                  <a:schemeClr val="tx1"/>
                </a:solidFill>
              </a:rPr>
              <a:t>energoavoti</a:t>
            </a:r>
            <a:r>
              <a:rPr lang="lv-LV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92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vieglicelot.lv/uimg/14061688316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57" y="1417590"/>
            <a:ext cx="6382043" cy="42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33945" y="542206"/>
            <a:ext cx="9924110" cy="1135341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Pasaulē </a:t>
            </a:r>
            <a:r>
              <a:rPr lang="lv-LV" sz="2400" b="1" dirty="0"/>
              <a:t>hidroelektrostacijas (HES) </a:t>
            </a:r>
            <a:r>
              <a:rPr lang="lv-LV" sz="2400" dirty="0"/>
              <a:t>galvenokārt būvē uz kalnu </a:t>
            </a:r>
            <a:r>
              <a:rPr lang="lv-LV" sz="2400" dirty="0" smtClean="0"/>
              <a:t>upēm; </a:t>
            </a:r>
            <a:r>
              <a:rPr lang="lv-LV" sz="2400" dirty="0"/>
              <a:t>Latvijas pieredzi šajā jomā var uzskatīt par izņēmumu, jo lieli HES ir </a:t>
            </a:r>
            <a:endParaRPr lang="lv-LV" sz="2400" dirty="0" smtClean="0"/>
          </a:p>
          <a:p>
            <a:pPr algn="ctr"/>
            <a:r>
              <a:rPr lang="lv-LV" sz="2400" dirty="0" smtClean="0"/>
              <a:t>uzbūvēti </a:t>
            </a:r>
            <a:r>
              <a:rPr lang="lv-LV" sz="2400" dirty="0"/>
              <a:t>uz līdzenuma upes Daugavas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96065" y="2250143"/>
            <a:ext cx="6034397" cy="9432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Savukārt attiecībā uz mazajām HES šobrīd </a:t>
            </a:r>
            <a:r>
              <a:rPr lang="lv-LV" b="1" dirty="0">
                <a:solidFill>
                  <a:schemeClr val="tx1"/>
                </a:solidFill>
              </a:rPr>
              <a:t>skaita ziņā  </a:t>
            </a:r>
            <a:r>
              <a:rPr lang="lv-LV" b="1" dirty="0" smtClean="0">
                <a:solidFill>
                  <a:schemeClr val="tx1"/>
                </a:solidFill>
              </a:rPr>
              <a:t>ir </a:t>
            </a:r>
            <a:r>
              <a:rPr lang="lv-LV" b="1" dirty="0">
                <a:solidFill>
                  <a:schemeClr val="tx1"/>
                </a:solidFill>
              </a:rPr>
              <a:t>sasniegts maksimums, jo pašlaik Latvijā darbojas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apmēram </a:t>
            </a:r>
            <a:r>
              <a:rPr lang="lv-LV" b="1" dirty="0">
                <a:solidFill>
                  <a:schemeClr val="tx1"/>
                </a:solidFill>
              </a:rPr>
              <a:t>150 mazās HES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065" y="3419542"/>
            <a:ext cx="6034397" cy="7235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Mazās HES </a:t>
            </a:r>
            <a:r>
              <a:rPr lang="lv-LV" b="1" dirty="0">
                <a:solidFill>
                  <a:schemeClr val="tx1"/>
                </a:solidFill>
              </a:rPr>
              <a:t>ir atjaunotas pie dzirnavu ezeriem un būvētas no jauna, izveidojot ūdens tilpnes uz mazajām līdzenuma </a:t>
            </a:r>
            <a:r>
              <a:rPr lang="lv-LV" b="1" dirty="0" smtClean="0">
                <a:solidFill>
                  <a:schemeClr val="tx1"/>
                </a:solidFill>
              </a:rPr>
              <a:t>upēm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33945" y="5430129"/>
            <a:ext cx="9924110" cy="985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Lai arī speciālistu viedokļi par mazo HES ietekmi uz vidi atšķiras, zinātnes </a:t>
            </a:r>
            <a:r>
              <a:rPr lang="lv-LV" b="1" dirty="0">
                <a:solidFill>
                  <a:schemeClr val="tx1"/>
                </a:solidFill>
              </a:rPr>
              <a:t>sasniegumi paver ceļu jauniem risinājumiem </a:t>
            </a:r>
            <a:r>
              <a:rPr lang="lv-LV" b="1" dirty="0" smtClean="0">
                <a:solidFill>
                  <a:schemeClr val="tx1"/>
                </a:solidFill>
              </a:rPr>
              <a:t>– </a:t>
            </a:r>
            <a:r>
              <a:rPr lang="lv-LV" b="1" dirty="0">
                <a:solidFill>
                  <a:schemeClr val="tx1"/>
                </a:solidFill>
              </a:rPr>
              <a:t>mazo HES inovatīvie tehnoloģiskie risinājumi ir saistīti ar straumes enerģijas izmantošanu, hidroturbīnas uzstādot upes vidū ūdens plūsmas centrā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6065" y="4369227"/>
            <a:ext cx="6034397" cy="609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Mazo HES jaudu </a:t>
            </a:r>
            <a:r>
              <a:rPr lang="lv-LV" b="1" dirty="0">
                <a:solidFill>
                  <a:schemeClr val="tx1"/>
                </a:solidFill>
              </a:rPr>
              <a:t>iespējams palielināt, tikai uzstādot </a:t>
            </a:r>
            <a:r>
              <a:rPr lang="lv-LV" b="1" dirty="0" err="1">
                <a:solidFill>
                  <a:schemeClr val="tx1"/>
                </a:solidFill>
              </a:rPr>
              <a:t>energoefektīvākas</a:t>
            </a:r>
            <a:r>
              <a:rPr lang="lv-LV" b="1" dirty="0">
                <a:solidFill>
                  <a:schemeClr val="tx1"/>
                </a:solidFill>
              </a:rPr>
              <a:t> iekārtas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5022" y="1702057"/>
            <a:ext cx="366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100" b="1" dirty="0" smtClean="0"/>
              <a:t>Pļaviņu HES Aizkrauklē ir jaudas </a:t>
            </a:r>
            <a:r>
              <a:rPr lang="lv-LV" sz="1100" b="1" dirty="0"/>
              <a:t>ziņā ir lielākā hidroelektrostacija Baltijā un otra lielākā Eiropas Savienībā</a:t>
            </a:r>
          </a:p>
        </p:txBody>
      </p:sp>
    </p:spTree>
    <p:extLst>
      <p:ext uri="{BB962C8B-B14F-4D97-AF65-F5344CB8AC3E}">
        <p14:creationId xmlns:p14="http://schemas.microsoft.com/office/powerpoint/2010/main" val="9697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66629" y="482439"/>
            <a:ext cx="9458742" cy="1163476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Pasaulē jau izmanto </a:t>
            </a:r>
            <a:r>
              <a:rPr lang="lv-LV" sz="2400" b="1" dirty="0"/>
              <a:t>ģeotermālo enerģiju</a:t>
            </a:r>
            <a:r>
              <a:rPr lang="lv-LV" sz="2400" dirty="0"/>
              <a:t>, </a:t>
            </a:r>
            <a:r>
              <a:rPr lang="lv-LV" sz="2400" b="1" dirty="0"/>
              <a:t>viļņu enerģiju </a:t>
            </a:r>
            <a:r>
              <a:rPr lang="lv-LV" sz="2400" dirty="0"/>
              <a:t>un </a:t>
            </a:r>
            <a:r>
              <a:rPr lang="lv-LV" sz="2400" b="1" dirty="0"/>
              <a:t>paisuma un bēguma </a:t>
            </a:r>
            <a:r>
              <a:rPr lang="lv-LV" sz="2400" b="1" dirty="0" smtClean="0"/>
              <a:t>enerģiju</a:t>
            </a:r>
            <a:r>
              <a:rPr lang="lv-LV" sz="2400" dirty="0"/>
              <a:t> </a:t>
            </a:r>
            <a:r>
              <a:rPr lang="lv-LV" sz="2400" dirty="0" smtClean="0"/>
              <a:t>– un </a:t>
            </a:r>
            <a:r>
              <a:rPr lang="lv-LV" sz="2400" dirty="0"/>
              <a:t>agrāk vai vēlāk nākotnē parādīsies </a:t>
            </a:r>
            <a:r>
              <a:rPr lang="lv-LV" sz="2400" dirty="0" smtClean="0"/>
              <a:t>vēl </a:t>
            </a:r>
            <a:r>
              <a:rPr lang="lv-LV" sz="2400" dirty="0"/>
              <a:t>jauni atjaunojamās enerģijas veidi</a:t>
            </a:r>
            <a:endParaRPr lang="lv-LV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726744" y="2036610"/>
            <a:ext cx="7132321" cy="9176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Ģeotermālās enerģijas izmantošanas </a:t>
            </a:r>
            <a:r>
              <a:rPr lang="lv-LV" b="1" dirty="0" smtClean="0">
                <a:solidFill>
                  <a:schemeClr val="tx1"/>
                </a:solidFill>
              </a:rPr>
              <a:t>piemērs </a:t>
            </a:r>
            <a:r>
              <a:rPr lang="lv-LV" b="1" dirty="0">
                <a:solidFill>
                  <a:schemeClr val="tx1"/>
                </a:solidFill>
              </a:rPr>
              <a:t>ir Islandes </a:t>
            </a:r>
            <a:r>
              <a:rPr lang="lv-LV" b="1" dirty="0" err="1">
                <a:solidFill>
                  <a:schemeClr val="tx1"/>
                </a:solidFill>
              </a:rPr>
              <a:t>vulkaniskās</a:t>
            </a:r>
            <a:r>
              <a:rPr lang="lv-LV" b="1" dirty="0">
                <a:solidFill>
                  <a:schemeClr val="tx1"/>
                </a:solidFill>
              </a:rPr>
              <a:t> aktivitātes vietas, kur karstie pazemes ūdeņi tiek izmantoti siltumapgādē, rūpniecībā un ārstniecībā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6742" y="3112515"/>
            <a:ext cx="7132321" cy="9143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Eiropā pārsvarā ģeotermālās enerģijas izmantošanas iekārtas ir sastopamas mājsaimniecībās– siltumenerģijas ieguve privātmāju apkures un karstā ūdens apgādes sistēmās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6741" y="4185145"/>
            <a:ext cx="7132321" cy="9490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Eiropā ir īstenoti daži ģeotermālās enerģijas izmantošanas projekti rūpniecības vajadzībām gan siltuma, gan aukstuma </a:t>
            </a:r>
            <a:r>
              <a:rPr lang="lv-LV" b="1" dirty="0" smtClean="0">
                <a:solidFill>
                  <a:schemeClr val="tx1"/>
                </a:solidFill>
              </a:rPr>
              <a:t>ieguvei, piemēram, Klaipēdas </a:t>
            </a:r>
            <a:r>
              <a:rPr lang="lv-LV" b="1" dirty="0">
                <a:solidFill>
                  <a:schemeClr val="tx1"/>
                </a:solidFill>
              </a:rPr>
              <a:t>pilsēta izmanto ģeotermālo enerģiju siltumapgādes sistēmā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6740" y="5292458"/>
            <a:ext cx="7132321" cy="11605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Š</a:t>
            </a:r>
            <a:r>
              <a:rPr lang="lv-LV" b="1" dirty="0" smtClean="0">
                <a:solidFill>
                  <a:schemeClr val="tx1"/>
                </a:solidFill>
              </a:rPr>
              <a:t>obrīd ģeotermālās enerģijas izmantošanai ir neliela nozīme enerģētikas attīstībā, tomēr tehnoloģiju attīstība </a:t>
            </a:r>
            <a:r>
              <a:rPr lang="lv-LV" b="1" dirty="0">
                <a:solidFill>
                  <a:schemeClr val="tx1"/>
                </a:solidFill>
              </a:rPr>
              <a:t>varētu būt saistīta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ar atjaunojamās </a:t>
            </a:r>
            <a:r>
              <a:rPr lang="lv-LV" b="1" dirty="0">
                <a:solidFill>
                  <a:schemeClr val="tx1"/>
                </a:solidFill>
              </a:rPr>
              <a:t>elektroenerģijas īpatsvara palielināšanu,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piemēram</a:t>
            </a:r>
            <a:r>
              <a:rPr lang="lv-LV" b="1" dirty="0">
                <a:solidFill>
                  <a:schemeClr val="tx1"/>
                </a:solidFill>
              </a:rPr>
              <a:t>, </a:t>
            </a:r>
            <a:r>
              <a:rPr lang="lv-LV" b="1" dirty="0" smtClean="0">
                <a:solidFill>
                  <a:schemeClr val="tx1"/>
                </a:solidFill>
              </a:rPr>
              <a:t>izmantojot </a:t>
            </a:r>
            <a:r>
              <a:rPr lang="lv-LV" b="1" dirty="0">
                <a:solidFill>
                  <a:schemeClr val="tx1"/>
                </a:solidFill>
              </a:rPr>
              <a:t>siltuma sūkņus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americansforenergysecurity.com/wp-content/uploads/2015/09/geothermal-energy-gr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412"/>
            <a:ext cx="4645298" cy="32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09" y="1028377"/>
            <a:ext cx="5327791" cy="50066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49255" y="567992"/>
            <a:ext cx="9693489" cy="894254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Atjaunojamās elektroenerģijas energoresursu avota darbības režīmus </a:t>
            </a:r>
            <a:r>
              <a:rPr lang="lv-LV" sz="2400" dirty="0"/>
              <a:t>raksturo to </a:t>
            </a:r>
            <a:r>
              <a:rPr lang="lv-LV" sz="2400" dirty="0" smtClean="0"/>
              <a:t>pieejamība – ir trīs </a:t>
            </a:r>
            <a:r>
              <a:rPr lang="lv-LV" sz="2400" dirty="0"/>
              <a:t>veidu elektroenerģijas ieguves avoti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96066" y="1894830"/>
            <a:ext cx="6723712" cy="10453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r>
              <a:rPr lang="lv-LV" b="1" u="sng" dirty="0" smtClean="0">
                <a:solidFill>
                  <a:schemeClr val="tx1"/>
                </a:solidFill>
              </a:rPr>
              <a:t>Pirmā grupa</a:t>
            </a:r>
            <a:r>
              <a:rPr lang="lv-LV" b="1" dirty="0" smtClean="0">
                <a:solidFill>
                  <a:schemeClr val="tx1"/>
                </a:solidFill>
              </a:rPr>
              <a:t> – biomasas</a:t>
            </a:r>
            <a:r>
              <a:rPr lang="lv-LV" b="1" dirty="0">
                <a:solidFill>
                  <a:schemeClr val="tx1"/>
                </a:solidFill>
              </a:rPr>
              <a:t>, ieskaitot biogāzi, koģenerācijas stacijas, arī ģeotermālās </a:t>
            </a:r>
            <a:r>
              <a:rPr lang="lv-LV" b="1" dirty="0" smtClean="0">
                <a:solidFill>
                  <a:schemeClr val="tx1"/>
                </a:solidFill>
              </a:rPr>
              <a:t>elektrostacijas – var </a:t>
            </a:r>
            <a:r>
              <a:rPr lang="lv-LV" b="1" dirty="0">
                <a:solidFill>
                  <a:schemeClr val="tx1"/>
                </a:solidFill>
              </a:rPr>
              <a:t>elektrosistēmā strādāt </a:t>
            </a:r>
            <a:r>
              <a:rPr lang="lv-LV" b="1" dirty="0" smtClean="0">
                <a:solidFill>
                  <a:schemeClr val="tx1"/>
                </a:solidFill>
              </a:rPr>
              <a:t>nepārtraukti, atbilstoši elektroenerģijas pieprasījumam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6066" y="3147641"/>
            <a:ext cx="6723712" cy="1311812"/>
          </a:xfrm>
          <a:prstGeom prst="roundRect">
            <a:avLst>
              <a:gd name="adj" fmla="val 1253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 startAt="2"/>
            </a:pPr>
            <a:r>
              <a:rPr lang="lv-LV" b="1" u="sng" dirty="0" smtClean="0">
                <a:solidFill>
                  <a:schemeClr val="tx1"/>
                </a:solidFill>
              </a:rPr>
              <a:t>Otrā grupa</a:t>
            </a:r>
            <a:r>
              <a:rPr lang="lv-LV" b="1" dirty="0" smtClean="0">
                <a:solidFill>
                  <a:schemeClr val="tx1"/>
                </a:solidFill>
              </a:rPr>
              <a:t> – Saules </a:t>
            </a:r>
            <a:r>
              <a:rPr lang="lv-LV" b="1" dirty="0">
                <a:solidFill>
                  <a:schemeClr val="tx1"/>
                </a:solidFill>
              </a:rPr>
              <a:t>un vēja elektroenerģijas avoti, kā arī viļņu, paisuma un bēguma </a:t>
            </a:r>
            <a:r>
              <a:rPr lang="lv-LV" b="1" dirty="0" smtClean="0">
                <a:solidFill>
                  <a:schemeClr val="tx1"/>
                </a:solidFill>
              </a:rPr>
              <a:t>elektrostacijas – strādā periodiski un nepastāvīgi, atkarīgi </a:t>
            </a:r>
            <a:r>
              <a:rPr lang="lv-LV" b="1" dirty="0">
                <a:solidFill>
                  <a:schemeClr val="tx1"/>
                </a:solidFill>
              </a:rPr>
              <a:t>no resursa pieejamības diennakts, nedēļas, mēneša un gada griezumā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6066" y="4666950"/>
            <a:ext cx="7469300" cy="1748731"/>
          </a:xfrm>
          <a:prstGeom prst="roundRect">
            <a:avLst>
              <a:gd name="adj" fmla="val 1103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 startAt="3"/>
            </a:pPr>
            <a:r>
              <a:rPr lang="lv-LV" b="1" u="sng" dirty="0" smtClean="0">
                <a:solidFill>
                  <a:schemeClr val="tx1"/>
                </a:solidFill>
              </a:rPr>
              <a:t>Trešā grupa</a:t>
            </a:r>
            <a:r>
              <a:rPr lang="lv-LV" b="1" dirty="0" smtClean="0">
                <a:solidFill>
                  <a:schemeClr val="tx1"/>
                </a:solidFill>
              </a:rPr>
              <a:t> – elektroenerģijas </a:t>
            </a:r>
            <a:r>
              <a:rPr lang="lv-LV" b="1" dirty="0">
                <a:solidFill>
                  <a:schemeClr val="tx1"/>
                </a:solidFill>
              </a:rPr>
              <a:t>avoti, kurus ir iespējams ātri ieslēgt un izslēgt brīžos, kad patērētājam ir nepieciešama papildu elektroenerģija, lai nosegtu elektrosistēmā trūkstošo </a:t>
            </a:r>
            <a:r>
              <a:rPr lang="lv-LV" b="1" dirty="0" smtClean="0">
                <a:solidFill>
                  <a:schemeClr val="tx1"/>
                </a:solidFill>
              </a:rPr>
              <a:t>elektroenerģiju, piemēram, hidroelektrostacijas; šie </a:t>
            </a:r>
            <a:r>
              <a:rPr lang="lv-LV" b="1" dirty="0">
                <a:solidFill>
                  <a:schemeClr val="tx1"/>
                </a:solidFill>
              </a:rPr>
              <a:t>elektroenerģijas avoti labi papildina elektroapgādes sistēmas darbības stabilitāti un drošumu, maksimāli integrējot otrās grupas energoavotu saražoto </a:t>
            </a:r>
            <a:r>
              <a:rPr lang="lv-LV" b="1" dirty="0" smtClean="0">
                <a:solidFill>
                  <a:schemeClr val="tx1"/>
                </a:solidFill>
              </a:rPr>
              <a:t>elektroenerģiju</a:t>
            </a:r>
          </a:p>
        </p:txBody>
      </p:sp>
    </p:spTree>
    <p:extLst>
      <p:ext uri="{BB962C8B-B14F-4D97-AF65-F5344CB8AC3E}">
        <p14:creationId xmlns:p14="http://schemas.microsoft.com/office/powerpoint/2010/main" val="740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r="10329"/>
          <a:stretch/>
        </p:blipFill>
        <p:spPr>
          <a:xfrm>
            <a:off x="351696" y="0"/>
            <a:ext cx="554267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8185" y="496512"/>
            <a:ext cx="10655630" cy="117754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Ceturtais tehnoloģiskais risinājums atjaunojamo energoresursu integrēšanai valsts vai reģiona </a:t>
            </a:r>
            <a:r>
              <a:rPr lang="lv-LV" sz="2400" dirty="0" err="1"/>
              <a:t>energobilancē</a:t>
            </a:r>
            <a:r>
              <a:rPr lang="lv-LV" sz="2400" dirty="0"/>
              <a:t> ir otrās grupas neregulāro energoavotu </a:t>
            </a:r>
            <a:endParaRPr lang="lv-LV" sz="2400" dirty="0" smtClean="0"/>
          </a:p>
          <a:p>
            <a:pPr algn="ctr"/>
            <a:r>
              <a:rPr lang="lv-LV" sz="2400" dirty="0" smtClean="0"/>
              <a:t>pārpalikuma </a:t>
            </a:r>
            <a:r>
              <a:rPr lang="lv-LV" sz="2400" b="1" dirty="0"/>
              <a:t>elektroenerģijas uzkrāšana</a:t>
            </a:r>
            <a:endParaRPr lang="lv-LV" sz="24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514537" y="2163219"/>
            <a:ext cx="6342745" cy="9598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Lai pilnvērtīgi un lietderīgi izmantotu saules un vēja enerģijas potenciālu, ir jāattīsta saražotās vēja un saules </a:t>
            </a:r>
            <a:r>
              <a:rPr lang="lv-LV" b="1" dirty="0" smtClean="0">
                <a:solidFill>
                  <a:schemeClr val="tx1"/>
                </a:solidFill>
              </a:rPr>
              <a:t>elektroenerģijas </a:t>
            </a:r>
            <a:r>
              <a:rPr lang="lv-LV" b="1" dirty="0">
                <a:solidFill>
                  <a:schemeClr val="tx1"/>
                </a:solidFill>
              </a:rPr>
              <a:t>akumulācijas tehnoloģijas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14536" y="3429000"/>
            <a:ext cx="6342745" cy="12130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Nepastāvīgās </a:t>
            </a:r>
            <a:r>
              <a:rPr lang="lv-LV" b="1" dirty="0">
                <a:solidFill>
                  <a:schemeClr val="tx1"/>
                </a:solidFill>
              </a:rPr>
              <a:t>atjaunojamās enerģijas uzglabāšana padara elektroenerģijas patērētāju mazāk atkarīgu no laika apstākļiem, ļauj pārdot elektroenerģiju par izdevīgāku cenu, kā arī palīdz optimizēt ierobežoto tīklu jaudu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14535" y="4947998"/>
            <a:ext cx="6342745" cy="12048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Tehnoloģijas, kas nodrošina saražotās elektroenerģijas akumulāciju, ir </a:t>
            </a:r>
            <a:r>
              <a:rPr lang="lv-LV" b="1" dirty="0" smtClean="0">
                <a:solidFill>
                  <a:schemeClr val="tx1"/>
                </a:solidFill>
              </a:rPr>
              <a:t>atšķirīgas – plašāk </a:t>
            </a:r>
            <a:r>
              <a:rPr lang="lv-LV" b="1" dirty="0">
                <a:solidFill>
                  <a:schemeClr val="tx1"/>
                </a:solidFill>
              </a:rPr>
              <a:t>lietotās akumulācijas iekārtas ir dažādu veidu baterijas un akumulatori, taču tās nav domātas lielu enerģijas daudzumu uzkrāšanai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52" y="2614545"/>
            <a:ext cx="6108148" cy="38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53351" y="1825393"/>
            <a:ext cx="5491087" cy="7487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Neregulāras elektroenerģijas </a:t>
            </a:r>
            <a:r>
              <a:rPr lang="lv-LV" b="1" dirty="0" smtClean="0">
                <a:solidFill>
                  <a:schemeClr val="tx1"/>
                </a:solidFill>
              </a:rPr>
              <a:t>ūdeņraža-</a:t>
            </a:r>
            <a:r>
              <a:rPr lang="lv-LV" b="1" dirty="0" err="1" smtClean="0">
                <a:solidFill>
                  <a:schemeClr val="tx1"/>
                </a:solidFill>
              </a:rPr>
              <a:t>biometāna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akumulācijas sistēmas </a:t>
            </a:r>
            <a:r>
              <a:rPr lang="lv-LV" b="1" dirty="0" smtClean="0">
                <a:solidFill>
                  <a:schemeClr val="tx1"/>
                </a:solidFill>
              </a:rPr>
              <a:t>elementi</a:t>
            </a:r>
            <a:r>
              <a:rPr lang="lv-LV" b="1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2087" y="2323283"/>
            <a:ext cx="5637934" cy="4129400"/>
          </a:xfrm>
          <a:prstGeom prst="roundRect">
            <a:avLst>
              <a:gd name="adj" fmla="val 656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smtClean="0">
                <a:solidFill>
                  <a:schemeClr val="tx1"/>
                </a:solidFill>
              </a:rPr>
              <a:t>Saules paneļi (neregulārs elektroenerģijas avots)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smtClean="0">
                <a:solidFill>
                  <a:schemeClr val="tx1"/>
                </a:solidFill>
              </a:rPr>
              <a:t>Vēja ģeneratori (neregulārs elektroenerģijas avots)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smtClean="0">
                <a:solidFill>
                  <a:schemeClr val="tx1"/>
                </a:solidFill>
              </a:rPr>
              <a:t>Elektrolīzes iekārta ūdeņraža ražošanai, izmantojot elektroenerģiju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smtClean="0">
                <a:solidFill>
                  <a:schemeClr val="tx1"/>
                </a:solidFill>
              </a:rPr>
              <a:t>Bioreaktora substrāta pievads (pievadot, piemēram, lauksaimniecības atkritumus, kūtsmēslus, aļģes u.c. biomasu)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smtClean="0">
                <a:solidFill>
                  <a:schemeClr val="tx1"/>
                </a:solidFill>
              </a:rPr>
              <a:t>Bioreaktors – biogāzes ražošana anaerobos apstākļos, kur galaprodukts bioreaktorā ir metāns un CO</a:t>
            </a:r>
            <a:r>
              <a:rPr lang="lv-LV" sz="1400" b="1" baseline="-25000" dirty="0" smtClean="0">
                <a:solidFill>
                  <a:schemeClr val="tx1"/>
                </a:solidFill>
              </a:rPr>
              <a:t>2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err="1" smtClean="0">
                <a:solidFill>
                  <a:schemeClr val="tx1"/>
                </a:solidFill>
              </a:rPr>
              <a:t>Digestāta</a:t>
            </a:r>
            <a:r>
              <a:rPr lang="lv-LV" sz="1400" b="1" dirty="0" smtClean="0">
                <a:solidFill>
                  <a:schemeClr val="tx1"/>
                </a:solidFill>
              </a:rPr>
              <a:t> uzglabāšanas tvertne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err="1" smtClean="0">
                <a:solidFill>
                  <a:schemeClr val="tx1"/>
                </a:solidFill>
              </a:rPr>
              <a:t>Biometanācijas</a:t>
            </a:r>
            <a:r>
              <a:rPr lang="lv-LV" sz="1400" b="1" dirty="0" smtClean="0">
                <a:solidFill>
                  <a:schemeClr val="tx1"/>
                </a:solidFill>
              </a:rPr>
              <a:t> iekārtas biogāzes (metāns un CO</a:t>
            </a:r>
            <a:r>
              <a:rPr lang="lv-LV" sz="1400" b="1" baseline="-25000" dirty="0" smtClean="0">
                <a:solidFill>
                  <a:schemeClr val="tx1"/>
                </a:solidFill>
              </a:rPr>
              <a:t>2</a:t>
            </a:r>
            <a:r>
              <a:rPr lang="lv-LV" sz="1400" b="1" dirty="0" smtClean="0">
                <a:solidFill>
                  <a:schemeClr val="tx1"/>
                </a:solidFill>
              </a:rPr>
              <a:t>) pievads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err="1" smtClean="0">
                <a:solidFill>
                  <a:schemeClr val="tx1"/>
                </a:solidFill>
              </a:rPr>
              <a:t>Biometanācijas</a:t>
            </a:r>
            <a:r>
              <a:rPr lang="lv-LV" sz="1400" b="1" dirty="0">
                <a:solidFill>
                  <a:schemeClr val="tx1"/>
                </a:solidFill>
              </a:rPr>
              <a:t> </a:t>
            </a:r>
            <a:r>
              <a:rPr lang="lv-LV" sz="1400" b="1" dirty="0" smtClean="0">
                <a:solidFill>
                  <a:schemeClr val="tx1"/>
                </a:solidFill>
              </a:rPr>
              <a:t>iekārta – biogāzi pēc bioreaktora ievada </a:t>
            </a:r>
            <a:r>
              <a:rPr lang="lv-LV" sz="1400" b="1" dirty="0" err="1" smtClean="0">
                <a:solidFill>
                  <a:schemeClr val="tx1"/>
                </a:solidFill>
              </a:rPr>
              <a:t>biometanācijas</a:t>
            </a:r>
            <a:r>
              <a:rPr lang="lv-LV" sz="1400" b="1" dirty="0" smtClean="0">
                <a:solidFill>
                  <a:schemeClr val="tx1"/>
                </a:solidFill>
              </a:rPr>
              <a:t> iekārtā, kurā ievada arī ūdeņradi, lai palielinātu metāna koncentrāciju biogāzē un samazinātu CO</a:t>
            </a:r>
            <a:r>
              <a:rPr lang="lv-LV" sz="1400" b="1" baseline="-25000" dirty="0" smtClean="0">
                <a:solidFill>
                  <a:schemeClr val="tx1"/>
                </a:solidFill>
              </a:rPr>
              <a:t>2</a:t>
            </a:r>
            <a:r>
              <a:rPr lang="lv-LV" sz="1400" b="1" dirty="0" smtClean="0">
                <a:solidFill>
                  <a:schemeClr val="tx1"/>
                </a:solidFill>
              </a:rPr>
              <a:t> koncentrāciju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err="1" smtClean="0">
                <a:solidFill>
                  <a:schemeClr val="tx1"/>
                </a:solidFill>
              </a:rPr>
              <a:t>Biometanācijas</a:t>
            </a:r>
            <a:r>
              <a:rPr lang="lv-LV" sz="1400" b="1" dirty="0" smtClean="0">
                <a:solidFill>
                  <a:schemeClr val="tx1"/>
                </a:solidFill>
              </a:rPr>
              <a:t> iekārtas ūdeņraža pievads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err="1" smtClean="0">
                <a:solidFill>
                  <a:schemeClr val="tx1"/>
                </a:solidFill>
              </a:rPr>
              <a:t>Biometāna</a:t>
            </a:r>
            <a:r>
              <a:rPr lang="lv-LV" sz="1400" b="1" dirty="0" smtClean="0">
                <a:solidFill>
                  <a:schemeClr val="tx1"/>
                </a:solidFill>
              </a:rPr>
              <a:t> uzglabāšanas rezervuārs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lv-LV" sz="1400" b="1" dirty="0" smtClean="0">
                <a:solidFill>
                  <a:schemeClr val="tx1"/>
                </a:solidFill>
              </a:rPr>
              <a:t>Skābekļa izvads no elektrolīzes iekārtas </a:t>
            </a:r>
            <a:endParaRPr lang="lv-LV" sz="14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8185" y="496512"/>
            <a:ext cx="10655630" cy="117754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RTU </a:t>
            </a:r>
            <a:r>
              <a:rPr lang="lv-LV" sz="2400" dirty="0" smtClean="0"/>
              <a:t>pēta neregulāru </a:t>
            </a:r>
            <a:r>
              <a:rPr lang="lv-LV" sz="2400" dirty="0"/>
              <a:t>atjaunojamo energoresursu elektroenerģijas avotu ūdeņraža akumulācijas </a:t>
            </a:r>
            <a:r>
              <a:rPr lang="lv-LV" sz="2400" dirty="0" smtClean="0"/>
              <a:t>virzienu, modelējot ūdeņraža izmantošanu </a:t>
            </a:r>
            <a:r>
              <a:rPr lang="lv-LV" sz="2400" dirty="0" err="1"/>
              <a:t>biometāna</a:t>
            </a:r>
            <a:r>
              <a:rPr lang="lv-LV" sz="2400" dirty="0"/>
              <a:t> </a:t>
            </a:r>
            <a:endParaRPr lang="lv-LV" sz="2400" dirty="0" smtClean="0"/>
          </a:p>
          <a:p>
            <a:pPr algn="ctr"/>
            <a:r>
              <a:rPr lang="lv-LV" sz="2400" dirty="0" smtClean="0"/>
              <a:t>ražošanas </a:t>
            </a:r>
            <a:r>
              <a:rPr lang="lv-LV" sz="2400" dirty="0"/>
              <a:t>akumulācijas sistēmas </a:t>
            </a:r>
            <a:r>
              <a:rPr lang="lv-LV" sz="2400" dirty="0" smtClean="0"/>
              <a:t>izveid</a:t>
            </a:r>
            <a:r>
              <a:rPr lang="lv-LV" sz="2400" dirty="0"/>
              <a:t>ē</a:t>
            </a:r>
            <a:endParaRPr lang="lv-LV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9411286" y="6021796"/>
            <a:ext cx="2780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100" b="1" dirty="0"/>
              <a:t>Saules un vēja elektroenerģijas </a:t>
            </a:r>
            <a:endParaRPr lang="lv-LV" sz="1100" b="1" dirty="0" smtClean="0"/>
          </a:p>
          <a:p>
            <a:pPr algn="r"/>
            <a:r>
              <a:rPr lang="lv-LV" sz="1100" b="1" dirty="0" smtClean="0"/>
              <a:t>uzkrāšanas </a:t>
            </a:r>
            <a:r>
              <a:rPr lang="lv-LV" sz="1100" b="1" dirty="0"/>
              <a:t>shēma ar </a:t>
            </a:r>
            <a:r>
              <a:rPr lang="lv-LV" sz="1100" b="1" dirty="0" err="1"/>
              <a:t>biometanāciju</a:t>
            </a:r>
            <a:endParaRPr lang="lv-LV" sz="1100" b="1" dirty="0"/>
          </a:p>
        </p:txBody>
      </p:sp>
    </p:spTree>
    <p:extLst>
      <p:ext uri="{BB962C8B-B14F-4D97-AF65-F5344CB8AC3E}">
        <p14:creationId xmlns:p14="http://schemas.microsoft.com/office/powerpoint/2010/main" val="13689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532"/>
            <a:ext cx="5718158" cy="377317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31699" y="328415"/>
            <a:ext cx="6151490" cy="1224000"/>
          </a:xfrm>
          <a:prstGeom prst="roundRect">
            <a:avLst>
              <a:gd name="adj" fmla="val 1837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dirty="0" smtClean="0"/>
              <a:t>CO</a:t>
            </a:r>
            <a:r>
              <a:rPr lang="lv-LV" sz="4000" b="1" baseline="-25000" dirty="0" smtClean="0"/>
              <a:t>2</a:t>
            </a:r>
            <a:r>
              <a:rPr lang="lv-LV" sz="4000" b="1" dirty="0" smtClean="0"/>
              <a:t> UZGLABĀŠANAS IESPĒJAS</a:t>
            </a:r>
            <a:endParaRPr lang="lv-LV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4571" y="1838600"/>
            <a:ext cx="11129992" cy="99935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 smtClean="0"/>
              <a:t>Viens no </a:t>
            </a:r>
            <a:r>
              <a:rPr lang="lv-LV" sz="2400" dirty="0"/>
              <a:t>k</a:t>
            </a:r>
            <a:r>
              <a:rPr lang="lv-LV" sz="2400" dirty="0" smtClean="0"/>
              <a:t>limata tehnoloģiju attīstības virzieniem </a:t>
            </a:r>
            <a:r>
              <a:rPr lang="lv-LV" sz="2400" dirty="0"/>
              <a:t>ir </a:t>
            </a:r>
            <a:r>
              <a:rPr lang="lv-LV" sz="2400" b="1" dirty="0" smtClean="0"/>
              <a:t>CO</a:t>
            </a:r>
            <a:r>
              <a:rPr lang="lv-LV" sz="2400" b="1" baseline="-25000" dirty="0" smtClean="0"/>
              <a:t>2</a:t>
            </a:r>
            <a:r>
              <a:rPr lang="lv-LV" sz="2400" b="1" dirty="0" smtClean="0"/>
              <a:t> uzglabāšana</a:t>
            </a:r>
            <a:r>
              <a:rPr lang="lv-LV" sz="2400" dirty="0" smtClean="0"/>
              <a:t>, </a:t>
            </a:r>
            <a:r>
              <a:rPr lang="lv-LV" sz="2400" dirty="0"/>
              <a:t>kas ļauj </a:t>
            </a:r>
            <a:r>
              <a:rPr lang="lv-LV" sz="2400" dirty="0" smtClean="0"/>
              <a:t>samazināt 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emisijas, </a:t>
            </a:r>
            <a:r>
              <a:rPr lang="lv-LV" sz="2400" dirty="0"/>
              <a:t>nodrošinot enerģijas ražošanu bez CO</a:t>
            </a:r>
            <a:r>
              <a:rPr lang="lv-LV" sz="2400" baseline="-25000" dirty="0"/>
              <a:t>2</a:t>
            </a:r>
            <a:r>
              <a:rPr lang="lv-LV" sz="2400" dirty="0"/>
              <a:t> </a:t>
            </a:r>
            <a:r>
              <a:rPr lang="lv-LV" sz="2400" dirty="0" smtClean="0"/>
              <a:t>emisiju </a:t>
            </a:r>
            <a:r>
              <a:rPr lang="lv-LV" sz="2400" dirty="0"/>
              <a:t>izmešanas atmosfērā</a:t>
            </a:r>
            <a:endParaRPr lang="lv-LV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5448880" y="3126587"/>
            <a:ext cx="5836376" cy="92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Enerģijas ražošana un rūpnieciskie procesi, kuros izmanto fosilo kurināmo, ir galvenie objekti, kuru oglekļa emisijas ir iespējams tehnoloģiski uzglabāt speciālās krātuvēs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48880" y="4227248"/>
            <a:ext cx="5836376" cy="7517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Pēc būtības </a:t>
            </a:r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uzglabāšana </a:t>
            </a:r>
            <a:r>
              <a:rPr lang="lv-LV" b="1" dirty="0">
                <a:solidFill>
                  <a:schemeClr val="tx1"/>
                </a:solidFill>
              </a:rPr>
              <a:t>ir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emisiju izmantošana ķīmisku reakciju un bioloģisku procesu </a:t>
            </a:r>
            <a:r>
              <a:rPr lang="lv-LV" b="1" dirty="0" smtClean="0">
                <a:solidFill>
                  <a:schemeClr val="tx1"/>
                </a:solidFill>
              </a:rPr>
              <a:t>realizēšanā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48880" y="5476115"/>
            <a:ext cx="3391348" cy="8275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uzglabāšanas tehnoloģijas nosacīti var iedalīt 5 </a:t>
            </a:r>
            <a:r>
              <a:rPr lang="lv-LV" b="1" dirty="0" smtClean="0">
                <a:solidFill>
                  <a:schemeClr val="tx1"/>
                </a:solidFill>
              </a:rPr>
              <a:t>posmos: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45582" y="5159385"/>
            <a:ext cx="2639674" cy="1461052"/>
          </a:xfrm>
          <a:prstGeom prst="roundRect">
            <a:avLst>
              <a:gd name="adj" fmla="val 1094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Koģenerācijas stacija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atdalīšana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saspiešana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transports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noglabāšana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"/>
          <a:stretch/>
        </p:blipFill>
        <p:spPr bwMode="auto">
          <a:xfrm>
            <a:off x="7413674" y="1590584"/>
            <a:ext cx="4784284" cy="31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91507" y="516696"/>
            <a:ext cx="7415671" cy="116511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Viena no klimata tehnoloģijām </a:t>
            </a:r>
            <a:r>
              <a:rPr lang="lv-LV" sz="2400" dirty="0" smtClean="0"/>
              <a:t>– </a:t>
            </a:r>
            <a:r>
              <a:rPr lang="lv-LV" sz="2400" b="1" dirty="0" smtClean="0"/>
              <a:t>koģenerācijas </a:t>
            </a:r>
            <a:r>
              <a:rPr lang="lv-LV" sz="2400" b="1" dirty="0"/>
              <a:t>stacijas </a:t>
            </a:r>
            <a:r>
              <a:rPr lang="lv-LV" sz="2400" dirty="0"/>
              <a:t>ir energoefektīvs energoavots, kurā vienlaicīgi ražo siltumenerģiju un elektroenerģiju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25083" y="1869082"/>
            <a:ext cx="7188592" cy="10426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Kurināmā degšanas procesā radīto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gāzi iespējams </a:t>
            </a:r>
            <a:r>
              <a:rPr lang="lv-LV" b="1" dirty="0" smtClean="0">
                <a:solidFill>
                  <a:schemeClr val="tx1"/>
                </a:solidFill>
              </a:rPr>
              <a:t>samazināt atšķirīgos veidos – viens </a:t>
            </a:r>
            <a:r>
              <a:rPr lang="lv-LV" b="1" dirty="0">
                <a:solidFill>
                  <a:schemeClr val="tx1"/>
                </a:solidFill>
              </a:rPr>
              <a:t>no svarīgākajiem nosacījumiem </a:t>
            </a:r>
            <a:r>
              <a:rPr lang="lv-LV" b="1" dirty="0" smtClean="0">
                <a:solidFill>
                  <a:schemeClr val="tx1"/>
                </a:solidFill>
              </a:rPr>
              <a:t>šīs siltumnīcefekta </a:t>
            </a:r>
            <a:r>
              <a:rPr lang="lv-LV" b="1" dirty="0">
                <a:solidFill>
                  <a:schemeClr val="tx1"/>
                </a:solidFill>
              </a:rPr>
              <a:t>gāzes uzglabāšanai ir izdalīt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gāzi </a:t>
            </a:r>
            <a:r>
              <a:rPr lang="lv-LV" b="1" dirty="0" smtClean="0">
                <a:solidFill>
                  <a:schemeClr val="tx1"/>
                </a:solidFill>
              </a:rPr>
              <a:t>bez piemaisījumiem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083" y="3098993"/>
            <a:ext cx="7188591" cy="12747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Klimata tehnoloģiju risinājumi ir dažādi: gan tehnoloģiski, mazinot piemaisījumu veidošanos kurtuvē, gan attīrot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gāzi no citām dūmgāzēs esošām gāzēm, piemēram, </a:t>
            </a:r>
            <a:r>
              <a:rPr lang="lv-LV" b="1" dirty="0" smtClean="0">
                <a:solidFill>
                  <a:schemeClr val="tx1"/>
                </a:solidFill>
              </a:rPr>
              <a:t>N </a:t>
            </a:r>
            <a:r>
              <a:rPr lang="lv-LV" b="1" dirty="0">
                <a:solidFill>
                  <a:schemeClr val="tx1"/>
                </a:solidFill>
              </a:rPr>
              <a:t>un </a:t>
            </a:r>
            <a:r>
              <a:rPr lang="lv-LV" b="1" dirty="0" err="1" smtClean="0">
                <a:solidFill>
                  <a:schemeClr val="tx1"/>
                </a:solidFill>
              </a:rPr>
              <a:t>NO</a:t>
            </a:r>
            <a:r>
              <a:rPr lang="lv-LV" b="1" baseline="-25000" dirty="0" err="1" smtClean="0">
                <a:solidFill>
                  <a:schemeClr val="tx1"/>
                </a:solidFill>
              </a:rPr>
              <a:t>x</a:t>
            </a:r>
            <a:r>
              <a:rPr lang="lv-LV" b="1" dirty="0" smtClean="0">
                <a:solidFill>
                  <a:schemeClr val="tx1"/>
                </a:solidFill>
              </a:rPr>
              <a:t>, </a:t>
            </a:r>
            <a:r>
              <a:rPr lang="lv-LV" b="1" dirty="0">
                <a:solidFill>
                  <a:schemeClr val="tx1"/>
                </a:solidFill>
              </a:rPr>
              <a:t>gan arī, izmantojot kombinētu piemaisījumu atdalīšanu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3717" y="5029974"/>
            <a:ext cx="4178105" cy="10612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Šobrīd sastopamas dažādas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uzglabāšanas iespējas, </a:t>
            </a:r>
            <a:r>
              <a:rPr lang="lv-LV" b="1" dirty="0" smtClean="0">
                <a:solidFill>
                  <a:schemeClr val="tx1"/>
                </a:solidFill>
              </a:rPr>
              <a:t>kurām </a:t>
            </a:r>
            <a:r>
              <a:rPr lang="lv-LV" b="1" dirty="0">
                <a:solidFill>
                  <a:schemeClr val="tx1"/>
                </a:solidFill>
              </a:rPr>
              <a:t>ir gan priekšrocības, gan trūkumi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6469" y="4571634"/>
            <a:ext cx="3255899" cy="1977886"/>
          </a:xfrm>
          <a:prstGeom prst="roundRect">
            <a:avLst>
              <a:gd name="adj" fmla="val 1094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Okeānos un jūrās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Ogļu šahtās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Gāzes rezervuāros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Dabas pazemes rezervuāros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mineralizācija</a:t>
            </a:r>
            <a:endParaRPr lang="lv-LV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solidFill>
                  <a:schemeClr val="tx1"/>
                </a:solidFill>
              </a:rPr>
              <a:t>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lv-LV" b="1" dirty="0" smtClean="0">
                <a:solidFill>
                  <a:schemeClr val="tx1"/>
                </a:solidFill>
              </a:rPr>
              <a:t>rūpnieciska izmantošana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7245" y="4479551"/>
            <a:ext cx="27807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100" b="1" dirty="0">
                <a:solidFill>
                  <a:schemeClr val="bg1"/>
                </a:solidFill>
              </a:rPr>
              <a:t>Oglekļa uzglabāšana</a:t>
            </a:r>
          </a:p>
        </p:txBody>
      </p:sp>
    </p:spTree>
    <p:extLst>
      <p:ext uri="{BB962C8B-B14F-4D97-AF65-F5344CB8AC3E}">
        <p14:creationId xmlns:p14="http://schemas.microsoft.com/office/powerpoint/2010/main" val="35668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496"/>
            <a:ext cx="5519488" cy="319957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58296" y="321119"/>
            <a:ext cx="8495071" cy="128645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Oglekļa uzglabāšanas metožu attīstība un plašais spektrs </a:t>
            </a:r>
            <a:endParaRPr lang="lv-LV" sz="2400" dirty="0" smtClean="0"/>
          </a:p>
          <a:p>
            <a:pPr algn="ctr"/>
            <a:r>
              <a:rPr lang="lv-LV" sz="2400" dirty="0" smtClean="0"/>
              <a:t>nākotnē </a:t>
            </a:r>
            <a:r>
              <a:rPr lang="lv-LV" sz="2400" dirty="0"/>
              <a:t>ļaus izdarīt izvēli par piemērotāko </a:t>
            </a:r>
            <a:endParaRPr lang="lv-LV" sz="2400" dirty="0" smtClean="0"/>
          </a:p>
          <a:p>
            <a:pPr algn="ctr"/>
            <a:r>
              <a:rPr lang="lv-LV" sz="2400" dirty="0" smtClean="0"/>
              <a:t>tehnoloģisko </a:t>
            </a:r>
            <a:r>
              <a:rPr lang="lv-LV" sz="2400" dirty="0"/>
              <a:t>risinājumu, ņ</a:t>
            </a:r>
            <a:r>
              <a:rPr lang="lv-LV" sz="2400" dirty="0" smtClean="0"/>
              <a:t>emot </a:t>
            </a:r>
            <a:r>
              <a:rPr lang="lv-LV" sz="2400" dirty="0"/>
              <a:t>vērā: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46428" y="1843549"/>
            <a:ext cx="6496527" cy="4350774"/>
          </a:xfrm>
          <a:prstGeom prst="roundRect">
            <a:avLst>
              <a:gd name="adj" fmla="val 939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Likumdošanas sakārtotību: </a:t>
            </a:r>
            <a:r>
              <a:rPr lang="lv-LV" dirty="0" smtClean="0">
                <a:solidFill>
                  <a:schemeClr val="tx1"/>
                </a:solidFill>
              </a:rPr>
              <a:t>valsts iespējas un enerģētikas attīstības stratēģijas un politikas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Ģeogrāfiskos apsvērumus: </a:t>
            </a:r>
            <a:r>
              <a:rPr lang="lv-LV" dirty="0" smtClean="0">
                <a:solidFill>
                  <a:schemeClr val="tx1"/>
                </a:solidFill>
              </a:rPr>
              <a:t>pazemes krātuvju pieejamība un izvietojums dabā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Inženiertehniskos paņēmienus: </a:t>
            </a:r>
            <a:r>
              <a:rPr lang="lv-LV" dirty="0" smtClean="0">
                <a:solidFill>
                  <a:schemeClr val="tx1"/>
                </a:solidFill>
              </a:rPr>
              <a:t>tehnoloģisko risinājumu pieejamība un inovācijas līmenis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Krātuvju pieejamību: </a:t>
            </a:r>
            <a:r>
              <a:rPr lang="lv-LV" dirty="0" smtClean="0">
                <a:solidFill>
                  <a:schemeClr val="tx1"/>
                </a:solidFill>
              </a:rPr>
              <a:t>CO</a:t>
            </a:r>
            <a:r>
              <a:rPr lang="lv-LV" baseline="-25000" dirty="0" smtClean="0">
                <a:solidFill>
                  <a:schemeClr val="tx1"/>
                </a:solidFill>
              </a:rPr>
              <a:t>2</a:t>
            </a:r>
            <a:r>
              <a:rPr lang="lv-LV" dirty="0" smtClean="0">
                <a:solidFill>
                  <a:schemeClr val="tx1"/>
                </a:solidFill>
              </a:rPr>
              <a:t> uzglabāšanas ietilpība vai uzglabāšanas ilgums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Ekonomiskos apsvērumus: </a:t>
            </a:r>
            <a:r>
              <a:rPr lang="lv-LV" dirty="0" smtClean="0">
                <a:solidFill>
                  <a:schemeClr val="tx1"/>
                </a:solidFill>
              </a:rPr>
              <a:t>nepieciešamās investīcijas, apkalpošanas un uzturēšanas izmaksas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Vides prasības: </a:t>
            </a:r>
            <a:r>
              <a:rPr lang="lv-LV" dirty="0" smtClean="0">
                <a:solidFill>
                  <a:schemeClr val="tx1"/>
                </a:solidFill>
              </a:rPr>
              <a:t>ietekmes uz apkārtējo vidi vērtēšanas rezultāti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err="1" smtClean="0">
                <a:solidFill>
                  <a:schemeClr val="tx1"/>
                </a:solidFill>
              </a:rPr>
              <a:t>Izturētspējas</a:t>
            </a:r>
            <a:r>
              <a:rPr lang="lv-LV" b="1" dirty="0" smtClean="0">
                <a:solidFill>
                  <a:schemeClr val="tx1"/>
                </a:solidFill>
              </a:rPr>
              <a:t> līmeni: </a:t>
            </a:r>
            <a:r>
              <a:rPr lang="lv-LV" dirty="0" smtClean="0">
                <a:solidFill>
                  <a:schemeClr val="tx1"/>
                </a:solidFill>
              </a:rPr>
              <a:t>krātuves izmantošanas drošība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Citi nosacījumi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85" y="0"/>
            <a:ext cx="5133454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37205" y="548469"/>
            <a:ext cx="9131101" cy="119796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Vislielākās iespējas oglekļa emisiju uzkrāšanai ir mineralizācijas procesa ieviešanai, kura rezultātā </a:t>
            </a:r>
            <a:r>
              <a:rPr lang="lv-LV" sz="2400" b="1" dirty="0"/>
              <a:t>CO</a:t>
            </a:r>
            <a:r>
              <a:rPr lang="lv-LV" sz="2400" b="1" baseline="-25000" dirty="0"/>
              <a:t>2</a:t>
            </a:r>
            <a:r>
              <a:rPr lang="lv-LV" sz="2400" b="1" dirty="0"/>
              <a:t> gāzi pārveido cietās vielās</a:t>
            </a:r>
            <a:r>
              <a:rPr lang="lv-LV" sz="2400" dirty="0"/>
              <a:t>, </a:t>
            </a:r>
            <a:endParaRPr lang="lv-LV" sz="2400" dirty="0" smtClean="0"/>
          </a:p>
          <a:p>
            <a:pPr algn="ctr"/>
            <a:r>
              <a:rPr lang="lv-LV" sz="2400" dirty="0" smtClean="0"/>
              <a:t>piemēram, </a:t>
            </a:r>
            <a:r>
              <a:rPr lang="lv-LV" sz="2400" dirty="0"/>
              <a:t>karbonātā vai bikarbonātā 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46233" y="2504049"/>
            <a:ext cx="5949986" cy="12868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Mineralizācijas procesa gala produktu ir vienkāršāk transportēt, uzglabāt virs zemes, izmantot kā izejvielu ražotnēs, kur iespējams paaugstināt pievienoto vērtību, </a:t>
            </a:r>
            <a:r>
              <a:rPr lang="lv-LV" b="1" dirty="0" smtClean="0">
                <a:solidFill>
                  <a:schemeClr val="tx1"/>
                </a:solidFill>
              </a:rPr>
              <a:t>piemēram, ražot </a:t>
            </a:r>
            <a:r>
              <a:rPr lang="lv-LV" b="1" dirty="0">
                <a:solidFill>
                  <a:schemeClr val="tx1"/>
                </a:solidFill>
              </a:rPr>
              <a:t>celtniecības materiālus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233" y="4295743"/>
            <a:ext cx="5949986" cy="10287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gāzes patiesie uzglabāšanas ietilpības apjomi nav skaidri zināmi vairāku iemeslu dēļ: oglekļa uzglabāšanas inovācijas attīstās un tās koriģē metožu pieejamību un izvēli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ub.globalccsinstitute.com/sites/default/files/imagecache/620xH/publications/14026/advanced/fig-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42" y="739110"/>
            <a:ext cx="5485958" cy="26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spect="1"/>
          </p:cNvSpPr>
          <p:nvPr/>
        </p:nvSpPr>
        <p:spPr>
          <a:xfrm rot="16200000">
            <a:off x="1007183" y="3088701"/>
            <a:ext cx="3535175" cy="777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7760" y="337792"/>
            <a:ext cx="4790564" cy="99935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CO</a:t>
            </a:r>
            <a:r>
              <a:rPr lang="lv-LV" sz="2400" baseline="-25000" dirty="0"/>
              <a:t>2</a:t>
            </a:r>
            <a:r>
              <a:rPr lang="lv-LV" sz="2400" dirty="0"/>
              <a:t> uzglabāšanas iespējas un iespējamā uzglabāšanas </a:t>
            </a:r>
            <a:r>
              <a:rPr lang="lv-LV" sz="2400" dirty="0" smtClean="0"/>
              <a:t>ietilpība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 rot="16200000">
            <a:off x="-1019036" y="3003264"/>
            <a:ext cx="4232226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 smtClean="0"/>
              <a:t>CO</a:t>
            </a:r>
            <a:r>
              <a:rPr lang="lv-LV" sz="2400" b="1" baseline="-25000" dirty="0" smtClean="0"/>
              <a:t>2</a:t>
            </a:r>
            <a:r>
              <a:rPr lang="lv-LV" sz="2400" b="1" dirty="0" smtClean="0"/>
              <a:t> mineralizācija</a:t>
            </a:r>
            <a:endParaRPr lang="lv-LV" sz="2400" b="1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 rot="16200000">
            <a:off x="1944116" y="4240714"/>
            <a:ext cx="1661310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CO</a:t>
            </a:r>
            <a:r>
              <a:rPr lang="lv-LV" baseline="-25000" dirty="0" smtClean="0"/>
              <a:t>2</a:t>
            </a:r>
            <a:r>
              <a:rPr lang="lv-LV" dirty="0" smtClean="0"/>
              <a:t> rūpnieciska izmantošana</a:t>
            </a:r>
            <a:endParaRPr lang="lv-LV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 rot="16200000">
            <a:off x="2825686" y="3492598"/>
            <a:ext cx="3253558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b="1" dirty="0" smtClean="0"/>
              <a:t>CO</a:t>
            </a:r>
            <a:r>
              <a:rPr lang="lv-LV" sz="2000" b="1" baseline="-25000" dirty="0" smtClean="0"/>
              <a:t>2</a:t>
            </a:r>
            <a:r>
              <a:rPr lang="lv-LV" sz="2000" b="1" dirty="0" smtClean="0"/>
              <a:t> uzglabāšana okeānos</a:t>
            </a:r>
            <a:endParaRPr lang="lv-LV" sz="2000" b="1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16200000">
            <a:off x="5206906" y="4123344"/>
            <a:ext cx="1846506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CO</a:t>
            </a:r>
            <a:r>
              <a:rPr lang="lv-LV" baseline="-25000" dirty="0" smtClean="0"/>
              <a:t>2</a:t>
            </a:r>
            <a:r>
              <a:rPr lang="lv-LV" dirty="0" smtClean="0"/>
              <a:t> uzglabāšana dabas pazemes rezervuāros</a:t>
            </a:r>
            <a:endParaRPr lang="lv-LV" dirty="0"/>
          </a:p>
        </p:txBody>
      </p:sp>
      <p:sp>
        <p:nvSpPr>
          <p:cNvPr id="15" name="Rounded Rectangle 14"/>
          <p:cNvSpPr/>
          <p:nvPr/>
        </p:nvSpPr>
        <p:spPr>
          <a:xfrm>
            <a:off x="350589" y="5244548"/>
            <a:ext cx="1492976" cy="13881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tx1"/>
                </a:solidFill>
              </a:rPr>
              <a:t>Vislielākais - lielāka nekā kopējā pieejamā fosilā kurināmā oglekļa daudzums pasaulē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28283" y="5478494"/>
            <a:ext cx="1492976" cy="92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 smtClean="0">
                <a:solidFill>
                  <a:schemeClr val="tx1"/>
                </a:solidFill>
              </a:rPr>
              <a:t>Šobrīd niecīgs, bet ar augstu nākotnes potenciālu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05977" y="5478494"/>
            <a:ext cx="1492976" cy="92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tx1"/>
                </a:solidFill>
              </a:rPr>
              <a:t>Otrs lielākais no oglekļa uzglabāšanas ietilpības viedokļa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83671" y="5478494"/>
            <a:ext cx="1492976" cy="92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tx1"/>
                </a:solidFill>
              </a:rPr>
              <a:t>3-5% no kopējā pieejamā fosilā kurināmā oglekļa daudzuma pasaulē</a:t>
            </a: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 rot="16200000">
            <a:off x="6884600" y="4146535"/>
            <a:ext cx="1846506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CO</a:t>
            </a:r>
            <a:r>
              <a:rPr lang="lv-LV" baseline="-25000" dirty="0" smtClean="0"/>
              <a:t>2</a:t>
            </a:r>
            <a:r>
              <a:rPr lang="lv-LV" dirty="0" smtClean="0"/>
              <a:t> uzglabāšana gāzes rezervuāros</a:t>
            </a:r>
            <a:endParaRPr lang="lv-LV" dirty="0"/>
          </a:p>
        </p:txBody>
      </p:sp>
      <p:sp>
        <p:nvSpPr>
          <p:cNvPr id="21" name="Rounded Rectangle 20"/>
          <p:cNvSpPr/>
          <p:nvPr/>
        </p:nvSpPr>
        <p:spPr>
          <a:xfrm>
            <a:off x="7061365" y="5478494"/>
            <a:ext cx="1492976" cy="92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solidFill>
                  <a:schemeClr val="tx1"/>
                </a:solidFill>
              </a:rPr>
              <a:t>3-5% no kopējā pieejamā fosilā kurināmā oglekļa daudzuma pasaulē</a:t>
            </a: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16200000">
            <a:off x="8655661" y="4250062"/>
            <a:ext cx="1659772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Mežsaimniecības attīstības atbalsts</a:t>
            </a:r>
            <a:endParaRPr lang="lv-LV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8739059" y="5478494"/>
            <a:ext cx="1492976" cy="92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 smtClean="0">
                <a:solidFill>
                  <a:schemeClr val="tx1"/>
                </a:solidFill>
              </a:rPr>
              <a:t>2-3% </a:t>
            </a:r>
            <a:r>
              <a:rPr lang="lv-LV" sz="1200" b="1" dirty="0">
                <a:solidFill>
                  <a:schemeClr val="tx1"/>
                </a:solidFill>
              </a:rPr>
              <a:t>no kopējā pieejamā fosilā kurināmā oglekļa daudzuma pasaulē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16200000">
            <a:off x="10582275" y="4507835"/>
            <a:ext cx="1161932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 smtClean="0"/>
              <a:t>Bioloģiski piesaistot CO</a:t>
            </a:r>
            <a:r>
              <a:rPr lang="lv-LV" sz="1600" baseline="-25000" dirty="0" smtClean="0"/>
              <a:t>2</a:t>
            </a:r>
            <a:endParaRPr lang="lv-LV" sz="1600" baseline="-25000" dirty="0"/>
          </a:p>
        </p:txBody>
      </p:sp>
      <p:sp>
        <p:nvSpPr>
          <p:cNvPr id="25" name="Rounded Rectangle 24"/>
          <p:cNvSpPr/>
          <p:nvPr/>
        </p:nvSpPr>
        <p:spPr>
          <a:xfrm>
            <a:off x="10416753" y="5478494"/>
            <a:ext cx="1492976" cy="9202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 smtClean="0">
                <a:solidFill>
                  <a:schemeClr val="tx1"/>
                </a:solidFill>
              </a:rPr>
              <a:t>Neliels potenciāls</a:t>
            </a:r>
            <a:endParaRPr lang="lv-LV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8_Atteli\8401789597_9e930ee73c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778428"/>
            <a:ext cx="6351744" cy="50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98177" y="414717"/>
            <a:ext cx="7821772" cy="816473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Kurināmā degšanas procesa </a:t>
            </a:r>
            <a:r>
              <a:rPr lang="lv-LV" sz="2400" dirty="0"/>
              <a:t>ķīmiskās reakcijas nodrošina divas vielas – kurināmais un gaisa skābeklis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237679" y="1642923"/>
            <a:ext cx="5669399" cy="13362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Kurināmā </a:t>
            </a:r>
            <a:r>
              <a:rPr lang="lv-LV" b="1" dirty="0">
                <a:solidFill>
                  <a:schemeClr val="tx1"/>
                </a:solidFill>
              </a:rPr>
              <a:t>īpašības, agregātstāvokļi, frakciju izmēri un formas atšķiras, </a:t>
            </a:r>
            <a:r>
              <a:rPr lang="lv-LV" b="1" dirty="0" smtClean="0">
                <a:solidFill>
                  <a:schemeClr val="tx1"/>
                </a:solidFill>
              </a:rPr>
              <a:t>tāpēc jāorganizē </a:t>
            </a:r>
            <a:r>
              <a:rPr lang="lv-LV" b="1" dirty="0">
                <a:solidFill>
                  <a:schemeClr val="tx1"/>
                </a:solidFill>
              </a:rPr>
              <a:t>skābekļa piekļūšana degošajiem elementiem nepieciešamās proporcijās, lai nodrošinātu jebkura kurināmā pilnīgu degšanu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31834" y="3234963"/>
            <a:ext cx="5675244" cy="8506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Svarīgi ir panākt, lai dūmgāzēs ir tikai </a:t>
            </a:r>
            <a:r>
              <a:rPr lang="lv-LV" b="1" dirty="0" err="1">
                <a:solidFill>
                  <a:schemeClr val="tx1"/>
                </a:solidFill>
              </a:rPr>
              <a:t>biokurināmā</a:t>
            </a:r>
            <a:r>
              <a:rPr lang="lv-LV" b="1" dirty="0">
                <a:solidFill>
                  <a:schemeClr val="tx1"/>
                </a:solidFill>
              </a:rPr>
              <a:t> pilnīgas degšanas produkti </a:t>
            </a:r>
            <a:r>
              <a:rPr lang="lv-LV" b="1" dirty="0" smtClean="0">
                <a:solidFill>
                  <a:schemeClr val="tx1"/>
                </a:solidFill>
              </a:rPr>
              <a:t>bez pelniem – CO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un ūdens tvaiki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1834" y="4341441"/>
            <a:ext cx="5675244" cy="10473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Degšanas procesā vienlaicīgi norisinās aptuveni 250 ķīmiskas reakcijas un tāpēc degšanas produktos veidojas arī videi kaitīgas </a:t>
            </a:r>
            <a:r>
              <a:rPr lang="lv-LV" b="1" dirty="0" smtClean="0">
                <a:solidFill>
                  <a:schemeClr val="tx1"/>
                </a:solidFill>
              </a:rPr>
              <a:t>emisijas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7932" y="5038699"/>
            <a:ext cx="3884464" cy="14913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Slāpekļa oksīdi (</a:t>
            </a:r>
            <a:r>
              <a:rPr lang="lv-LV" b="1" dirty="0" err="1" smtClean="0">
                <a:solidFill>
                  <a:schemeClr val="tx1"/>
                </a:solidFill>
              </a:rPr>
              <a:t>NO</a:t>
            </a:r>
            <a:r>
              <a:rPr lang="lv-LV" b="1" baseline="-25000" dirty="0" err="1" smtClean="0">
                <a:solidFill>
                  <a:schemeClr val="tx1"/>
                </a:solidFill>
              </a:rPr>
              <a:t>x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Sēra oksīdi (SO</a:t>
            </a:r>
            <a:r>
              <a:rPr lang="lv-LV" b="1" baseline="-25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, SO</a:t>
            </a:r>
            <a:r>
              <a:rPr lang="lv-LV" b="1" baseline="-25000" dirty="0" smtClean="0">
                <a:solidFill>
                  <a:schemeClr val="tx1"/>
                </a:solidFill>
              </a:rPr>
              <a:t>3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Degšanas starpprodukti, kuri veidojas nepilnīgas degšanas gadījumā (CO, </a:t>
            </a:r>
            <a:r>
              <a:rPr lang="lv-LV" b="1" dirty="0" err="1" smtClean="0">
                <a:solidFill>
                  <a:schemeClr val="tx1"/>
                </a:solidFill>
              </a:rPr>
              <a:t>C</a:t>
            </a:r>
            <a:r>
              <a:rPr lang="lv-LV" b="1" baseline="-25000" dirty="0" err="1" smtClean="0">
                <a:solidFill>
                  <a:schemeClr val="tx1"/>
                </a:solidFill>
              </a:rPr>
              <a:t>m</a:t>
            </a:r>
            <a:r>
              <a:rPr lang="lv-LV" b="1" dirty="0" err="1" smtClean="0">
                <a:solidFill>
                  <a:schemeClr val="tx1"/>
                </a:solidFill>
              </a:rPr>
              <a:t>H</a:t>
            </a:r>
            <a:r>
              <a:rPr lang="lv-LV" b="1" baseline="-25000" dirty="0" err="1" smtClean="0">
                <a:solidFill>
                  <a:schemeClr val="tx1"/>
                </a:solidFill>
              </a:rPr>
              <a:t>n</a:t>
            </a:r>
            <a:r>
              <a:rPr lang="lv-LV" b="1" dirty="0" smtClean="0">
                <a:solidFill>
                  <a:schemeClr val="tx1"/>
                </a:solidFill>
              </a:rPr>
              <a:t>, aldehīdi u.c.)</a:t>
            </a:r>
            <a:endParaRPr lang="lv-LV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099"/>
            <a:ext cx="4965895" cy="37244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39155" y="379176"/>
            <a:ext cx="9113689" cy="1140135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CO</a:t>
            </a:r>
            <a:r>
              <a:rPr lang="lv-LV" sz="2400" b="1" baseline="-25000" dirty="0"/>
              <a:t>2</a:t>
            </a:r>
            <a:r>
              <a:rPr lang="lv-LV" sz="2400" b="1" dirty="0"/>
              <a:t> uzglabāšanas ilgums </a:t>
            </a:r>
            <a:r>
              <a:rPr lang="lv-LV" sz="2400" dirty="0"/>
              <a:t>ir otrs svarīgākais parametrs izvēloties, kurai metodei dot priekšroku, jo norāda pēc cik ilga laika </a:t>
            </a:r>
            <a:endParaRPr lang="lv-LV" sz="2400" dirty="0" smtClean="0"/>
          </a:p>
          <a:p>
            <a:pPr algn="ctr"/>
            <a:r>
              <a:rPr lang="lv-LV" sz="2400" dirty="0" smtClean="0"/>
              <a:t>CO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</a:t>
            </a:r>
            <a:r>
              <a:rPr lang="lv-LV" sz="2400" dirty="0"/>
              <a:t>emisijas atgriezīsies atmosfērā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630658" y="1918037"/>
            <a:ext cx="9260824" cy="9288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Tāpēc dabiskie procesi, kā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izmantošana augšanas procesos augos, kokos netiek uzskatīta par nozīmīgu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uzglabāšanas metodi, jo uzglabāšanas ilgums ir mazs salīdzinājumā ar uzglabāšanu okeānos, kas ir sākot no simts gadiem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05046" y="3097056"/>
            <a:ext cx="6686436" cy="11211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Īpaši svarīgs uzglabāšanas ilgums ir tāpēc, ka tiek ieguldīta enerģija, finansiāli un materiāli līdzekļi un tērēts laiks, emisiju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uztveršanai rūpnīcās, elektrostacijās un citās vietās</a:t>
            </a:r>
            <a:r>
              <a:rPr lang="lv-LV" b="1">
                <a:solidFill>
                  <a:schemeClr val="tx1"/>
                </a:solidFill>
              </a:rPr>
              <a:t>, </a:t>
            </a:r>
            <a:endParaRPr lang="lv-LV" b="1" smtClean="0">
              <a:solidFill>
                <a:schemeClr val="tx1"/>
              </a:solidFill>
            </a:endParaRPr>
          </a:p>
          <a:p>
            <a:pPr algn="ctr"/>
            <a:r>
              <a:rPr lang="lv-LV" b="1" smtClean="0">
                <a:solidFill>
                  <a:schemeClr val="tx1"/>
                </a:solidFill>
              </a:rPr>
              <a:t>kur </a:t>
            </a:r>
            <a:r>
              <a:rPr lang="lv-LV" b="1" dirty="0">
                <a:solidFill>
                  <a:schemeClr val="tx1"/>
                </a:solidFill>
              </a:rPr>
              <a:t>izmanto fosilo kurināmo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05046" y="4468310"/>
            <a:ext cx="6686436" cy="727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Ātra un lielu apjomu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atgriešanās vidē no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glabātuvēm, nav ekonomiski izdevīga un rada draudus videi un cilvēkiem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05046" y="5445806"/>
            <a:ext cx="6686436" cy="8757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Vides aizsardzības jautājumus var dažādi interpretēt un norādīt uz uzglabāšanas metožu trūkumiem, tomēr CO</a:t>
            </a:r>
            <a:r>
              <a:rPr lang="lv-LV" b="1" baseline="-25000" dirty="0">
                <a:solidFill>
                  <a:schemeClr val="tx1"/>
                </a:solidFill>
              </a:rPr>
              <a:t>2</a:t>
            </a:r>
            <a:r>
              <a:rPr lang="lv-LV" b="1" dirty="0">
                <a:solidFill>
                  <a:schemeClr val="tx1"/>
                </a:solidFill>
              </a:rPr>
              <a:t> uzglabāšana ir problēmas risinājums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 the Line Between Sales Pitch and Relationship Building | Joshua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5"/>
          <a:stretch/>
        </p:blipFill>
        <p:spPr>
          <a:xfrm flipH="1">
            <a:off x="2443764" y="1724702"/>
            <a:ext cx="9753600" cy="3304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7725" y="2019472"/>
            <a:ext cx="70939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600" dirty="0" smtClean="0"/>
              <a:t>Paldies </a:t>
            </a:r>
          </a:p>
          <a:p>
            <a:pPr algn="r"/>
            <a:r>
              <a:rPr lang="lv-LV" sz="6600" dirty="0" smtClean="0"/>
              <a:t>par uzmanību!</a:t>
            </a:r>
            <a:endParaRPr lang="lv-LV" sz="6600" dirty="0"/>
          </a:p>
        </p:txBody>
      </p:sp>
      <p:sp>
        <p:nvSpPr>
          <p:cNvPr id="7" name="TextBox 6"/>
          <p:cNvSpPr txBox="1"/>
          <p:nvPr/>
        </p:nvSpPr>
        <p:spPr>
          <a:xfrm rot="19460909">
            <a:off x="10817297" y="2749051"/>
            <a:ext cx="1317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زانه گایله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\۲۰۱۶</a:t>
            </a:r>
            <a:r>
              <a:rPr lang="fa-I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\</a:t>
            </a:r>
            <a:endParaRPr lang="lv-LV" sz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9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db.lv/uploads/thumbnails/scale_705x470/article/0025/245064/296477_ORIGINAL_1316531215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36" y="2126974"/>
            <a:ext cx="6836664" cy="42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hotos.wikimapia.org/p/00/01/30/67/85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942"/>
            <a:ext cx="5685183" cy="42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21132" y="387487"/>
            <a:ext cx="7184571" cy="105368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Atkarībā no avotā saražotā un patērētājiem nodotā enerģijas veida, energoapgādes sistēmu bioenerģijas avotus iedala  divās lielās grupās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47870" y="1624059"/>
            <a:ext cx="4790661" cy="92035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Katlu mājas</a:t>
            </a:r>
            <a:r>
              <a:rPr lang="lv-LV" b="1" dirty="0">
                <a:solidFill>
                  <a:schemeClr val="tx1"/>
                </a:solidFill>
              </a:rPr>
              <a:t> ir energoavots siltumenerģijas </a:t>
            </a:r>
            <a:r>
              <a:rPr lang="lv-LV" b="1" dirty="0" smtClean="0">
                <a:solidFill>
                  <a:schemeClr val="tx1"/>
                </a:solidFill>
              </a:rPr>
              <a:t>ražošanai – tajās </a:t>
            </a:r>
            <a:r>
              <a:rPr lang="lv-LV" b="1" dirty="0">
                <a:solidFill>
                  <a:schemeClr val="tx1"/>
                </a:solidFill>
              </a:rPr>
              <a:t>ir iespējams izmantot jebkura veida </a:t>
            </a:r>
            <a:r>
              <a:rPr lang="lv-LV" b="1" dirty="0" err="1">
                <a:solidFill>
                  <a:schemeClr val="tx1"/>
                </a:solidFill>
              </a:rPr>
              <a:t>bioenergoresursus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67130" y="1624058"/>
            <a:ext cx="6490253" cy="92035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u="sng" dirty="0">
                <a:solidFill>
                  <a:schemeClr val="tx1"/>
                </a:solidFill>
              </a:rPr>
              <a:t>Koģenerācijas stacijas</a:t>
            </a:r>
            <a:r>
              <a:rPr lang="lv-LV" b="1" dirty="0">
                <a:solidFill>
                  <a:schemeClr val="tx1"/>
                </a:solidFill>
              </a:rPr>
              <a:t> ir energoavots vienlaicīgai elektroenerģijas un siltumenerģijas </a:t>
            </a:r>
            <a:r>
              <a:rPr lang="lv-LV" b="1" dirty="0" smtClean="0">
                <a:solidFill>
                  <a:schemeClr val="tx1"/>
                </a:solidFill>
              </a:rPr>
              <a:t>ražošanai – tajās </a:t>
            </a:r>
            <a:r>
              <a:rPr lang="lv-LV" b="1" dirty="0">
                <a:solidFill>
                  <a:schemeClr val="tx1"/>
                </a:solidFill>
              </a:rPr>
              <a:t>galvenokārt izmanto divu veidu </a:t>
            </a:r>
            <a:r>
              <a:rPr lang="lv-LV" b="1" dirty="0" err="1">
                <a:solidFill>
                  <a:schemeClr val="tx1"/>
                </a:solidFill>
              </a:rPr>
              <a:t>bioenergoresursus</a:t>
            </a:r>
            <a:r>
              <a:rPr lang="lv-LV" b="1" dirty="0">
                <a:solidFill>
                  <a:schemeClr val="tx1"/>
                </a:solidFill>
              </a:rPr>
              <a:t>: cieto biomasu un biogāzi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2220"/>
            <a:ext cx="2643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solidFill>
                  <a:schemeClr val="bg1"/>
                </a:solidFill>
              </a:rPr>
              <a:t>Katlu māja Liepājā</a:t>
            </a:r>
            <a:endParaRPr lang="lv-LV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9905" y="5907554"/>
            <a:ext cx="4012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200" b="1" dirty="0">
                <a:solidFill>
                  <a:schemeClr val="bg1"/>
                </a:solidFill>
              </a:rPr>
              <a:t>Biogāzes un koģenerācijas stacijas </a:t>
            </a:r>
            <a:endParaRPr lang="lv-LV" sz="1200" b="1" dirty="0" smtClean="0">
              <a:solidFill>
                <a:schemeClr val="bg1"/>
              </a:solidFill>
            </a:endParaRPr>
          </a:p>
          <a:p>
            <a:pPr algn="r"/>
            <a:r>
              <a:rPr lang="lv-LV" sz="1200" b="1" dirty="0" smtClean="0">
                <a:solidFill>
                  <a:schemeClr val="bg1"/>
                </a:solidFill>
              </a:rPr>
              <a:t>z/s «</a:t>
            </a:r>
            <a:r>
              <a:rPr lang="lv-LV" sz="1200" b="1" dirty="0" err="1" smtClean="0">
                <a:solidFill>
                  <a:schemeClr val="bg1"/>
                </a:solidFill>
              </a:rPr>
              <a:t>Jaundzelves</a:t>
            </a:r>
            <a:r>
              <a:rPr lang="lv-LV" sz="1200" b="1" dirty="0" smtClean="0">
                <a:solidFill>
                  <a:schemeClr val="bg1"/>
                </a:solidFill>
              </a:rPr>
              <a:t>» Limbažu novadā</a:t>
            </a:r>
            <a:endParaRPr lang="lv-LV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I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92" y="1441173"/>
            <a:ext cx="6638908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1989" y="536574"/>
            <a:ext cx="10813774" cy="1113322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Katlu mājas</a:t>
            </a:r>
            <a:r>
              <a:rPr lang="lv-LV" sz="2400" dirty="0"/>
              <a:t> </a:t>
            </a:r>
            <a:r>
              <a:rPr lang="lv-LV" sz="2400" b="1" dirty="0"/>
              <a:t>ir visizplatītākais siltumenerģijas ražošanas avots </a:t>
            </a:r>
            <a:r>
              <a:rPr lang="lv-LV" sz="2400" b="1" dirty="0" smtClean="0"/>
              <a:t>Latvijā</a:t>
            </a:r>
            <a:r>
              <a:rPr lang="lv-LV" sz="2400" dirty="0" smtClean="0"/>
              <a:t>; to tehnoloģiskie </a:t>
            </a:r>
            <a:r>
              <a:rPr lang="lv-LV" sz="2400" dirty="0"/>
              <a:t>risinājumi aptver dažādu iekārtu kopumu, kas saistītas ar degšanas procesa </a:t>
            </a:r>
            <a:endParaRPr lang="lv-LV" sz="2400" dirty="0" smtClean="0"/>
          </a:p>
          <a:p>
            <a:pPr algn="ctr"/>
            <a:r>
              <a:rPr lang="lv-LV" sz="2400" dirty="0" smtClean="0"/>
              <a:t>organizāciju </a:t>
            </a:r>
            <a:r>
              <a:rPr lang="lv-LV" sz="2400" dirty="0"/>
              <a:t>un siltuma un masas apmaiņas procesu īstenošanu</a:t>
            </a:r>
            <a:endParaRPr lang="lv-LV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370545" y="2027672"/>
            <a:ext cx="3717235" cy="10396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Katlu mājās uzstādīto iekārtu kopas ir atšķirīgas un tās </a:t>
            </a:r>
            <a:r>
              <a:rPr lang="lv-LV" b="1" dirty="0" smtClean="0">
                <a:solidFill>
                  <a:schemeClr val="tx1"/>
                </a:solidFill>
              </a:rPr>
              <a:t>iedala </a:t>
            </a: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trīs grupās: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6127" y="2973499"/>
            <a:ext cx="5886073" cy="2574237"/>
          </a:xfrm>
          <a:prstGeom prst="roundRect">
            <a:avLst>
              <a:gd name="adj" fmla="val 11804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Degšanas tehnoloģijas </a:t>
            </a:r>
            <a:r>
              <a:rPr lang="lv-LV" dirty="0" smtClean="0">
                <a:solidFill>
                  <a:schemeClr val="tx1"/>
                </a:solidFill>
              </a:rPr>
              <a:t>(kurtuves ar kurināmā piegādes un pelnu aizvadīšanas iekārām) – energoavota centrs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Katlu sildvirsmas </a:t>
            </a:r>
            <a:r>
              <a:rPr lang="lv-LV" dirty="0" smtClean="0">
                <a:solidFill>
                  <a:schemeClr val="tx1"/>
                </a:solidFill>
              </a:rPr>
              <a:t>(starošanas, </a:t>
            </a:r>
            <a:r>
              <a:rPr lang="lv-LV" dirty="0" err="1" smtClean="0">
                <a:solidFill>
                  <a:schemeClr val="tx1"/>
                </a:solidFill>
              </a:rPr>
              <a:t>konvektīvās</a:t>
            </a:r>
            <a:r>
              <a:rPr lang="lv-LV" dirty="0" smtClean="0">
                <a:solidFill>
                  <a:schemeClr val="tx1"/>
                </a:solidFill>
              </a:rPr>
              <a:t> un kondensācijas virsmas) pilda sistēmas funkcijas, kas piegādā nepieciešamo enerģiju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Palīgiekārtas </a:t>
            </a:r>
            <a:r>
              <a:rPr lang="lv-LV" dirty="0" smtClean="0">
                <a:solidFill>
                  <a:schemeClr val="tx1"/>
                </a:solidFill>
              </a:rPr>
              <a:t>(sūkņi, ventilatori, </a:t>
            </a:r>
            <a:r>
              <a:rPr lang="lv-LV" dirty="0" err="1" smtClean="0">
                <a:solidFill>
                  <a:schemeClr val="tx1"/>
                </a:solidFill>
              </a:rPr>
              <a:t>dūmsūcēji</a:t>
            </a:r>
            <a:r>
              <a:rPr lang="lv-LV" dirty="0" smtClean="0">
                <a:solidFill>
                  <a:schemeClr val="tx1"/>
                </a:solidFill>
              </a:rPr>
              <a:t>, </a:t>
            </a:r>
            <a:r>
              <a:rPr lang="lv-LV" dirty="0" err="1" smtClean="0">
                <a:solidFill>
                  <a:schemeClr val="tx1"/>
                </a:solidFill>
              </a:rPr>
              <a:t>biokurināmā</a:t>
            </a:r>
            <a:r>
              <a:rPr lang="lv-LV" dirty="0" smtClean="0">
                <a:solidFill>
                  <a:schemeClr val="tx1"/>
                </a:solidFill>
              </a:rPr>
              <a:t> bloki, ūdens sagatavošanas un dūmgāzu attīrīšanas iekārtas)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9904" y="5736175"/>
            <a:ext cx="4012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200" b="1" dirty="0">
                <a:solidFill>
                  <a:schemeClr val="bg1"/>
                </a:solidFill>
              </a:rPr>
              <a:t>SIA </a:t>
            </a:r>
            <a:r>
              <a:rPr lang="lv-LV" sz="1200" b="1" dirty="0" smtClean="0">
                <a:solidFill>
                  <a:schemeClr val="bg1"/>
                </a:solidFill>
              </a:rPr>
              <a:t>«Liepājas enerģija» biomasas katlu māja</a:t>
            </a:r>
            <a:endParaRPr lang="lv-LV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2698" y="476940"/>
            <a:ext cx="11508376" cy="114313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Latvijā ir uzbūvētas vairāk nekā 50 energoefektīvas biomasas katlu mājas, kurās ir uzstādīti koksnes šķeldas katli un tās ražo siltumenerģiju Balvos, Cēsīs, Ludzā, Tukumā, </a:t>
            </a:r>
            <a:endParaRPr lang="lv-LV" sz="2400" dirty="0" smtClean="0"/>
          </a:p>
          <a:p>
            <a:pPr algn="ctr"/>
            <a:r>
              <a:rPr lang="lv-LV" sz="2400" dirty="0" smtClean="0"/>
              <a:t>Ventspilī</a:t>
            </a:r>
            <a:r>
              <a:rPr lang="lv-LV" sz="2400" dirty="0"/>
              <a:t>, Salaspilī, Rīgā, kā arī citās pilsētās un novados</a:t>
            </a:r>
            <a:endParaRPr lang="lv-LV" sz="2400" dirty="0" smtClean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0" y="1974150"/>
            <a:ext cx="3219117" cy="43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97" y="1970806"/>
            <a:ext cx="3308122" cy="43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8579" y="1970806"/>
            <a:ext cx="1609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b="1" dirty="0"/>
              <a:t>Ludzas koksnes šķeldas katlu mājas dūmgāzu kondensatora rasējums </a:t>
            </a:r>
            <a:r>
              <a:rPr lang="lv-LV" sz="1100" b="1" dirty="0" smtClean="0"/>
              <a:t>un būve</a:t>
            </a:r>
            <a:endParaRPr lang="lv-LV" sz="11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726776" y="2560320"/>
            <a:ext cx="4949399" cy="9731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Zinātnisko inovāciju ieviešana koksnes šķeldas katlu mājās ļāvušas paaugstināt energoavota energoefektivitāti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26775" y="3949534"/>
            <a:ext cx="4949399" cy="1233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Piemēram, Ludzas un Tukuma katlu </a:t>
            </a:r>
            <a:r>
              <a:rPr lang="lv-LV" b="1" dirty="0" smtClean="0">
                <a:solidFill>
                  <a:schemeClr val="tx1"/>
                </a:solidFill>
              </a:rPr>
              <a:t>mājās, </a:t>
            </a:r>
            <a:r>
              <a:rPr lang="lv-LV" b="1" dirty="0">
                <a:solidFill>
                  <a:schemeClr val="tx1"/>
                </a:solidFill>
              </a:rPr>
              <a:t>sadarbībā ari </a:t>
            </a:r>
            <a:r>
              <a:rPr lang="lv-LV" b="1" dirty="0" smtClean="0">
                <a:solidFill>
                  <a:schemeClr val="tx1"/>
                </a:solidFill>
              </a:rPr>
              <a:t>RTU, ir </a:t>
            </a:r>
            <a:r>
              <a:rPr lang="lv-LV" b="1" dirty="0">
                <a:solidFill>
                  <a:schemeClr val="tx1"/>
                </a:solidFill>
              </a:rPr>
              <a:t>uzstādīti d</a:t>
            </a:r>
            <a:r>
              <a:rPr lang="lv-LV" b="1" dirty="0" smtClean="0">
                <a:solidFill>
                  <a:schemeClr val="tx1"/>
                </a:solidFill>
              </a:rPr>
              <a:t>ūmgāzu kondensatori, kas ļauj </a:t>
            </a:r>
            <a:r>
              <a:rPr lang="lv-LV" b="1" dirty="0">
                <a:solidFill>
                  <a:schemeClr val="tx1"/>
                </a:solidFill>
              </a:rPr>
              <a:t>paaugstināt energoavota lietderības koeficientu par 15-20</a:t>
            </a:r>
            <a:r>
              <a:rPr lang="lv-LV" b="1" dirty="0" smtClean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519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ģenerācijas stacija Jelgav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49" y="2681633"/>
            <a:ext cx="7215051" cy="273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64565" y="582907"/>
            <a:ext cx="9466027" cy="1153077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Koģenerācija</a:t>
            </a:r>
            <a:r>
              <a:rPr lang="lv-LV" sz="2400" dirty="0"/>
              <a:t> ir būtisks enerģijas izstrādes un energoefektivitātes paaugstināšanas </a:t>
            </a:r>
            <a:r>
              <a:rPr lang="lv-LV" sz="2400" dirty="0" smtClean="0"/>
              <a:t>līdzeklis, ar ko tiek </a:t>
            </a:r>
            <a:r>
              <a:rPr lang="lv-LV" sz="2400" dirty="0"/>
              <a:t>nodrošinātas enerģijas patērētāja vajadzības pēc siltuma, aukstuma, elektriskās vai mehāniskās </a:t>
            </a:r>
            <a:r>
              <a:rPr lang="lv-LV" sz="2400" dirty="0" smtClean="0"/>
              <a:t>enerģijas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5884" y="2246242"/>
            <a:ext cx="5799934" cy="7611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</a:rPr>
              <a:t>Koģenerācijā </a:t>
            </a:r>
            <a:r>
              <a:rPr lang="lv-LV" b="1" dirty="0">
                <a:solidFill>
                  <a:schemeClr val="tx1"/>
                </a:solidFill>
              </a:rPr>
              <a:t>i</a:t>
            </a:r>
            <a:r>
              <a:rPr lang="lv-LV" b="1" dirty="0" smtClean="0">
                <a:solidFill>
                  <a:schemeClr val="tx1"/>
                </a:solidFill>
              </a:rPr>
              <a:t>zmantojot </a:t>
            </a:r>
            <a:r>
              <a:rPr lang="lv-LV" b="1" dirty="0" err="1">
                <a:solidFill>
                  <a:schemeClr val="tx1"/>
                </a:solidFill>
              </a:rPr>
              <a:t>biokurināmā</a:t>
            </a:r>
            <a:r>
              <a:rPr lang="lv-LV" b="1" dirty="0">
                <a:solidFill>
                  <a:schemeClr val="tx1"/>
                </a:solidFill>
              </a:rPr>
              <a:t> ķīmisko enerģiju ražo siltumenerģiju, kuru parasti pārveido  elektroenerģijā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5884" y="3481590"/>
            <a:ext cx="5799934" cy="11330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Koģenerācijas kā enerģijas ražošanas veida priekšrocības vērtē, salīdzinot to ar tradicionālo enerģijas veidu atsevišķu ražošanu: siltumenerģiju - katlu mājā, bet elektroenerģiju – elektrostacijā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5884" y="5088835"/>
            <a:ext cx="579993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Tehnoloģiski ir iespējams, ka enerģiju koģenerācijā saražo ar mazāku kurināmā patēriņu, un tas nozīmē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arī </a:t>
            </a:r>
            <a:r>
              <a:rPr lang="lv-LV" b="1" dirty="0">
                <a:solidFill>
                  <a:schemeClr val="tx1"/>
                </a:solidFill>
              </a:rPr>
              <a:t>augstāku energoefektivitāti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35278" y="2681633"/>
            <a:ext cx="3256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100" b="1" dirty="0"/>
              <a:t>FORTUM biomasas koģenerācijas stacija Jelgavā</a:t>
            </a:r>
          </a:p>
        </p:txBody>
      </p:sp>
    </p:spTree>
    <p:extLst>
      <p:ext uri="{BB962C8B-B14F-4D97-AF65-F5344CB8AC3E}">
        <p14:creationId xmlns:p14="http://schemas.microsoft.com/office/powerpoint/2010/main" val="16633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83213" y="428776"/>
            <a:ext cx="10030264" cy="999359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Klimata tehnoloģijas koģenerācijas staciju gadījumā pastāv </a:t>
            </a:r>
            <a:r>
              <a:rPr lang="lv-LV" sz="2400" b="1" dirty="0" smtClean="0"/>
              <a:t>«augstas </a:t>
            </a:r>
            <a:r>
              <a:rPr lang="lv-LV" sz="2400" b="1" dirty="0"/>
              <a:t>efektivitātes </a:t>
            </a:r>
            <a:r>
              <a:rPr lang="lv-LV" sz="2400" b="1" dirty="0" smtClean="0"/>
              <a:t>koģenerācija»</a:t>
            </a:r>
            <a:r>
              <a:rPr lang="lv-LV" sz="2400" dirty="0" smtClean="0"/>
              <a:t>, </a:t>
            </a:r>
            <a:r>
              <a:rPr lang="lv-LV" sz="2400" dirty="0"/>
              <a:t>jo tiek nodrošināti šādi  nosacījumi: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3907" y="1686564"/>
            <a:ext cx="4949398" cy="9698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Primārās enerģijas ietaupījums vismaz 10% apmērā, salīdzinot ar siltumenerģijas un elektroenerģijas atsevišķu ražošanu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03906" y="2821032"/>
            <a:ext cx="4949399" cy="12821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>
                <a:solidFill>
                  <a:schemeClr val="tx1"/>
                </a:solidFill>
              </a:rPr>
              <a:t>Primārās enerģijas ietaupījums mazas jaudas un </a:t>
            </a:r>
            <a:r>
              <a:rPr lang="lv-LV" b="1" dirty="0" err="1" smtClean="0">
                <a:solidFill>
                  <a:schemeClr val="tx1"/>
                </a:solidFill>
              </a:rPr>
              <a:t>mikrokoģenerācijas</a:t>
            </a:r>
            <a:r>
              <a:rPr lang="lv-LV" b="1" dirty="0" smtClean="0">
                <a:solidFill>
                  <a:schemeClr val="tx1"/>
                </a:solidFill>
              </a:rPr>
              <a:t> gadījumā,  salīdzinot ar siltumenerģijas un elektroenerģijas atsevišķu ražošanu</a:t>
            </a:r>
            <a:endParaRPr lang="lv-LV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03905" y="4264195"/>
            <a:ext cx="4949399" cy="9112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Vislielākā biomasas koģenerācijas stacija Latvijā šobrīd darbojas </a:t>
            </a:r>
            <a:r>
              <a:rPr lang="lv-LV" b="1" dirty="0" smtClean="0">
                <a:solidFill>
                  <a:schemeClr val="tx1"/>
                </a:solidFill>
              </a:rPr>
              <a:t>Jelgavā – tā atrodas </a:t>
            </a:r>
            <a:r>
              <a:rPr lang="lv-LV" b="1" dirty="0">
                <a:solidFill>
                  <a:schemeClr val="tx1"/>
                </a:solidFill>
              </a:rPr>
              <a:t>pilsētas vidē un siltumenerģijas patērētāju tuvumā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1" y="2022556"/>
            <a:ext cx="6514884" cy="282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83213" y="5420883"/>
            <a:ext cx="10030264" cy="1178700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dirty="0"/>
              <a:t>Elektroenerģijas un siltumenerģijas ražošana biomasas koģenerācijas stacijā </a:t>
            </a:r>
            <a:endParaRPr lang="lv-LV" sz="2400" dirty="0" smtClean="0"/>
          </a:p>
          <a:p>
            <a:pPr algn="ctr"/>
            <a:r>
              <a:rPr lang="lv-LV" sz="2400" dirty="0" smtClean="0"/>
              <a:t>ar </a:t>
            </a:r>
            <a:r>
              <a:rPr lang="lv-LV" sz="2400" dirty="0"/>
              <a:t>augstu energoefektivitāti ir uzskatāma par šībrīža modernāko, </a:t>
            </a:r>
            <a:endParaRPr lang="lv-LV" sz="2400" dirty="0" smtClean="0"/>
          </a:p>
          <a:p>
            <a:pPr algn="ctr"/>
            <a:r>
              <a:rPr lang="lv-LV" sz="2400" dirty="0" smtClean="0"/>
              <a:t>videi </a:t>
            </a:r>
            <a:r>
              <a:rPr lang="lv-LV" sz="2400" dirty="0"/>
              <a:t>draudzīgāko un efektīvāko klimata tehnoloģiju bioenerģētikā</a:t>
            </a:r>
            <a:endParaRPr lang="lv-LV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21108" y="4823284"/>
            <a:ext cx="54267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b="1" dirty="0"/>
              <a:t>Jelgavas biomasas koģenerācijas stacijas tehnoloģiskā shēma</a:t>
            </a:r>
          </a:p>
        </p:txBody>
      </p:sp>
    </p:spTree>
    <p:extLst>
      <p:ext uri="{BB962C8B-B14F-4D97-AF65-F5344CB8AC3E}">
        <p14:creationId xmlns:p14="http://schemas.microsoft.com/office/powerpoint/2010/main" val="7287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8_Atteli\14222265950_d6a8c6479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88" y="1540565"/>
            <a:ext cx="6532512" cy="43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46801" y="586270"/>
            <a:ext cx="9098398" cy="1129988"/>
          </a:xfrm>
          <a:prstGeom prst="roundRect">
            <a:avLst>
              <a:gd name="adj" fmla="val 1837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/>
              <a:t>Saules izmantošanas tehnoloģijas </a:t>
            </a:r>
            <a:r>
              <a:rPr lang="lv-LV" sz="2400" dirty="0"/>
              <a:t>ir klimata tehnoloģijas, jo ar tām saražotā enerģija aizvieto fosilā energoresursa </a:t>
            </a:r>
            <a:r>
              <a:rPr lang="lv-LV" sz="2400" dirty="0" smtClean="0"/>
              <a:t>energotehnoloģijas – </a:t>
            </a:r>
          </a:p>
          <a:p>
            <a:pPr algn="ctr"/>
            <a:r>
              <a:rPr lang="lv-LV" sz="2400" dirty="0" smtClean="0"/>
              <a:t>tās </a:t>
            </a:r>
            <a:r>
              <a:rPr lang="lv-LV" sz="2400" dirty="0"/>
              <a:t>ir SEG neitrālas enerģijas tehnoloģijas</a:t>
            </a:r>
            <a:endParaRPr lang="lv-LV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45762" y="2129594"/>
            <a:ext cx="5750238" cy="1129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Ilggadīgs Eiropas ekspertu monitorings un datu apstrāde liecina, ka Latvijā izmantojamā ikgadējā saules radiācija ir 1100 </a:t>
            </a:r>
            <a:r>
              <a:rPr lang="lv-LV" b="1" dirty="0" smtClean="0">
                <a:solidFill>
                  <a:schemeClr val="tx1"/>
                </a:solidFill>
              </a:rPr>
              <a:t>kWh/m</a:t>
            </a:r>
            <a:r>
              <a:rPr lang="lv-LV" b="1" baseline="30000" dirty="0" smtClean="0">
                <a:solidFill>
                  <a:schemeClr val="tx1"/>
                </a:solidFill>
              </a:rPr>
              <a:t>2</a:t>
            </a:r>
            <a:r>
              <a:rPr lang="lv-LV" b="1" dirty="0" smtClean="0">
                <a:solidFill>
                  <a:schemeClr val="tx1"/>
                </a:solidFill>
              </a:rPr>
              <a:t> gadā (nedaudz </a:t>
            </a:r>
            <a:r>
              <a:rPr lang="lv-LV" b="1" dirty="0">
                <a:solidFill>
                  <a:schemeClr val="tx1"/>
                </a:solidFill>
              </a:rPr>
              <a:t>zemāks radiācijas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līmenis </a:t>
            </a:r>
            <a:r>
              <a:rPr lang="lv-LV" b="1" dirty="0">
                <a:solidFill>
                  <a:schemeClr val="tx1"/>
                </a:solidFill>
              </a:rPr>
              <a:t>ir </a:t>
            </a:r>
            <a:r>
              <a:rPr lang="lv-LV" b="1" dirty="0" smtClean="0">
                <a:solidFill>
                  <a:schemeClr val="tx1"/>
                </a:solidFill>
              </a:rPr>
              <a:t>Ziemeļvalstīs)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5762" y="3564040"/>
            <a:ext cx="5750238" cy="11344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Tomēr Saules enerģijas izmantošanā Skandināvijas valstis ir mūs apsteigušas: ne tikai uzstādot individuāli pāris kvadrātmetru saules tehnoloģiju, bet arī uzbūvējot lielus saules kolektoru vai saules paneļu laukus</a:t>
            </a:r>
            <a:endParaRPr lang="lv-LV" b="1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5762" y="5003878"/>
            <a:ext cx="5750238" cy="11796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Saules elektroenerģijas lietderīga izmantošana ir saistīta ar šīs enerģijas </a:t>
            </a:r>
            <a:r>
              <a:rPr lang="lv-LV" b="1" dirty="0" smtClean="0">
                <a:solidFill>
                  <a:schemeClr val="tx1"/>
                </a:solidFill>
              </a:rPr>
              <a:t>uzglabāšanu – tas ir viens no </a:t>
            </a:r>
            <a:r>
              <a:rPr lang="lv-LV" b="1" dirty="0">
                <a:solidFill>
                  <a:schemeClr val="tx1"/>
                </a:solidFill>
              </a:rPr>
              <a:t>svarīgākajiem posmiem Saules enerģijas </a:t>
            </a:r>
            <a:endParaRPr lang="lv-LV" b="1" dirty="0" smtClean="0">
              <a:solidFill>
                <a:schemeClr val="tx1"/>
              </a:solidFill>
            </a:endParaRPr>
          </a:p>
          <a:p>
            <a:pPr algn="ctr"/>
            <a:r>
              <a:rPr lang="lv-LV" b="1" dirty="0" smtClean="0">
                <a:solidFill>
                  <a:schemeClr val="tx1"/>
                </a:solidFill>
              </a:rPr>
              <a:t>tehnoloģiskajās </a:t>
            </a:r>
            <a:r>
              <a:rPr lang="lv-LV" b="1" dirty="0">
                <a:solidFill>
                  <a:schemeClr val="tx1"/>
                </a:solidFill>
              </a:rPr>
              <a:t>sistēmās</a:t>
            </a:r>
            <a:endParaRPr lang="lv-LV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2989</Words>
  <Application>Microsoft Office PowerPoint</Application>
  <PresentationFormat>Widescreen</PresentationFormat>
  <Paragraphs>252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Adobe Arabic</vt:lpstr>
      <vt:lpstr>Arial</vt:lpstr>
      <vt:lpstr>Calibri</vt:lpstr>
      <vt:lpstr>Calibri Light</vt:lpstr>
      <vt:lpstr>Office Theme</vt:lpstr>
      <vt:lpstr>Klimats  un enerģētika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Birojs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cilvēks spēj ietekmēt dabu?</dc:title>
  <dc:creator>User</dc:creator>
  <cp:lastModifiedBy>User</cp:lastModifiedBy>
  <cp:revision>573</cp:revision>
  <dcterms:created xsi:type="dcterms:W3CDTF">2016-02-04T15:08:05Z</dcterms:created>
  <dcterms:modified xsi:type="dcterms:W3CDTF">2016-04-29T16:56:39Z</dcterms:modified>
</cp:coreProperties>
</file>