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67908-F6D2-400B-A0A6-C44A6A4C169F}" type="datetimeFigureOut">
              <a:rPr lang="lv-LV" smtClean="0"/>
              <a:t>04.02.2016.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1E08-1197-4800-9937-B059A85046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590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17764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DE95AE-E5F3-41B5-8230-94EDDCD8EBA9}" type="slidenum">
              <a:rPr lang="fr-FR" altLang="lv-LV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185700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19812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055351-5FBA-4894-9D9E-40BA32FC062C}" type="slidenum">
              <a:rPr lang="fr-FR" altLang="lv-LV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170342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18788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C9FA94-2E4C-4D69-A9C4-9ADE1A075693}" type="slidenum">
              <a:rPr lang="fr-FR" altLang="lv-LV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2935060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259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AC0CF1-34D4-4DBF-A49F-603F85D25AD5}" type="slidenum">
              <a:rPr lang="fr-FR" altLang="lv-LV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4193479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26980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2C9057-1D52-4572-AA49-C1E8FCF4E0D2}" type="slidenum">
              <a:rPr lang="fr-FR" altLang="lv-LV" smtClean="0"/>
              <a:pPr eaLnBrk="1" hangingPunct="1">
                <a:spcBef>
                  <a:spcPct val="0"/>
                </a:spcBef>
              </a:pPr>
              <a:t>8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287565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259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AC0CF1-34D4-4DBF-A49F-603F85D25AD5}" type="slidenum">
              <a:rPr lang="fr-FR" altLang="lv-LV" smtClean="0"/>
              <a:pPr eaLnBrk="1" hangingPunct="1">
                <a:spcBef>
                  <a:spcPct val="0"/>
                </a:spcBef>
              </a:pPr>
              <a:t>10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2791961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52580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692663-E5F5-4C89-93E8-E8DA7FE5B411}" type="slidenum">
              <a:rPr lang="fr-FR" altLang="lv-LV" smtClean="0"/>
              <a:pPr eaLnBrk="1" hangingPunct="1">
                <a:spcBef>
                  <a:spcPct val="0"/>
                </a:spcBef>
              </a:pPr>
              <a:t>11</a:t>
            </a:fld>
            <a:endParaRPr lang="fr-FR" altLang="lv-LV" smtClean="0"/>
          </a:p>
        </p:txBody>
      </p:sp>
    </p:spTree>
    <p:extLst>
      <p:ext uri="{BB962C8B-B14F-4D97-AF65-F5344CB8AC3E}">
        <p14:creationId xmlns:p14="http://schemas.microsoft.com/office/powerpoint/2010/main" val="19127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1A15-9C2E-4C61-A8F6-C98CE5A32887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6F74-8605-488B-8855-26683A939541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3963-F28F-4BE8-A5FD-5B1D6FECF913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CA06-CC90-4D37-B810-2E2EB097A0E8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517E-F252-4F74-8BF5-87B1B523E95F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2129-A920-42DA-8372-7511CB9B023E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0773-2E82-4DB8-AF33-3EA0D7BA3A2F}" type="datetime1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70B-165D-4BA5-8E58-B3CFCD77A5F7}" type="datetime1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343D-EF3F-4D7C-9B21-E2A6ABD2FF63}" type="datetime1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97C9-FEBA-4BE0-883D-FAA4AEEA7E58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B55-ACD5-4334-9008-C3155E18A3DD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5725-AA15-47D7-B813-B6A00351BBFA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LU 74.konference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ga.vilka@ppk.l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4800" b="1" dirty="0" smtClean="0"/>
              <a:t>Pašvaldību budžetā atrodamie vietu attīstības komponenti</a:t>
            </a:r>
            <a:endParaRPr lang="lv-LV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r>
              <a:rPr lang="lv-LV" dirty="0" smtClean="0"/>
              <a:t>Inga Vilka, </a:t>
            </a:r>
            <a:r>
              <a:rPr lang="lv-LV" dirty="0" err="1" smtClean="0"/>
              <a:t>dr.oec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257800" cy="365125"/>
          </a:xfrm>
        </p:spPr>
        <p:txBody>
          <a:bodyPr/>
          <a:lstStyle/>
          <a:p>
            <a:r>
              <a:rPr lang="en-US" dirty="0" smtClean="0"/>
              <a:t>LU 74.konference</a:t>
            </a:r>
            <a:r>
              <a:rPr lang="lv-LV" dirty="0" smtClean="0"/>
              <a:t>, Rīgā 2016.gada 4.februārī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9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1"/>
          <p:cNvSpPr>
            <a:spLocks noGrp="1"/>
          </p:cNvSpPr>
          <p:nvPr>
            <p:ph idx="1"/>
          </p:nvPr>
        </p:nvSpPr>
        <p:spPr bwMode="auto">
          <a:xfrm>
            <a:off x="238125" y="1576388"/>
            <a:ext cx="8345488" cy="5032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lv-LV" altLang="lv-LV" sz="2800" dirty="0" smtClean="0"/>
              <a:t>Salīdzināšana </a:t>
            </a:r>
          </a:p>
          <a:p>
            <a:pPr lvl="1">
              <a:defRPr/>
            </a:pPr>
            <a:r>
              <a:rPr lang="lv-LV" altLang="lv-LV" sz="2400" dirty="0" smtClean="0"/>
              <a:t>pret vidējo </a:t>
            </a:r>
          </a:p>
          <a:p>
            <a:pPr lvl="1">
              <a:defRPr/>
            </a:pPr>
            <a:r>
              <a:rPr lang="lv-LV" altLang="lv-LV" sz="2400" dirty="0" smtClean="0"/>
              <a:t>starp pašvaldībām </a:t>
            </a:r>
          </a:p>
          <a:p>
            <a:pPr lvl="1">
              <a:defRPr/>
            </a:pPr>
            <a:r>
              <a:rPr lang="lv-LV" altLang="lv-LV" sz="2400" dirty="0" smtClean="0"/>
              <a:t>starp struktūrvienībām </a:t>
            </a:r>
          </a:p>
          <a:p>
            <a:pPr lvl="1">
              <a:defRPr/>
            </a:pPr>
            <a:r>
              <a:rPr lang="lv-LV" altLang="lv-LV" sz="2400" dirty="0" smtClean="0"/>
              <a:t>ar privāto sektoru</a:t>
            </a:r>
          </a:p>
          <a:p>
            <a:pPr>
              <a:defRPr/>
            </a:pPr>
            <a:r>
              <a:rPr lang="lv-LV" altLang="lv-LV" sz="2800" dirty="0" smtClean="0"/>
              <a:t>Informācija par </a:t>
            </a:r>
            <a:r>
              <a:rPr lang="lv-LV" altLang="lv-LV" sz="2800" dirty="0" err="1" smtClean="0"/>
              <a:t>apakšfunkcijām</a:t>
            </a:r>
            <a:r>
              <a:rPr lang="lv-LV" altLang="lv-LV" sz="2800" dirty="0" smtClean="0"/>
              <a:t>  </a:t>
            </a:r>
          </a:p>
          <a:p>
            <a:pPr lvl="1">
              <a:defRPr/>
            </a:pPr>
            <a:r>
              <a:rPr lang="lv-LV" altLang="lv-LV" sz="2400" dirty="0" smtClean="0"/>
              <a:t>kopā</a:t>
            </a:r>
          </a:p>
          <a:p>
            <a:pPr lvl="1">
              <a:defRPr/>
            </a:pPr>
            <a:r>
              <a:rPr lang="lv-LV" altLang="lv-LV" sz="2400" dirty="0" smtClean="0"/>
              <a:t>uzturēšanas izdevumi</a:t>
            </a:r>
          </a:p>
          <a:p>
            <a:pPr lvl="1">
              <a:defRPr/>
            </a:pPr>
            <a:r>
              <a:rPr lang="lv-LV" altLang="lv-LV" sz="2400" dirty="0" smtClean="0"/>
              <a:t>kapitālie izdevumi</a:t>
            </a:r>
          </a:p>
          <a:p>
            <a:pPr>
              <a:defRPr/>
            </a:pPr>
            <a:r>
              <a:rPr lang="lv-LV" altLang="lv-LV" sz="2800" dirty="0" smtClean="0"/>
              <a:t>Ieņēmumu struktūra </a:t>
            </a:r>
          </a:p>
          <a:p>
            <a:pPr lvl="1">
              <a:defRPr/>
            </a:pPr>
            <a:r>
              <a:rPr lang="lv-LV" altLang="lv-LV" sz="2400" dirty="0" smtClean="0"/>
              <a:t>proporcija starp maksu un pašvaldības finansējumu</a:t>
            </a:r>
          </a:p>
          <a:p>
            <a:pPr>
              <a:defRPr/>
            </a:pPr>
            <a:endParaRPr lang="lv-LV" altLang="lv-LV" sz="2800" dirty="0" smtClean="0"/>
          </a:p>
          <a:p>
            <a:pPr>
              <a:defRPr/>
            </a:pPr>
            <a:endParaRPr lang="lv-LV" altLang="lv-LV" sz="2400" dirty="0"/>
          </a:p>
        </p:txBody>
      </p:sp>
      <p:sp>
        <p:nvSpPr>
          <p:cNvPr id="83972" name="Title 2"/>
          <p:cNvSpPr>
            <a:spLocks noGrp="1"/>
          </p:cNvSpPr>
          <p:nvPr>
            <p:ph type="title"/>
          </p:nvPr>
        </p:nvSpPr>
        <p:spPr bwMode="auto">
          <a:xfrm>
            <a:off x="238125" y="131763"/>
            <a:ext cx="852487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lv-LV" altLang="lv-LV" sz="4000" dirty="0" smtClean="0"/>
              <a:t>Budžetu datu izmantošanas pilnveidošana</a:t>
            </a:r>
          </a:p>
        </p:txBody>
      </p:sp>
    </p:spTree>
    <p:extLst>
      <p:ext uri="{BB962C8B-B14F-4D97-AF65-F5344CB8AC3E}">
        <p14:creationId xmlns:p14="http://schemas.microsoft.com/office/powerpoint/2010/main" val="13439839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/>
          <p:cNvSpPr/>
          <p:nvPr/>
        </p:nvSpPr>
        <p:spPr>
          <a:xfrm>
            <a:off x="4886325" y="412750"/>
            <a:ext cx="2925763" cy="10048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596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endParaRPr lang="lv-LV" altLang="lv-LV" sz="2400" dirty="0" smtClean="0"/>
          </a:p>
          <a:p>
            <a:pPr marL="0" indent="0" algn="ctr">
              <a:buFont typeface="Arial" charset="0"/>
              <a:buNone/>
            </a:pPr>
            <a:endParaRPr lang="lv-LV" altLang="lv-LV" sz="2400" dirty="0" smtClean="0"/>
          </a:p>
          <a:p>
            <a:pPr marL="0" indent="0" algn="ctr">
              <a:buFont typeface="Arial" charset="0"/>
              <a:buNone/>
            </a:pPr>
            <a:r>
              <a:rPr lang="lv-LV" altLang="lv-LV" sz="4400" dirty="0" smtClean="0"/>
              <a:t>Paldies par uzmanību!</a:t>
            </a:r>
          </a:p>
          <a:p>
            <a:pPr marL="0" indent="0" algn="ctr">
              <a:buFont typeface="Arial" charset="0"/>
              <a:buNone/>
            </a:pPr>
            <a:endParaRPr lang="lv-LV" altLang="lv-LV" sz="4000" dirty="0"/>
          </a:p>
          <a:p>
            <a:pPr marL="0" indent="0" algn="ctr">
              <a:buFont typeface="Arial" charset="0"/>
              <a:buNone/>
            </a:pPr>
            <a:r>
              <a:rPr lang="lv-LV" altLang="lv-LV" sz="3600" dirty="0" err="1" smtClean="0">
                <a:hlinkClick r:id="rId3"/>
              </a:rPr>
              <a:t>Inga.vilka@ppk.lv</a:t>
            </a:r>
            <a:endParaRPr lang="lv-LV" altLang="lv-LV" sz="3600" dirty="0" smtClean="0"/>
          </a:p>
          <a:p>
            <a:pPr marL="0" indent="0" algn="ctr">
              <a:buFont typeface="Arial" charset="0"/>
              <a:buNone/>
            </a:pPr>
            <a:endParaRPr lang="lv-LV" altLang="lv-LV" sz="4000" dirty="0" smtClean="0"/>
          </a:p>
        </p:txBody>
      </p:sp>
    </p:spTree>
    <p:extLst>
      <p:ext uri="{BB962C8B-B14F-4D97-AF65-F5344CB8AC3E}">
        <p14:creationId xmlns:p14="http://schemas.microsoft.com/office/powerpoint/2010/main" val="996076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/>
              <a:t>Pamats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Sasaistes izveidošana starp attīstības plānošanu un budžeta plānošanu vietējā Līmenī Latvijā. VARAM, NFI</a:t>
            </a:r>
          </a:p>
          <a:p>
            <a:endParaRPr lang="lv-LV" dirty="0" smtClean="0"/>
          </a:p>
          <a:p>
            <a:r>
              <a:rPr lang="lv-LV" dirty="0" smtClean="0"/>
              <a:t>Novada attīstības programma</a:t>
            </a:r>
          </a:p>
          <a:p>
            <a:endParaRPr lang="lv-LV" dirty="0" smtClean="0"/>
          </a:p>
          <a:p>
            <a:r>
              <a:rPr lang="lv-LV" dirty="0" smtClean="0"/>
              <a:t>Pilsētas mārketinga stratēģija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Ieteikumi sasaistes stiprināšanai starp attīstības plānošanu un budžetu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altLang="lv-LV" dirty="0" smtClean="0"/>
              <a:t>...</a:t>
            </a:r>
          </a:p>
          <a:p>
            <a:r>
              <a:rPr lang="lv-LV" altLang="lv-LV" dirty="0" smtClean="0"/>
              <a:t>Visu </a:t>
            </a:r>
            <a:r>
              <a:rPr lang="lv-LV" altLang="lv-LV" dirty="0"/>
              <a:t>veidu resursu un rezultatīvo rādītāju (angļu valodā sauktu par </a:t>
            </a:r>
            <a:r>
              <a:rPr lang="lv-LV" altLang="lv-LV" i="1" dirty="0" err="1"/>
              <a:t>input</a:t>
            </a:r>
            <a:r>
              <a:rPr lang="lv-LV" altLang="lv-LV" i="1" dirty="0"/>
              <a:t>, </a:t>
            </a:r>
            <a:r>
              <a:rPr lang="lv-LV" altLang="lv-LV" i="1" dirty="0" err="1"/>
              <a:t>output</a:t>
            </a:r>
            <a:r>
              <a:rPr lang="lv-LV" altLang="lv-LV" i="1" dirty="0"/>
              <a:t>, </a:t>
            </a:r>
            <a:r>
              <a:rPr lang="lv-LV" altLang="lv-LV" i="1" dirty="0" err="1"/>
              <a:t>outcome</a:t>
            </a:r>
            <a:r>
              <a:rPr lang="lv-LV" altLang="lv-LV" i="1" dirty="0"/>
              <a:t>, </a:t>
            </a:r>
            <a:r>
              <a:rPr lang="lv-LV" altLang="lv-LV" i="1" dirty="0" err="1"/>
              <a:t>impact</a:t>
            </a:r>
            <a:r>
              <a:rPr lang="lv-LV" altLang="lv-LV" dirty="0"/>
              <a:t>) plašāka izmantošana, t.sk. salīdzināšanai ar citām pašvaldībām un tam sekojošai </a:t>
            </a:r>
            <a:r>
              <a:rPr lang="lv-LV" altLang="lv-LV" dirty="0" smtClean="0"/>
              <a:t>analīzei.</a:t>
            </a:r>
          </a:p>
          <a:p>
            <a:pPr lvl="1"/>
            <a:r>
              <a:rPr lang="lv-LV" altLang="lv-LV" dirty="0"/>
              <a:t>Efektivitātes novērtēšana – gan funkcionālās efektivitātes, gan ekonomiskās efektivitātes rādītāju analīze pašvaldības darbības pilnveidošanai</a:t>
            </a:r>
            <a:endParaRPr lang="lv-LV" altLang="lv-LV" dirty="0" smtClean="0"/>
          </a:p>
          <a:p>
            <a:r>
              <a:rPr lang="lv-LV" dirty="0" smtClean="0"/>
              <a:t>....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2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/>
          <p:cNvSpPr/>
          <p:nvPr/>
        </p:nvSpPr>
        <p:spPr>
          <a:xfrm>
            <a:off x="4886325" y="412750"/>
            <a:ext cx="2925763" cy="10048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5779" name="Title 2"/>
          <p:cNvSpPr>
            <a:spLocks noGrp="1"/>
          </p:cNvSpPr>
          <p:nvPr>
            <p:ph type="title"/>
          </p:nvPr>
        </p:nvSpPr>
        <p:spPr bwMode="auto">
          <a:xfrm>
            <a:off x="119063" y="131763"/>
            <a:ext cx="8491537" cy="1163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lv-LV" altLang="lv-LV" sz="4000" dirty="0" smtClean="0"/>
              <a:t>Publiskās pārvaldes resursu – rezultātu modelis</a:t>
            </a:r>
          </a:p>
        </p:txBody>
      </p:sp>
      <p:pic>
        <p:nvPicPr>
          <p:cNvPr id="7578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600200"/>
            <a:ext cx="5967412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970713" y="6003925"/>
            <a:ext cx="0" cy="344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015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/>
          <p:cNvSpPr/>
          <p:nvPr/>
        </p:nvSpPr>
        <p:spPr>
          <a:xfrm>
            <a:off x="4886325" y="412750"/>
            <a:ext cx="2925763" cy="10048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8307" name="Content Placeholder 1"/>
          <p:cNvSpPr>
            <a:spLocks noGrp="1"/>
          </p:cNvSpPr>
          <p:nvPr>
            <p:ph idx="1"/>
          </p:nvPr>
        </p:nvSpPr>
        <p:spPr bwMode="auto">
          <a:xfrm>
            <a:off x="354013" y="1576388"/>
            <a:ext cx="8229600" cy="5032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lv-LV" sz="2800" dirty="0" smtClean="0"/>
              <a:t>Resursu </a:t>
            </a:r>
            <a:r>
              <a:rPr lang="lv-LV" sz="2800" dirty="0"/>
              <a:t>ieguldījumu – laiku un naudu, lai nodrošinātu saprātīgus budžeta </a:t>
            </a:r>
            <a:r>
              <a:rPr lang="lv-LV" sz="2800" dirty="0" smtClean="0"/>
              <a:t>izdevumus</a:t>
            </a:r>
          </a:p>
          <a:p>
            <a:pPr marL="0" indent="0">
              <a:buFont typeface="Arial" charset="0"/>
              <a:buNone/>
              <a:defRPr/>
            </a:pPr>
            <a:endParaRPr lang="lv-LV" sz="2800" dirty="0"/>
          </a:p>
          <a:p>
            <a:pPr>
              <a:defRPr/>
            </a:pPr>
            <a:r>
              <a:rPr lang="lv-LV" sz="2800" dirty="0" smtClean="0"/>
              <a:t>Rezultātus </a:t>
            </a:r>
            <a:r>
              <a:rPr lang="lv-LV" sz="2800" dirty="0"/>
              <a:t>(sasniegumus), izmantojot rezultatīvos rādītājus, lai novērtētu progresu saskaņā ar izvirzītajiem </a:t>
            </a:r>
            <a:r>
              <a:rPr lang="lv-LV" sz="2800" dirty="0" smtClean="0"/>
              <a:t>mērķiem</a:t>
            </a:r>
          </a:p>
          <a:p>
            <a:pPr>
              <a:defRPr/>
            </a:pPr>
            <a:endParaRPr lang="lv-LV" sz="2800" dirty="0"/>
          </a:p>
          <a:p>
            <a:pPr>
              <a:defRPr/>
            </a:pPr>
            <a:r>
              <a:rPr lang="lv-LV" sz="2800" dirty="0"/>
              <a:t>Uzraudzības procesā iegūtā informācija ir pamats novērtējumam. Novērtējumā nosaka programmas / plāna funkcionālo un ekonomisko </a:t>
            </a:r>
            <a:r>
              <a:rPr lang="lv-LV" sz="2800" dirty="0" smtClean="0"/>
              <a:t>efektivitāti</a:t>
            </a:r>
            <a:endParaRPr lang="lv-LV" sz="2800" dirty="0"/>
          </a:p>
          <a:p>
            <a:pPr marL="0" indent="0">
              <a:buFont typeface="Arial" charset="0"/>
              <a:buNone/>
              <a:defRPr/>
            </a:pPr>
            <a:endParaRPr lang="lv-LV" sz="2000" dirty="0" smtClean="0"/>
          </a:p>
        </p:txBody>
      </p:sp>
      <p:sp>
        <p:nvSpPr>
          <p:cNvPr id="77828" name="Title 2"/>
          <p:cNvSpPr>
            <a:spLocks noGrp="1"/>
          </p:cNvSpPr>
          <p:nvPr>
            <p:ph type="title"/>
          </p:nvPr>
        </p:nvSpPr>
        <p:spPr bwMode="auto">
          <a:xfrm>
            <a:off x="238125" y="131763"/>
            <a:ext cx="844867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r>
              <a:rPr lang="lv-LV" altLang="lv-LV" sz="4000" dirty="0" smtClean="0"/>
              <a:t>Laba uzraudzības sistēma vērtē</a:t>
            </a:r>
          </a:p>
        </p:txBody>
      </p:sp>
    </p:spTree>
    <p:extLst>
      <p:ext uri="{BB962C8B-B14F-4D97-AF65-F5344CB8AC3E}">
        <p14:creationId xmlns:p14="http://schemas.microsoft.com/office/powerpoint/2010/main" val="4278413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/>
          <p:cNvSpPr/>
          <p:nvPr/>
        </p:nvSpPr>
        <p:spPr>
          <a:xfrm>
            <a:off x="4886325" y="412750"/>
            <a:ext cx="2925763" cy="10048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6803" name="Title 2"/>
          <p:cNvSpPr>
            <a:spLocks noGrp="1"/>
          </p:cNvSpPr>
          <p:nvPr>
            <p:ph type="title"/>
          </p:nvPr>
        </p:nvSpPr>
        <p:spPr bwMode="auto">
          <a:xfrm>
            <a:off x="119063" y="131763"/>
            <a:ext cx="8186737" cy="1163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lv-LV" altLang="lv-LV" sz="4000" dirty="0" smtClean="0"/>
              <a:t>Resursu – rezultātu modeļa terminoloģija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728663" y="1811338"/>
          <a:ext cx="7369174" cy="46116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28532"/>
                <a:gridCol w="1097190"/>
                <a:gridCol w="1097190"/>
                <a:gridCol w="1273131"/>
                <a:gridCol w="1273131"/>
              </a:tblGrid>
              <a:tr h="2471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Avots</a:t>
                      </a:r>
                      <a:endParaRPr lang="lv-LV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Lietotie terminu tulkojumi latviešu valodā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24717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i="1" dirty="0">
                          <a:effectLst/>
                        </a:rPr>
                        <a:t>input</a:t>
                      </a:r>
                      <a:endParaRPr lang="lv-LV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i="1" dirty="0">
                          <a:effectLst/>
                        </a:rPr>
                        <a:t>output</a:t>
                      </a:r>
                      <a:endParaRPr lang="lv-LV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i="1" dirty="0">
                          <a:effectLst/>
                        </a:rPr>
                        <a:t>outcome</a:t>
                      </a:r>
                      <a:endParaRPr lang="lv-LV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i="1" dirty="0">
                          <a:effectLst/>
                        </a:rPr>
                        <a:t>impact</a:t>
                      </a:r>
                      <a:endParaRPr lang="lv-LV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736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VARAM metodiskie ieteikumi (2014)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-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Iznākuma rezultātu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Politikas rezultātu rādītāji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Teritorijas attīstības rādītāji 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736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VARAM 2011. gada ieteikumi pašvaldībām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-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Darbības rezultātu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Politikas rezultātu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Makroietekmes rādītāji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1418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VARAM metodisko ieteikumu projekts. Par Kohēzijas politikas fon-du 2014.–2020. gada plānošanas perioda ieguldījumu teritoriālo analīzi un datu uzkrāšanu</a:t>
                      </a:r>
                      <a:endParaRPr lang="lv-LV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Ieguldījumi,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finansējums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Iznākuma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Rezultātu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Sociāleko-nomiskie rādītāji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736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Rezultātu un rezultatīvo rādītāju sistēmas pamatnostādnes 2008–2013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Ieguldījumu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Darbības rezultāti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Politikas rezultāti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Makroietekmes rezultāti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490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LU EVF metodiskais materiāls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Resursu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Izpildes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Rezultātu rādītāji</a:t>
                      </a:r>
                      <a:endParaRPr lang="lv-LV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Ietekmes rādītāji</a:t>
                      </a:r>
                      <a:endParaRPr lang="lv-LV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28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1"/>
          <p:cNvSpPr>
            <a:spLocks noGrp="1"/>
          </p:cNvSpPr>
          <p:nvPr>
            <p:ph idx="1"/>
          </p:nvPr>
        </p:nvSpPr>
        <p:spPr bwMode="auto">
          <a:xfrm>
            <a:off x="238125" y="1576388"/>
            <a:ext cx="8345488" cy="5032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lv-LV" altLang="lv-LV" sz="2400" dirty="0" smtClean="0"/>
          </a:p>
          <a:p>
            <a:pPr>
              <a:defRPr/>
            </a:pPr>
            <a:r>
              <a:rPr lang="lv-LV" altLang="lv-LV" sz="2800" dirty="0" smtClean="0"/>
              <a:t>Pirmsskolas izglītības iestāžu (PII) pakalpojumu izvērtējums</a:t>
            </a:r>
          </a:p>
          <a:p>
            <a:pPr marL="0" indent="0">
              <a:buFont typeface="Arial" charset="0"/>
              <a:buNone/>
              <a:defRPr/>
            </a:pPr>
            <a:endParaRPr lang="lv-LV" altLang="lv-LV" sz="2800" dirty="0" smtClean="0"/>
          </a:p>
          <a:p>
            <a:pPr>
              <a:defRPr/>
            </a:pPr>
            <a:r>
              <a:rPr lang="lv-LV" altLang="lv-LV" sz="2800" dirty="0" smtClean="0"/>
              <a:t>Vispārējās izglītības iestāžu (VII) pakalpojumu izvērtējums</a:t>
            </a:r>
          </a:p>
          <a:p>
            <a:pPr>
              <a:defRPr/>
            </a:pPr>
            <a:endParaRPr lang="lv-LV" altLang="lv-LV" sz="2400" dirty="0"/>
          </a:p>
        </p:txBody>
      </p:sp>
      <p:sp>
        <p:nvSpPr>
          <p:cNvPr id="83972" name="Title 2"/>
          <p:cNvSpPr>
            <a:spLocks noGrp="1"/>
          </p:cNvSpPr>
          <p:nvPr>
            <p:ph type="title"/>
          </p:nvPr>
        </p:nvSpPr>
        <p:spPr bwMode="auto">
          <a:xfrm>
            <a:off x="238125" y="131763"/>
            <a:ext cx="852487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r>
              <a:rPr lang="lv-LV" altLang="lv-LV" sz="4000" dirty="0" err="1" smtClean="0"/>
              <a:t>Pilotpašvaldību</a:t>
            </a:r>
            <a:r>
              <a:rPr lang="lv-LV" altLang="lv-LV" sz="4000" dirty="0" smtClean="0"/>
              <a:t> eksperiments</a:t>
            </a:r>
          </a:p>
        </p:txBody>
      </p:sp>
    </p:spTree>
    <p:extLst>
      <p:ext uri="{BB962C8B-B14F-4D97-AF65-F5344CB8AC3E}">
        <p14:creationId xmlns:p14="http://schemas.microsoft.com/office/powerpoint/2010/main" val="4041509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/>
          <p:cNvSpPr/>
          <p:nvPr/>
        </p:nvSpPr>
        <p:spPr>
          <a:xfrm>
            <a:off x="4886325" y="412750"/>
            <a:ext cx="2925763" cy="10048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3971" name="Content Placeholder 1"/>
          <p:cNvSpPr>
            <a:spLocks noGrp="1"/>
          </p:cNvSpPr>
          <p:nvPr>
            <p:ph idx="1"/>
          </p:nvPr>
        </p:nvSpPr>
        <p:spPr bwMode="auto">
          <a:xfrm>
            <a:off x="0" y="1576388"/>
            <a:ext cx="8583613" cy="5032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v-LV" altLang="lv-LV" sz="2800" dirty="0" smtClean="0"/>
              <a:t>par nepilnīgu informācijas uzskaiti pašvaldībās</a:t>
            </a:r>
          </a:p>
          <a:p>
            <a:pPr>
              <a:defRPr/>
            </a:pPr>
            <a:endParaRPr lang="lv-LV" altLang="lv-LV" sz="2800" dirty="0" smtClean="0"/>
          </a:p>
          <a:p>
            <a:pPr>
              <a:defRPr/>
            </a:pPr>
            <a:r>
              <a:rPr lang="lv-LV" altLang="lv-LV" sz="2800" dirty="0" smtClean="0"/>
              <a:t>par centralizētu datu avotu pilnveides nepieciešamību</a:t>
            </a:r>
          </a:p>
          <a:p>
            <a:pPr>
              <a:defRPr/>
            </a:pPr>
            <a:endParaRPr lang="lv-LV" altLang="lv-LV" sz="2800" dirty="0" smtClean="0"/>
          </a:p>
          <a:p>
            <a:pPr>
              <a:defRPr/>
            </a:pPr>
            <a:r>
              <a:rPr lang="lv-LV" altLang="lv-LV" sz="2800" dirty="0" smtClean="0"/>
              <a:t>par rezultatīvo rādītāju ieviešanas teorētiskos materiālos minēto nostādņu īstenošanos</a:t>
            </a:r>
          </a:p>
        </p:txBody>
      </p:sp>
      <p:sp>
        <p:nvSpPr>
          <p:cNvPr id="84996" name="Title 2"/>
          <p:cNvSpPr>
            <a:spLocks noGrp="1"/>
          </p:cNvSpPr>
          <p:nvPr>
            <p:ph type="title"/>
          </p:nvPr>
        </p:nvSpPr>
        <p:spPr bwMode="auto">
          <a:xfrm>
            <a:off x="238125" y="131763"/>
            <a:ext cx="822007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dirty="0" smtClean="0"/>
              <a:t/>
            </a:r>
            <a:br>
              <a:rPr lang="lv-LV" altLang="lv-LV" sz="2800" dirty="0" smtClean="0"/>
            </a:br>
            <a:r>
              <a:rPr lang="lv-LV" altLang="lv-LV" sz="4000" dirty="0" err="1" smtClean="0"/>
              <a:t>Pilotpašvaldību</a:t>
            </a:r>
            <a:r>
              <a:rPr lang="lv-LV" altLang="lv-LV" sz="4000" dirty="0" smtClean="0"/>
              <a:t> eksperiments liecina</a:t>
            </a:r>
          </a:p>
        </p:txBody>
      </p:sp>
    </p:spTree>
    <p:extLst>
      <p:ext uri="{BB962C8B-B14F-4D97-AF65-F5344CB8AC3E}">
        <p14:creationId xmlns:p14="http://schemas.microsoft.com/office/powerpoint/2010/main" val="201258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Pilsētu mārketings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Publiskā sektora mārketings no privātā sektora mārketinga atšķiras ar </a:t>
            </a:r>
          </a:p>
          <a:p>
            <a:pPr marL="0" indent="0">
              <a:buNone/>
            </a:pPr>
            <a:endParaRPr lang="lv-LV" sz="1200" dirty="0" smtClean="0"/>
          </a:p>
          <a:p>
            <a:pPr marL="857250" lvl="2" indent="0">
              <a:buNone/>
            </a:pPr>
            <a:r>
              <a:rPr lang="lv-LV" sz="3200" dirty="0" smtClean="0"/>
              <a:t>subjekta </a:t>
            </a:r>
            <a:r>
              <a:rPr lang="lv-LV" sz="3200" dirty="0" err="1" smtClean="0"/>
              <a:t>kompleksitāti</a:t>
            </a:r>
            <a:r>
              <a:rPr lang="lv-LV" sz="3200" dirty="0" smtClean="0"/>
              <a:t> </a:t>
            </a:r>
          </a:p>
          <a:p>
            <a:pPr marL="857250" lvl="2" indent="0">
              <a:buNone/>
            </a:pPr>
            <a:r>
              <a:rPr lang="lv-LV" sz="3200" dirty="0" smtClean="0"/>
              <a:t>un </a:t>
            </a:r>
          </a:p>
          <a:p>
            <a:pPr marL="857250" lvl="2" indent="0">
              <a:buNone/>
            </a:pPr>
            <a:endParaRPr lang="lv-LV" sz="1200" dirty="0" smtClean="0"/>
          </a:p>
          <a:p>
            <a:pPr marL="857250" lvl="2" indent="0">
              <a:buNone/>
            </a:pPr>
            <a:r>
              <a:rPr lang="lv-LV" sz="3200" b="1" dirty="0" smtClean="0"/>
              <a:t>attieksmi pret efektivitāti</a:t>
            </a:r>
            <a:endParaRPr lang="lv-LV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 74.konference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8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333</Words>
  <Application>Microsoft Office PowerPoint</Application>
  <PresentationFormat>On-screen Show (4:3)</PresentationFormat>
  <Paragraphs>101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Pašvaldību budžetā atrodamie vietu attīstības komponenti</vt:lpstr>
      <vt:lpstr>Pamats</vt:lpstr>
      <vt:lpstr>Ieteikumi sasaistes stiprināšanai starp attīstības plānošanu un budžetu</vt:lpstr>
      <vt:lpstr>Publiskās pārvaldes resursu – rezultātu modelis</vt:lpstr>
      <vt:lpstr> Laba uzraudzības sistēma vērtē</vt:lpstr>
      <vt:lpstr>Resursu – rezultātu modeļa terminoloģija</vt:lpstr>
      <vt:lpstr> Pilotpašvaldību eksperiments</vt:lpstr>
      <vt:lpstr> Pilotpašvaldību eksperiments liecina</vt:lpstr>
      <vt:lpstr>Pilsētu mārketings</vt:lpstr>
      <vt:lpstr>Budžetu datu izmantošanas pilnveidošana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Pašvaldību budžetā atrodamie vietu attīstības komponenti</dc:title>
  <dc:creator>Inga</dc:creator>
  <cp:lastModifiedBy>GuntaL</cp:lastModifiedBy>
  <cp:revision>10</cp:revision>
  <dcterms:created xsi:type="dcterms:W3CDTF">2006-08-16T00:00:00Z</dcterms:created>
  <dcterms:modified xsi:type="dcterms:W3CDTF">2016-02-04T10:39:55Z</dcterms:modified>
</cp:coreProperties>
</file>