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8" r:id="rId4"/>
    <p:sldId id="265" r:id="rId5"/>
    <p:sldId id="258" r:id="rId6"/>
    <p:sldId id="270" r:id="rId7"/>
    <p:sldId id="286" r:id="rId8"/>
    <p:sldId id="276" r:id="rId9"/>
    <p:sldId id="277" r:id="rId10"/>
    <p:sldId id="279" r:id="rId11"/>
    <p:sldId id="283" r:id="rId12"/>
    <p:sldId id="284" r:id="rId13"/>
    <p:sldId id="271" r:id="rId14"/>
    <p:sldId id="292" r:id="rId15"/>
    <p:sldId id="293" r:id="rId16"/>
    <p:sldId id="294" r:id="rId17"/>
    <p:sldId id="288" r:id="rId18"/>
    <p:sldId id="264" r:id="rId19"/>
    <p:sldId id="287" r:id="rId20"/>
    <p:sldId id="274" r:id="rId21"/>
    <p:sldId id="261" r:id="rId22"/>
    <p:sldId id="301" r:id="rId23"/>
    <p:sldId id="269" r:id="rId24"/>
    <p:sldId id="266" r:id="rId25"/>
    <p:sldId id="289" r:id="rId26"/>
    <p:sldId id="291" r:id="rId27"/>
    <p:sldId id="297" r:id="rId28"/>
    <p:sldId id="302" r:id="rId29"/>
    <p:sldId id="298" r:id="rId30"/>
    <p:sldId id="299" r:id="rId31"/>
    <p:sldId id="300" r:id="rId32"/>
    <p:sldId id="257" r:id="rId33"/>
    <p:sldId id="260" r:id="rId34"/>
    <p:sldId id="267" r:id="rId3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lv-LV"/>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Noklikšķiniet, lai rediģētu šablona apakšvirsraksta stilu</a:t>
            </a:r>
            <a:endParaRPr lang="lv-LV"/>
          </a:p>
        </p:txBody>
      </p:sp>
      <p:sp>
        <p:nvSpPr>
          <p:cNvPr id="4" name="Datuma vietturis 3"/>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390039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59558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12070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125149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smtClean="0"/>
              <a:t>Rediģēt šablona virsraksta stilu</a:t>
            </a:r>
            <a:endParaRPr lang="lv-LV"/>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373911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838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414721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90671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332780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340094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75552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06B0803F-48D6-4163-8AA7-520ADC1649DB}" type="datetimeFigureOut">
              <a:rPr lang="lv-LV" smtClean="0"/>
              <a:pPr/>
              <a:t>20.02.2016.</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55EF4C7E-2694-4250-9087-FED84F71830F}" type="slidenum">
              <a:rPr lang="lv-LV" smtClean="0"/>
              <a:pPr/>
              <a:t>‹#›</a:t>
            </a:fld>
            <a:endParaRPr lang="lv-LV"/>
          </a:p>
        </p:txBody>
      </p:sp>
    </p:spTree>
    <p:extLst>
      <p:ext uri="{BB962C8B-B14F-4D97-AF65-F5344CB8AC3E}">
        <p14:creationId xmlns:p14="http://schemas.microsoft.com/office/powerpoint/2010/main" val="91176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0803F-48D6-4163-8AA7-520ADC1649DB}" type="datetimeFigureOut">
              <a:rPr lang="lv-LV" smtClean="0"/>
              <a:pPr/>
              <a:t>20.02.2016.</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F4C7E-2694-4250-9087-FED84F71830F}" type="slidenum">
              <a:rPr lang="lv-LV" smtClean="0"/>
              <a:pPr/>
              <a:t>‹#›</a:t>
            </a:fld>
            <a:endParaRPr lang="lv-LV"/>
          </a:p>
        </p:txBody>
      </p:sp>
    </p:spTree>
    <p:extLst>
      <p:ext uri="{BB962C8B-B14F-4D97-AF65-F5344CB8AC3E}">
        <p14:creationId xmlns:p14="http://schemas.microsoft.com/office/powerpoint/2010/main" val="273191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normAutofit fontScale="90000"/>
          </a:bodyPr>
          <a:lstStyle/>
          <a:p>
            <a:pPr lvl="0" algn="l"/>
            <a:r>
              <a:rPr lang="lv-LV" b="1" dirty="0" smtClean="0">
                <a:solidFill>
                  <a:srgbClr val="0070C0"/>
                </a:solidFill>
              </a:rPr>
              <a:t/>
            </a:r>
            <a:br>
              <a:rPr lang="lv-LV" b="1" dirty="0" smtClean="0">
                <a:solidFill>
                  <a:srgbClr val="0070C0"/>
                </a:solidFill>
              </a:rPr>
            </a:br>
            <a:r>
              <a:rPr lang="lv-LV" b="1" dirty="0" smtClean="0"/>
              <a:t>Apdzīvojuma </a:t>
            </a:r>
            <a:r>
              <a:rPr lang="lv-LV" b="1" dirty="0"/>
              <a:t>un lauku attīstības atslēgas jautājumi Latvijā</a:t>
            </a:r>
            <a:r>
              <a:rPr lang="lv-LV" dirty="0"/>
              <a:t/>
            </a:r>
            <a:br>
              <a:rPr lang="lv-LV" dirty="0"/>
            </a:br>
            <a:endParaRPr lang="lv-LV" dirty="0"/>
          </a:p>
        </p:txBody>
      </p:sp>
      <p:sp>
        <p:nvSpPr>
          <p:cNvPr id="3" name="Apakšvirsraksts 2"/>
          <p:cNvSpPr>
            <a:spLocks noGrp="1"/>
          </p:cNvSpPr>
          <p:nvPr>
            <p:ph type="subTitle" idx="1"/>
          </p:nvPr>
        </p:nvSpPr>
        <p:spPr/>
        <p:txBody>
          <a:bodyPr>
            <a:normAutofit lnSpcReduction="10000"/>
          </a:bodyPr>
          <a:lstStyle/>
          <a:p>
            <a:r>
              <a:rPr lang="lv-LV" b="1" dirty="0" smtClean="0"/>
              <a:t>Armands Pužulis, Pēteris Šķiņķis, Andris Miglavs</a:t>
            </a:r>
          </a:p>
          <a:p>
            <a:pPr algn="r"/>
            <a:endParaRPr lang="lv-LV" b="1" dirty="0" smtClean="0"/>
          </a:p>
          <a:p>
            <a:pPr algn="r"/>
            <a:endParaRPr lang="lv-LV" b="1" dirty="0"/>
          </a:p>
          <a:p>
            <a:pPr algn="r"/>
            <a:r>
              <a:rPr lang="lv-LV" dirty="0" smtClean="0"/>
              <a:t>LU 74. zinātniskā konference, 04.-05.02.2016.</a:t>
            </a:r>
            <a:endParaRPr lang="lv-LV" dirty="0"/>
          </a:p>
        </p:txBody>
      </p:sp>
    </p:spTree>
    <p:extLst>
      <p:ext uri="{BB962C8B-B14F-4D97-AF65-F5344CB8AC3E}">
        <p14:creationId xmlns:p14="http://schemas.microsoft.com/office/powerpoint/2010/main" val="2683980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48825" cy="6831649"/>
          </a:xfrm>
          <a:prstGeom prst="rect">
            <a:avLst/>
          </a:prstGeom>
        </p:spPr>
      </p:pic>
      <p:sp>
        <p:nvSpPr>
          <p:cNvPr id="3" name="Satura vietturis 2"/>
          <p:cNvSpPr>
            <a:spLocks noGrp="1"/>
          </p:cNvSpPr>
          <p:nvPr>
            <p:ph idx="1"/>
          </p:nvPr>
        </p:nvSpPr>
        <p:spPr>
          <a:xfrm>
            <a:off x="8032173" y="3626427"/>
            <a:ext cx="3990109" cy="3205222"/>
          </a:xfrm>
        </p:spPr>
        <p:txBody>
          <a:bodyPr/>
          <a:lstStyle/>
          <a:p>
            <a:r>
              <a:rPr lang="lv-LV" dirty="0" smtClean="0"/>
              <a:t>Samazināšanas ātruma pieaugums līdz 2010.-2011.g.</a:t>
            </a:r>
          </a:p>
          <a:p>
            <a:r>
              <a:rPr lang="lv-LV" dirty="0" smtClean="0"/>
              <a:t>Turpmāk – kritums, stabilizācija </a:t>
            </a:r>
            <a:endParaRPr lang="lv-LV" dirty="0"/>
          </a:p>
        </p:txBody>
      </p:sp>
      <p:sp>
        <p:nvSpPr>
          <p:cNvPr id="5" name="Virsraksts 1"/>
          <p:cNvSpPr txBox="1">
            <a:spLocks/>
          </p:cNvSpPr>
          <p:nvPr/>
        </p:nvSpPr>
        <p:spPr>
          <a:xfrm>
            <a:off x="10307782" y="365125"/>
            <a:ext cx="17976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600" smtClean="0"/>
              <a:t>Avots:</a:t>
            </a:r>
            <a:br>
              <a:rPr lang="lv-LV" sz="3600" smtClean="0"/>
            </a:br>
            <a:r>
              <a:rPr lang="lv-LV" sz="3600" smtClean="0"/>
              <a:t>CSP</a:t>
            </a:r>
            <a:endParaRPr lang="lv-LV" dirty="0"/>
          </a:p>
        </p:txBody>
      </p:sp>
    </p:spTree>
    <p:extLst>
      <p:ext uri="{BB962C8B-B14F-4D97-AF65-F5344CB8AC3E}">
        <p14:creationId xmlns:p14="http://schemas.microsoft.com/office/powerpoint/2010/main" val="283277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a:blip r:embed="rId2" cstate="print"/>
          <a:stretch>
            <a:fillRect/>
          </a:stretch>
        </p:blipFill>
        <p:spPr>
          <a:xfrm>
            <a:off x="0" y="-1"/>
            <a:ext cx="12220716" cy="6705601"/>
          </a:xfrm>
          <a:prstGeom prst="rect">
            <a:avLst/>
          </a:prstGeom>
        </p:spPr>
      </p:pic>
      <p:sp>
        <p:nvSpPr>
          <p:cNvPr id="2" name="Virsraksts 1"/>
          <p:cNvSpPr>
            <a:spLocks noGrp="1"/>
          </p:cNvSpPr>
          <p:nvPr>
            <p:ph type="title"/>
          </p:nvPr>
        </p:nvSpPr>
        <p:spPr/>
        <p:txBody>
          <a:bodyPr/>
          <a:lstStyle/>
          <a:p>
            <a:endParaRPr lang="lv-LV" dirty="0"/>
          </a:p>
        </p:txBody>
      </p:sp>
      <p:sp>
        <p:nvSpPr>
          <p:cNvPr id="3" name="Satura vietturis 2"/>
          <p:cNvSpPr>
            <a:spLocks noGrp="1"/>
          </p:cNvSpPr>
          <p:nvPr>
            <p:ph idx="1"/>
          </p:nvPr>
        </p:nvSpPr>
        <p:spPr>
          <a:xfrm>
            <a:off x="1049482" y="5112327"/>
            <a:ext cx="10304318" cy="1064636"/>
          </a:xfrm>
        </p:spPr>
        <p:txBody>
          <a:bodyPr/>
          <a:lstStyle/>
          <a:p>
            <a:r>
              <a:rPr lang="lv-LV" dirty="0" smtClean="0"/>
              <a:t>Negatīvā saldo samazinājums, bet lēni!</a:t>
            </a:r>
            <a:endParaRPr lang="lv-LV" dirty="0"/>
          </a:p>
        </p:txBody>
      </p:sp>
      <p:sp>
        <p:nvSpPr>
          <p:cNvPr id="5" name="Virsraksts 1"/>
          <p:cNvSpPr txBox="1">
            <a:spLocks/>
          </p:cNvSpPr>
          <p:nvPr/>
        </p:nvSpPr>
        <p:spPr>
          <a:xfrm>
            <a:off x="10856548" y="5532437"/>
            <a:ext cx="17976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600" smtClean="0"/>
              <a:t>Avots:</a:t>
            </a:r>
            <a:br>
              <a:rPr lang="lv-LV" sz="3600" smtClean="0"/>
            </a:br>
            <a:r>
              <a:rPr lang="lv-LV" sz="3600" smtClean="0"/>
              <a:t>CSP</a:t>
            </a:r>
            <a:endParaRPr lang="lv-LV" dirty="0"/>
          </a:p>
        </p:txBody>
      </p:sp>
    </p:spTree>
    <p:extLst>
      <p:ext uri="{BB962C8B-B14F-4D97-AF65-F5344CB8AC3E}">
        <p14:creationId xmlns:p14="http://schemas.microsoft.com/office/powerpoint/2010/main" val="189035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Attēls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712533" cy="6858000"/>
          </a:xfrm>
          <a:prstGeom prst="rect">
            <a:avLst/>
          </a:prstGeom>
        </p:spPr>
      </p:pic>
      <p:pic>
        <p:nvPicPr>
          <p:cNvPr id="5" name="Attēls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2533" y="0"/>
            <a:ext cx="4471236" cy="6858000"/>
          </a:xfrm>
          <a:prstGeom prst="rect">
            <a:avLst/>
          </a:prstGeom>
        </p:spPr>
      </p:pic>
      <p:sp>
        <p:nvSpPr>
          <p:cNvPr id="3" name="Satura vietturis 2"/>
          <p:cNvSpPr>
            <a:spLocks noGrp="1"/>
          </p:cNvSpPr>
          <p:nvPr>
            <p:ph idx="1"/>
          </p:nvPr>
        </p:nvSpPr>
        <p:spPr>
          <a:xfrm>
            <a:off x="8364682" y="290945"/>
            <a:ext cx="3827318" cy="5886018"/>
          </a:xfrm>
        </p:spPr>
        <p:txBody>
          <a:bodyPr/>
          <a:lstStyle/>
          <a:p>
            <a:pPr algn="r"/>
            <a:r>
              <a:rPr lang="lv-LV" dirty="0" smtClean="0"/>
              <a:t>Teritoriāli izteikta nevienmērība</a:t>
            </a:r>
          </a:p>
          <a:p>
            <a:pPr algn="r"/>
            <a:r>
              <a:rPr lang="lv-LV" dirty="0" smtClean="0"/>
              <a:t>MIN - Jaunlaicene, Zeltiņi</a:t>
            </a:r>
          </a:p>
          <a:p>
            <a:pPr algn="r"/>
            <a:r>
              <a:rPr lang="lv-LV" dirty="0" smtClean="0"/>
              <a:t>MAX – Susāji, Kalncempji, Vecumi, Kuprava </a:t>
            </a:r>
          </a:p>
          <a:p>
            <a:pPr algn="r"/>
            <a:r>
              <a:rPr lang="lv-LV" dirty="0" smtClean="0"/>
              <a:t>0%-30% pēdējo 9 gadu laikā</a:t>
            </a:r>
            <a:endParaRPr lang="lv-LV" dirty="0"/>
          </a:p>
        </p:txBody>
      </p:sp>
      <p:sp>
        <p:nvSpPr>
          <p:cNvPr id="6" name="Virsraksts 1"/>
          <p:cNvSpPr txBox="1">
            <a:spLocks/>
          </p:cNvSpPr>
          <p:nvPr/>
        </p:nvSpPr>
        <p:spPr>
          <a:xfrm>
            <a:off x="10816937" y="5554662"/>
            <a:ext cx="17976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600" dirty="0" smtClean="0"/>
              <a:t>Avots:</a:t>
            </a:r>
            <a:br>
              <a:rPr lang="lv-LV" sz="3600" dirty="0" smtClean="0"/>
            </a:br>
            <a:r>
              <a:rPr lang="lv-LV" sz="3600" dirty="0" smtClean="0"/>
              <a:t>PMLP</a:t>
            </a:r>
            <a:endParaRPr lang="lv-LV" dirty="0"/>
          </a:p>
        </p:txBody>
      </p:sp>
    </p:spTree>
    <p:extLst>
      <p:ext uri="{BB962C8B-B14F-4D97-AF65-F5344CB8AC3E}">
        <p14:creationId xmlns:p14="http://schemas.microsoft.com/office/powerpoint/2010/main" val="97895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Tehnoloģiskā sarukšana</a:t>
            </a:r>
            <a:endParaRPr lang="lv-LV" dirty="0"/>
          </a:p>
        </p:txBody>
      </p:sp>
      <p:sp>
        <p:nvSpPr>
          <p:cNvPr id="3" name="Satura vietturis 2"/>
          <p:cNvSpPr>
            <a:spLocks noGrp="1"/>
          </p:cNvSpPr>
          <p:nvPr>
            <p:ph idx="1"/>
          </p:nvPr>
        </p:nvSpPr>
        <p:spPr/>
        <p:txBody>
          <a:bodyPr/>
          <a:lstStyle/>
          <a:p>
            <a:r>
              <a:rPr lang="lv-LV" dirty="0" smtClean="0"/>
              <a:t>Darba vietas</a:t>
            </a:r>
          </a:p>
          <a:p>
            <a:r>
              <a:rPr lang="lv-LV" dirty="0"/>
              <a:t>Publiskais sektors + </a:t>
            </a:r>
            <a:r>
              <a:rPr lang="lv-LV" dirty="0" smtClean="0"/>
              <a:t>darba meklētāji/bezdarbnieki </a:t>
            </a:r>
            <a:r>
              <a:rPr lang="lv-LV" dirty="0"/>
              <a:t>+ </a:t>
            </a:r>
            <a:r>
              <a:rPr lang="lv-LV" dirty="0" err="1"/>
              <a:t>komercsektors</a:t>
            </a:r>
            <a:r>
              <a:rPr lang="lv-LV" dirty="0"/>
              <a:t> = summa </a:t>
            </a:r>
          </a:p>
          <a:p>
            <a:r>
              <a:rPr lang="lv-LV" dirty="0" smtClean="0"/>
              <a:t>Nereāli !</a:t>
            </a:r>
            <a:endParaRPr lang="lv-LV" dirty="0"/>
          </a:p>
        </p:txBody>
      </p:sp>
    </p:spTree>
    <p:extLst>
      <p:ext uri="{BB962C8B-B14F-4D97-AF65-F5344CB8AC3E}">
        <p14:creationId xmlns:p14="http://schemas.microsoft.com/office/powerpoint/2010/main" val="389965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a:xfrm>
            <a:off x="5933208" y="3949988"/>
            <a:ext cx="6141028" cy="2835275"/>
          </a:xfrm>
        </p:spPr>
        <p:txBody>
          <a:bodyPr/>
          <a:lstStyle/>
          <a:p>
            <a:r>
              <a:rPr lang="lv-LV" dirty="0" smtClean="0"/>
              <a:t>Lielākais potenciāls koncentrēts Gulbenes (pēc absolūtiem rādītājiem) un Apes novadā</a:t>
            </a:r>
            <a:endParaRPr lang="lv-LV" dirty="0"/>
          </a:p>
        </p:txBody>
      </p:sp>
      <p:pic>
        <p:nvPicPr>
          <p:cNvPr id="4" name="Attēls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567055" cy="3782151"/>
          </a:xfrm>
          <a:prstGeom prst="rect">
            <a:avLst/>
          </a:prstGeom>
        </p:spPr>
      </p:pic>
      <p:pic>
        <p:nvPicPr>
          <p:cNvPr id="5" name="Attēls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7055" y="0"/>
            <a:ext cx="5633357" cy="3584864"/>
          </a:xfrm>
          <a:prstGeom prst="rect">
            <a:avLst/>
          </a:prstGeom>
        </p:spPr>
      </p:pic>
      <p:pic>
        <p:nvPicPr>
          <p:cNvPr id="6" name="Attēls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82151"/>
            <a:ext cx="5621482" cy="3101507"/>
          </a:xfrm>
          <a:prstGeom prst="rect">
            <a:avLst/>
          </a:prstGeom>
        </p:spPr>
      </p:pic>
      <p:sp>
        <p:nvSpPr>
          <p:cNvPr id="7" name="Virsraksts 1"/>
          <p:cNvSpPr txBox="1">
            <a:spLocks/>
          </p:cNvSpPr>
          <p:nvPr/>
        </p:nvSpPr>
        <p:spPr>
          <a:xfrm>
            <a:off x="10983191" y="5829300"/>
            <a:ext cx="1208809" cy="95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800" dirty="0" smtClean="0"/>
              <a:t>Avots:</a:t>
            </a:r>
            <a:br>
              <a:rPr lang="lv-LV" sz="2800" dirty="0" smtClean="0"/>
            </a:br>
            <a:r>
              <a:rPr lang="lv-LV" sz="2800" dirty="0" smtClean="0"/>
              <a:t>CSP</a:t>
            </a:r>
            <a:endParaRPr lang="lv-LV" sz="3600" dirty="0"/>
          </a:p>
        </p:txBody>
      </p:sp>
    </p:spTree>
    <p:extLst>
      <p:ext uri="{BB962C8B-B14F-4D97-AF65-F5344CB8AC3E}">
        <p14:creationId xmlns:p14="http://schemas.microsoft.com/office/powerpoint/2010/main" val="128834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a:blip r:embed="rId2" cstate="print"/>
          <a:stretch>
            <a:fillRect/>
          </a:stretch>
        </p:blipFill>
        <p:spPr>
          <a:xfrm>
            <a:off x="-22384" y="1465118"/>
            <a:ext cx="12231006" cy="6431613"/>
          </a:xfrm>
          <a:prstGeom prst="rect">
            <a:avLst/>
          </a:prstGeom>
        </p:spPr>
      </p:pic>
      <p:sp>
        <p:nvSpPr>
          <p:cNvPr id="3" name="Satura vietturis 2"/>
          <p:cNvSpPr>
            <a:spLocks noGrp="1"/>
          </p:cNvSpPr>
          <p:nvPr>
            <p:ph idx="1"/>
          </p:nvPr>
        </p:nvSpPr>
        <p:spPr>
          <a:xfrm>
            <a:off x="9673937" y="1690688"/>
            <a:ext cx="2428008" cy="2802948"/>
          </a:xfrm>
        </p:spPr>
        <p:txBody>
          <a:bodyPr/>
          <a:lstStyle/>
          <a:p>
            <a:r>
              <a:rPr lang="lv-LV" dirty="0" smtClean="0"/>
              <a:t>Pēc krīzes maksimuma lēna izaugsme, stabilizācija</a:t>
            </a:r>
            <a:endParaRPr lang="lv-LV" dirty="0"/>
          </a:p>
        </p:txBody>
      </p:sp>
      <p:sp>
        <p:nvSpPr>
          <p:cNvPr id="6" name="Virsraksts 1"/>
          <p:cNvSpPr txBox="1">
            <a:spLocks noGrp="1"/>
          </p:cNvSpPr>
          <p:nvPr>
            <p:ph type="title"/>
          </p:nvPr>
        </p:nvSpPr>
        <p:spPr>
          <a:xfrm>
            <a:off x="10976263" y="139555"/>
            <a:ext cx="11256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800" dirty="0" smtClean="0"/>
              <a:t>Avots:</a:t>
            </a:r>
            <a:br>
              <a:rPr lang="lv-LV" sz="2800" dirty="0" smtClean="0"/>
            </a:br>
            <a:r>
              <a:rPr lang="lv-LV" sz="2800" dirty="0" smtClean="0"/>
              <a:t>CSP</a:t>
            </a:r>
            <a:endParaRPr lang="lv-LV" sz="3600" dirty="0"/>
          </a:p>
        </p:txBody>
      </p:sp>
    </p:spTree>
    <p:extLst>
      <p:ext uri="{BB962C8B-B14F-4D97-AF65-F5344CB8AC3E}">
        <p14:creationId xmlns:p14="http://schemas.microsoft.com/office/powerpoint/2010/main" val="403839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a:xfrm>
            <a:off x="6958446" y="3672554"/>
            <a:ext cx="5233554" cy="1679328"/>
          </a:xfrm>
        </p:spPr>
        <p:txBody>
          <a:bodyPr>
            <a:normAutofit/>
          </a:bodyPr>
          <a:lstStyle/>
          <a:p>
            <a:r>
              <a:rPr lang="lv-LV" dirty="0" smtClean="0"/>
              <a:t>Sniedz priekšstatu par strādājošajiem sabiedriskajā sektorā, kas ir nozīmīgs vietas attīstībai</a:t>
            </a:r>
            <a:endParaRPr lang="lv-LV" dirty="0"/>
          </a:p>
        </p:txBody>
      </p:sp>
      <p:pic>
        <p:nvPicPr>
          <p:cNvPr id="4" name="Attēls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743700" cy="3943825"/>
          </a:xfrm>
          <a:prstGeom prst="rect">
            <a:avLst/>
          </a:prstGeom>
        </p:spPr>
      </p:pic>
      <p:pic>
        <p:nvPicPr>
          <p:cNvPr id="5" name="Attēls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9468" y="0"/>
            <a:ext cx="5212532" cy="2987299"/>
          </a:xfrm>
          <a:prstGeom prst="rect">
            <a:avLst/>
          </a:prstGeom>
        </p:spPr>
      </p:pic>
      <p:sp>
        <p:nvSpPr>
          <p:cNvPr id="6" name="Virsraksts 1"/>
          <p:cNvSpPr txBox="1">
            <a:spLocks/>
          </p:cNvSpPr>
          <p:nvPr/>
        </p:nvSpPr>
        <p:spPr>
          <a:xfrm>
            <a:off x="11010900" y="2987862"/>
            <a:ext cx="1208809" cy="95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800" dirty="0" smtClean="0"/>
              <a:t>Avots:</a:t>
            </a:r>
            <a:br>
              <a:rPr lang="lv-LV" sz="2800" dirty="0" smtClean="0"/>
            </a:br>
            <a:r>
              <a:rPr lang="lv-LV" sz="2800" dirty="0" smtClean="0"/>
              <a:t>CSP</a:t>
            </a:r>
            <a:endParaRPr lang="lv-LV" sz="3600" dirty="0"/>
          </a:p>
        </p:txBody>
      </p:sp>
      <p:pic>
        <p:nvPicPr>
          <p:cNvPr id="7" name="Attēls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03" y="4395356"/>
            <a:ext cx="6931513" cy="2462644"/>
          </a:xfrm>
          <a:prstGeom prst="rect">
            <a:avLst/>
          </a:prstGeom>
        </p:spPr>
      </p:pic>
      <p:sp>
        <p:nvSpPr>
          <p:cNvPr id="8" name="Virsraksts 1"/>
          <p:cNvSpPr txBox="1">
            <a:spLocks/>
          </p:cNvSpPr>
          <p:nvPr/>
        </p:nvSpPr>
        <p:spPr>
          <a:xfrm>
            <a:off x="6958446" y="5691967"/>
            <a:ext cx="1729534" cy="9559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800" dirty="0" smtClean="0"/>
              <a:t>Avots:</a:t>
            </a:r>
            <a:br>
              <a:rPr lang="lv-LV" sz="2800" dirty="0" smtClean="0"/>
            </a:br>
            <a:r>
              <a:rPr lang="lv-LV" sz="2800" dirty="0" smtClean="0"/>
              <a:t>pašvaldības</a:t>
            </a:r>
            <a:endParaRPr lang="lv-LV" sz="3600" dirty="0"/>
          </a:p>
        </p:txBody>
      </p:sp>
    </p:spTree>
    <p:extLst>
      <p:ext uri="{BB962C8B-B14F-4D97-AF65-F5344CB8AC3E}">
        <p14:creationId xmlns:p14="http://schemas.microsoft.com/office/powerpoint/2010/main" val="96721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Dati</a:t>
            </a:r>
            <a:endParaRPr lang="lv-LV" dirty="0"/>
          </a:p>
        </p:txBody>
      </p:sp>
      <p:sp>
        <p:nvSpPr>
          <p:cNvPr id="3" name="Satura vietturis 2"/>
          <p:cNvSpPr>
            <a:spLocks noGrp="1"/>
          </p:cNvSpPr>
          <p:nvPr>
            <p:ph idx="1"/>
          </p:nvPr>
        </p:nvSpPr>
        <p:spPr/>
        <p:txBody>
          <a:bodyPr/>
          <a:lstStyle/>
          <a:p>
            <a:r>
              <a:rPr lang="lv-LV" dirty="0" smtClean="0"/>
              <a:t>Nav datu </a:t>
            </a:r>
          </a:p>
          <a:p>
            <a:r>
              <a:rPr lang="lv-LV" dirty="0" smtClean="0"/>
              <a:t>Dati neraksturo reālo situāciju</a:t>
            </a:r>
          </a:p>
          <a:p>
            <a:r>
              <a:rPr lang="lv-LV" dirty="0" smtClean="0"/>
              <a:t>Vietējam vērtējumam nav vienotas metodikas</a:t>
            </a:r>
          </a:p>
          <a:p>
            <a:r>
              <a:rPr lang="lv-LV" dirty="0" smtClean="0"/>
              <a:t>Valsts dati – nav vērsti uz plānošanas vajadzībām bet pakārtoti grāmatvedības uzskaitei  </a:t>
            </a:r>
          </a:p>
          <a:p>
            <a:r>
              <a:rPr lang="lv-LV" dirty="0" smtClean="0"/>
              <a:t>Valsts plāno balstoties uz statistiku, t.i. uz nereāliem datiem!  </a:t>
            </a:r>
            <a:endParaRPr lang="lv-LV" dirty="0"/>
          </a:p>
        </p:txBody>
      </p:sp>
    </p:spTree>
    <p:extLst>
      <p:ext uri="{BB962C8B-B14F-4D97-AF65-F5344CB8AC3E}">
        <p14:creationId xmlns:p14="http://schemas.microsoft.com/office/powerpoint/2010/main" val="209247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Satura vietturis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1170227" cy="6881502"/>
          </a:xfrm>
        </p:spPr>
      </p:pic>
      <p:sp>
        <p:nvSpPr>
          <p:cNvPr id="5" name="Ovāls 4"/>
          <p:cNvSpPr/>
          <p:nvPr/>
        </p:nvSpPr>
        <p:spPr>
          <a:xfrm rot="1108888">
            <a:off x="7491846" y="1139123"/>
            <a:ext cx="3366654" cy="2508087"/>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6" name="Ovāls 5"/>
          <p:cNvSpPr/>
          <p:nvPr/>
        </p:nvSpPr>
        <p:spPr>
          <a:xfrm>
            <a:off x="4332009" y="5766953"/>
            <a:ext cx="1112827" cy="384465"/>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Virsraksts 1"/>
          <p:cNvSpPr txBox="1">
            <a:spLocks/>
          </p:cNvSpPr>
          <p:nvPr/>
        </p:nvSpPr>
        <p:spPr>
          <a:xfrm>
            <a:off x="10829925" y="5902037"/>
            <a:ext cx="1208809" cy="95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800" dirty="0" smtClean="0"/>
              <a:t>Avots:</a:t>
            </a:r>
            <a:br>
              <a:rPr lang="lv-LV" sz="2800" dirty="0" smtClean="0"/>
            </a:br>
            <a:r>
              <a:rPr lang="lv-LV" sz="2800" dirty="0" smtClean="0"/>
              <a:t>VID</a:t>
            </a:r>
            <a:endParaRPr lang="lv-LV" sz="3600" dirty="0"/>
          </a:p>
        </p:txBody>
      </p:sp>
    </p:spTree>
    <p:extLst>
      <p:ext uri="{BB962C8B-B14F-4D97-AF65-F5344CB8AC3E}">
        <p14:creationId xmlns:p14="http://schemas.microsoft.com/office/powerpoint/2010/main" val="216298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Kā nedrīkst rēķināt …?</a:t>
            </a:r>
            <a:endParaRPr lang="lv-LV" dirty="0"/>
          </a:p>
        </p:txBody>
      </p:sp>
      <p:sp>
        <p:nvSpPr>
          <p:cNvPr id="3" name="Satura vietturis 2"/>
          <p:cNvSpPr>
            <a:spLocks noGrp="1"/>
          </p:cNvSpPr>
          <p:nvPr>
            <p:ph idx="1"/>
          </p:nvPr>
        </p:nvSpPr>
        <p:spPr/>
        <p:txBody>
          <a:bodyPr>
            <a:normAutofit lnSpcReduction="10000"/>
          </a:bodyPr>
          <a:lstStyle/>
          <a:p>
            <a:r>
              <a:rPr lang="lv-LV" dirty="0"/>
              <a:t>Statistika ar vien vairāk strādā ar izlases metodēm un ar vien mazāk sniedz informāciju par katru cilvēku/uzņēmumu, kas neļauj spriest par situāciju konkrētā vietā.  </a:t>
            </a:r>
          </a:p>
          <a:p>
            <a:r>
              <a:rPr lang="lv-LV" dirty="0" smtClean="0"/>
              <a:t>Strādājošo </a:t>
            </a:r>
            <a:r>
              <a:rPr lang="lv-LV" dirty="0"/>
              <a:t>/nodarbināto /darba ņēmēju/ ekonomiski aktīvo iedzīvotāju  /faktisko darbavietu/ darba meklētāju statistika ir sadrumstalota, bieži nav pieejama pašvaldību līmenī</a:t>
            </a:r>
          </a:p>
          <a:p>
            <a:r>
              <a:rPr lang="lv-LV" dirty="0" smtClean="0"/>
              <a:t>IIN </a:t>
            </a:r>
            <a:r>
              <a:rPr lang="lv-LV" dirty="0" err="1" smtClean="0"/>
              <a:t>pārskaitījumi</a:t>
            </a:r>
            <a:r>
              <a:rPr lang="lv-LV" dirty="0" smtClean="0"/>
              <a:t> dod ap 1/3 no visa pašvaldību IIN …., tomēr tas neraksturo situāciju /dati uz darba devēja juridisko reģistrēšanas vietu/ un var pašvaldībās būtiski atšķirties</a:t>
            </a:r>
          </a:p>
          <a:p>
            <a:r>
              <a:rPr lang="lv-LV" dirty="0" smtClean="0"/>
              <a:t>Pašvaldību </a:t>
            </a:r>
            <a:r>
              <a:rPr lang="lv-LV" dirty="0"/>
              <a:t>vērtējums - Oficiālais iedzīvotāju skaits – </a:t>
            </a:r>
            <a:r>
              <a:rPr lang="lv-LV" dirty="0" smtClean="0"/>
              <a:t>(%) </a:t>
            </a:r>
            <a:r>
              <a:rPr lang="lv-LV" dirty="0"/>
              <a:t>dažādās teritorijās atšķirīgi  20 -30%, nav ticamu datu par visām teritorijām </a:t>
            </a:r>
          </a:p>
          <a:p>
            <a:endParaRPr lang="lv-LV" dirty="0" smtClean="0"/>
          </a:p>
        </p:txBody>
      </p:sp>
    </p:spTree>
    <p:extLst>
      <p:ext uri="{BB962C8B-B14F-4D97-AF65-F5344CB8AC3E}">
        <p14:creationId xmlns:p14="http://schemas.microsoft.com/office/powerpoint/2010/main" val="103514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Sarukšana</a:t>
            </a:r>
            <a:endParaRPr lang="lv-LV" dirty="0">
              <a:solidFill>
                <a:srgbClr val="0070C0"/>
              </a:solidFill>
            </a:endParaRPr>
          </a:p>
        </p:txBody>
      </p:sp>
      <p:sp>
        <p:nvSpPr>
          <p:cNvPr id="3" name="Satura vietturis 2"/>
          <p:cNvSpPr>
            <a:spLocks noGrp="1"/>
          </p:cNvSpPr>
          <p:nvPr>
            <p:ph idx="1"/>
          </p:nvPr>
        </p:nvSpPr>
        <p:spPr/>
        <p:txBody>
          <a:bodyPr/>
          <a:lstStyle/>
          <a:p>
            <a:r>
              <a:rPr lang="lv-LV" dirty="0" smtClean="0"/>
              <a:t>Sarukšana – demogrāfisko un tehnoloģisko procesu ietekmes, kuru rezultātā mainās teritorijas apdzīvojuma, sociālā, ekonomiskā struktūra, cilvēku dzīves veids un vietu kvalitāte</a:t>
            </a:r>
          </a:p>
          <a:p>
            <a:r>
              <a:rPr lang="lv-LV" dirty="0" smtClean="0"/>
              <a:t>Sarukšana atstāj ietekmi uz visām sabiedrības dzīves jomām, tai skaitā uz rīcībām</a:t>
            </a:r>
          </a:p>
          <a:p>
            <a:r>
              <a:rPr lang="lv-LV" dirty="0" smtClean="0"/>
              <a:t>Sarukšana nav ne slikti, ne nelabi, … to jāapzinās un jāņem vērā</a:t>
            </a:r>
          </a:p>
          <a:p>
            <a:r>
              <a:rPr lang="lv-LV" dirty="0" smtClean="0"/>
              <a:t>Sarukšana arī ir attīstība!</a:t>
            </a:r>
          </a:p>
          <a:p>
            <a:r>
              <a:rPr lang="lv-LV" dirty="0" smtClean="0"/>
              <a:t>Sarukšana ir iespējas!</a:t>
            </a:r>
            <a:endParaRPr lang="lv-LV" dirty="0"/>
          </a:p>
        </p:txBody>
      </p:sp>
    </p:spTree>
    <p:extLst>
      <p:ext uri="{BB962C8B-B14F-4D97-AF65-F5344CB8AC3E}">
        <p14:creationId xmlns:p14="http://schemas.microsoft.com/office/powerpoint/2010/main" val="1144133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Prioritātes</a:t>
            </a:r>
            <a:endParaRPr lang="lv-LV" dirty="0"/>
          </a:p>
        </p:txBody>
      </p:sp>
      <p:sp>
        <p:nvSpPr>
          <p:cNvPr id="3" name="Satura vietturis 2"/>
          <p:cNvSpPr>
            <a:spLocks noGrp="1"/>
          </p:cNvSpPr>
          <p:nvPr>
            <p:ph idx="1"/>
          </p:nvPr>
        </p:nvSpPr>
        <p:spPr/>
        <p:txBody>
          <a:bodyPr/>
          <a:lstStyle/>
          <a:p>
            <a:r>
              <a:rPr lang="lv-LV" dirty="0" smtClean="0"/>
              <a:t>Nav izteiktu prioritāšu</a:t>
            </a:r>
          </a:p>
          <a:p>
            <a:r>
              <a:rPr lang="lv-LV" dirty="0" smtClean="0"/>
              <a:t>Darba vietas, ceļi,  un tikai pēc tam pakalpojumi </a:t>
            </a:r>
          </a:p>
          <a:p>
            <a:r>
              <a:rPr lang="lv-LV" dirty="0"/>
              <a:t>T</a:t>
            </a:r>
            <a:r>
              <a:rPr lang="lv-LV" dirty="0" smtClean="0"/>
              <a:t>eritoriju (pagasti) finansēšanas modelēšana</a:t>
            </a:r>
          </a:p>
          <a:p>
            <a:r>
              <a:rPr lang="lv-LV" dirty="0" smtClean="0"/>
              <a:t>Saimnieciski-sociālā ikdiena</a:t>
            </a:r>
          </a:p>
          <a:p>
            <a:r>
              <a:rPr lang="lv-LV" dirty="0" smtClean="0"/>
              <a:t>Naudas «apgūšana», tas ir – maksimāli iespējamā finansējuma piedāvājuma izmantošana (neskatoties uz reālajām vajadzībām) un to maksimāla pielāgošana reālajām vajadzībām </a:t>
            </a:r>
            <a:endParaRPr lang="lv-LV" dirty="0"/>
          </a:p>
        </p:txBody>
      </p:sp>
    </p:spTree>
    <p:extLst>
      <p:ext uri="{BB962C8B-B14F-4D97-AF65-F5344CB8AC3E}">
        <p14:creationId xmlns:p14="http://schemas.microsoft.com/office/powerpoint/2010/main" val="17363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atura vietturis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96542" y="0"/>
            <a:ext cx="9395458" cy="6858000"/>
          </a:xfrm>
        </p:spPr>
      </p:pic>
      <p:sp>
        <p:nvSpPr>
          <p:cNvPr id="2" name="Virsraksts 1"/>
          <p:cNvSpPr>
            <a:spLocks noGrp="1"/>
          </p:cNvSpPr>
          <p:nvPr>
            <p:ph type="title"/>
          </p:nvPr>
        </p:nvSpPr>
        <p:spPr>
          <a:xfrm>
            <a:off x="838200" y="365125"/>
            <a:ext cx="3962400" cy="1325563"/>
          </a:xfrm>
        </p:spPr>
        <p:txBody>
          <a:bodyPr/>
          <a:lstStyle/>
          <a:p>
            <a:r>
              <a:rPr lang="lv-LV" dirty="0"/>
              <a:t>Apdzīvojuma struktūra</a:t>
            </a:r>
          </a:p>
        </p:txBody>
      </p:sp>
      <p:sp>
        <p:nvSpPr>
          <p:cNvPr id="4" name="Virsraksts 1"/>
          <p:cNvSpPr txBox="1">
            <a:spLocks/>
          </p:cNvSpPr>
          <p:nvPr/>
        </p:nvSpPr>
        <p:spPr>
          <a:xfrm>
            <a:off x="0" y="5715000"/>
            <a:ext cx="2486025" cy="1143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800" dirty="0" smtClean="0"/>
              <a:t>Datu avots: SIA «Karšu izdevniecība Jāņa sēta»</a:t>
            </a:r>
            <a:br>
              <a:rPr lang="lv-LV" sz="2800" dirty="0" smtClean="0"/>
            </a:br>
            <a:endParaRPr lang="lv-LV" sz="3600" dirty="0"/>
          </a:p>
        </p:txBody>
      </p:sp>
    </p:spTree>
    <p:extLst>
      <p:ext uri="{BB962C8B-B14F-4D97-AF65-F5344CB8AC3E}">
        <p14:creationId xmlns:p14="http://schemas.microsoft.com/office/powerpoint/2010/main" val="2601411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Struktūra </a:t>
            </a:r>
            <a:endParaRPr lang="lv-LV" dirty="0"/>
          </a:p>
        </p:txBody>
      </p:sp>
      <p:sp>
        <p:nvSpPr>
          <p:cNvPr id="3" name="Satura vietturis 2"/>
          <p:cNvSpPr>
            <a:spLocks noGrp="1"/>
          </p:cNvSpPr>
          <p:nvPr>
            <p:ph idx="1"/>
          </p:nvPr>
        </p:nvSpPr>
        <p:spPr/>
        <p:txBody>
          <a:bodyPr>
            <a:normAutofit/>
          </a:bodyPr>
          <a:lstStyle/>
          <a:p>
            <a:r>
              <a:rPr lang="lv-LV" dirty="0"/>
              <a:t>Saglabājas formālā struktūra – pilsētas, ciemi, viensētas  </a:t>
            </a:r>
          </a:p>
          <a:p>
            <a:r>
              <a:rPr lang="lv-LV" dirty="0" smtClean="0"/>
              <a:t>Kvalitatīvi atšķirīga apdzīvojuma struktūra</a:t>
            </a:r>
          </a:p>
          <a:p>
            <a:r>
              <a:rPr lang="lv-LV" dirty="0" smtClean="0"/>
              <a:t>Bijušie rajonu centri zaudē valsts iestāžu nodarbinātību /centralizācija un koncentrēšanās lielajos centros, </a:t>
            </a:r>
            <a:r>
              <a:rPr lang="lv-LV" dirty="0"/>
              <a:t>R</a:t>
            </a:r>
            <a:r>
              <a:rPr lang="lv-LV" dirty="0" smtClean="0"/>
              <a:t>īgā/</a:t>
            </a:r>
          </a:p>
          <a:p>
            <a:r>
              <a:rPr lang="lv-LV" dirty="0" smtClean="0"/>
              <a:t>Apdzīvotas vietas (ciemi un pilsētas) zaudējušas ražošanas funkciju, ko aizvieto pakalpojumi.  </a:t>
            </a:r>
            <a:endParaRPr lang="lv-LV" dirty="0"/>
          </a:p>
          <a:p>
            <a:r>
              <a:rPr lang="lv-LV" dirty="0"/>
              <a:t>Kvalitātes – darba vieta kļūst par izšķirīgo, blakus tam ir sasniedzamība (asfaltēts ceļš laukos), skola/pirmsskolas iestāde</a:t>
            </a:r>
            <a:r>
              <a:rPr lang="lv-LV" dirty="0" smtClean="0"/>
              <a:t>.</a:t>
            </a:r>
          </a:p>
          <a:p>
            <a:r>
              <a:rPr lang="lv-LV" dirty="0" smtClean="0"/>
              <a:t>Katrs lēmums par kvalitātēm var būt kritisks vietas pastāvēšanai</a:t>
            </a:r>
            <a:endParaRPr lang="lv-LV" dirty="0"/>
          </a:p>
        </p:txBody>
      </p:sp>
    </p:spTree>
    <p:extLst>
      <p:ext uri="{BB962C8B-B14F-4D97-AF65-F5344CB8AC3E}">
        <p14:creationId xmlns:p14="http://schemas.microsoft.com/office/powerpoint/2010/main" val="4049732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Kas un kur ir pakalpojumi?</a:t>
            </a:r>
            <a:endParaRPr lang="lv-LV" dirty="0"/>
          </a:p>
        </p:txBody>
      </p:sp>
      <p:sp>
        <p:nvSpPr>
          <p:cNvPr id="3" name="Satura vietturis 2"/>
          <p:cNvSpPr>
            <a:spLocks noGrp="1"/>
          </p:cNvSpPr>
          <p:nvPr>
            <p:ph idx="1"/>
          </p:nvPr>
        </p:nvSpPr>
        <p:spPr/>
        <p:txBody>
          <a:bodyPr/>
          <a:lstStyle/>
          <a:p>
            <a:r>
              <a:rPr lang="lv-LV" dirty="0" smtClean="0"/>
              <a:t>Valsts politikā apdzīvojums - pakalpojumu sniegšanas vietas /attīstības centri/ /RPP/</a:t>
            </a:r>
          </a:p>
          <a:p>
            <a:r>
              <a:rPr lang="lv-LV" dirty="0" smtClean="0"/>
              <a:t>Esošie pakalpojumu centri neatbilst RPP pakalpojumu grozam</a:t>
            </a:r>
          </a:p>
          <a:p>
            <a:r>
              <a:rPr lang="lv-LV" dirty="0" smtClean="0"/>
              <a:t>Nākotnē neatbilstība var pieaugt</a:t>
            </a:r>
          </a:p>
          <a:p>
            <a:r>
              <a:rPr lang="lv-LV" dirty="0" smtClean="0"/>
              <a:t>Vai nu centri ir nepareizi noteikti vai arī RPP pakalpojumu grozs ir pārlieku optimistisks </a:t>
            </a:r>
          </a:p>
          <a:p>
            <a:r>
              <a:rPr lang="lv-LV" dirty="0" smtClean="0"/>
              <a:t>Bieži tiek aizmirsta apdzīvojuma izpratne kā dzīvesveids – šādā izpratnē nav viensētu.</a:t>
            </a:r>
            <a:endParaRPr lang="lv-LV" dirty="0"/>
          </a:p>
        </p:txBody>
      </p:sp>
    </p:spTree>
    <p:extLst>
      <p:ext uri="{BB962C8B-B14F-4D97-AF65-F5344CB8AC3E}">
        <p14:creationId xmlns:p14="http://schemas.microsoft.com/office/powerpoint/2010/main" val="393029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endParaRPr lang="lv-LV" dirty="0"/>
          </a:p>
        </p:txBody>
      </p:sp>
      <p:pic>
        <p:nvPicPr>
          <p:cNvPr id="5" name="Attēls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36" y="203999"/>
            <a:ext cx="12161927" cy="6450001"/>
          </a:xfrm>
          <a:prstGeom prst="rect">
            <a:avLst/>
          </a:prstGeom>
        </p:spPr>
      </p:pic>
      <p:sp>
        <p:nvSpPr>
          <p:cNvPr id="6" name="Ovāls 5"/>
          <p:cNvSpPr/>
          <p:nvPr/>
        </p:nvSpPr>
        <p:spPr>
          <a:xfrm>
            <a:off x="4481511" y="2145099"/>
            <a:ext cx="2581275" cy="62865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Ovāls 6"/>
          <p:cNvSpPr/>
          <p:nvPr/>
        </p:nvSpPr>
        <p:spPr>
          <a:xfrm>
            <a:off x="4410075" y="4999824"/>
            <a:ext cx="2581275" cy="1147763"/>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āls 7"/>
          <p:cNvSpPr/>
          <p:nvPr/>
        </p:nvSpPr>
        <p:spPr>
          <a:xfrm>
            <a:off x="9558336" y="2047875"/>
            <a:ext cx="2581275" cy="129540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āls 8"/>
          <p:cNvSpPr/>
          <p:nvPr/>
        </p:nvSpPr>
        <p:spPr>
          <a:xfrm>
            <a:off x="9558336" y="4872826"/>
            <a:ext cx="2581275" cy="62865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Ovāls 9"/>
          <p:cNvSpPr/>
          <p:nvPr/>
        </p:nvSpPr>
        <p:spPr>
          <a:xfrm>
            <a:off x="2062162" y="5501476"/>
            <a:ext cx="2581275" cy="914006"/>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Virsraksts 1"/>
          <p:cNvSpPr txBox="1">
            <a:spLocks/>
          </p:cNvSpPr>
          <p:nvPr/>
        </p:nvSpPr>
        <p:spPr>
          <a:xfrm>
            <a:off x="10930802" y="6035780"/>
            <a:ext cx="1208809" cy="9559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800" dirty="0" smtClean="0"/>
              <a:t>Avots:</a:t>
            </a:r>
            <a:br>
              <a:rPr lang="lv-LV" sz="2800" dirty="0" smtClean="0"/>
            </a:br>
            <a:r>
              <a:rPr lang="lv-LV" sz="2800" dirty="0" smtClean="0"/>
              <a:t>VARAM</a:t>
            </a:r>
            <a:endParaRPr lang="lv-LV" sz="3600" dirty="0"/>
          </a:p>
        </p:txBody>
      </p:sp>
    </p:spTree>
    <p:extLst>
      <p:ext uri="{BB962C8B-B14F-4D97-AF65-F5344CB8AC3E}">
        <p14:creationId xmlns:p14="http://schemas.microsoft.com/office/powerpoint/2010/main" val="1214417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Attīstības centri un ciemi</a:t>
            </a:r>
            <a:endParaRPr lang="lv-LV" dirty="0"/>
          </a:p>
        </p:txBody>
      </p:sp>
      <p:pic>
        <p:nvPicPr>
          <p:cNvPr id="4" name="Attēls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0146" y="1690688"/>
            <a:ext cx="8170812" cy="2109172"/>
          </a:xfrm>
          <a:prstGeom prst="rect">
            <a:avLst/>
          </a:prstGeom>
        </p:spPr>
      </p:pic>
      <p:pic>
        <p:nvPicPr>
          <p:cNvPr id="5" name="Attēls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90688"/>
            <a:ext cx="8494365" cy="5167312"/>
          </a:xfrm>
          <a:prstGeom prst="rect">
            <a:avLst/>
          </a:prstGeom>
        </p:spPr>
      </p:pic>
      <p:sp>
        <p:nvSpPr>
          <p:cNvPr id="3" name="Satura vietturis 2"/>
          <p:cNvSpPr>
            <a:spLocks noGrp="1"/>
          </p:cNvSpPr>
          <p:nvPr>
            <p:ph idx="1"/>
          </p:nvPr>
        </p:nvSpPr>
        <p:spPr>
          <a:xfrm>
            <a:off x="5320146" y="3799860"/>
            <a:ext cx="6033654" cy="2377102"/>
          </a:xfrm>
        </p:spPr>
        <p:txBody>
          <a:bodyPr/>
          <a:lstStyle/>
          <a:p>
            <a:r>
              <a:rPr lang="lv-LV" dirty="0" smtClean="0"/>
              <a:t>Attīstības centri apvieno dažāda līmeņa apdzīvotās vietas</a:t>
            </a:r>
            <a:endParaRPr lang="lv-LV" dirty="0"/>
          </a:p>
        </p:txBody>
      </p:sp>
    </p:spTree>
    <p:extLst>
      <p:ext uri="{BB962C8B-B14F-4D97-AF65-F5344CB8AC3E}">
        <p14:creationId xmlns:p14="http://schemas.microsoft.com/office/powerpoint/2010/main" val="1900126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dirty="0"/>
          </a:p>
        </p:txBody>
      </p:sp>
      <p:sp>
        <p:nvSpPr>
          <p:cNvPr id="3" name="Satura vietturis 2"/>
          <p:cNvSpPr>
            <a:spLocks noGrp="1"/>
          </p:cNvSpPr>
          <p:nvPr>
            <p:ph idx="1"/>
          </p:nvPr>
        </p:nvSpPr>
        <p:spPr>
          <a:xfrm>
            <a:off x="9605520" y="1233774"/>
            <a:ext cx="2581275" cy="4351338"/>
          </a:xfrm>
        </p:spPr>
        <p:txBody>
          <a:bodyPr/>
          <a:lstStyle/>
          <a:p>
            <a:r>
              <a:rPr lang="lv-LV" dirty="0" smtClean="0"/>
              <a:t>Prognozētais samazinājums 2011-2030.g. ir 1/5 - 1/3 </a:t>
            </a:r>
            <a:endParaRPr lang="lv-LV" dirty="0"/>
          </a:p>
        </p:txBody>
      </p:sp>
      <p:pic>
        <p:nvPicPr>
          <p:cNvPr id="4" name="Attēls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757458" cy="6900740"/>
          </a:xfrm>
          <a:prstGeom prst="rect">
            <a:avLst/>
          </a:prstGeom>
        </p:spPr>
      </p:pic>
      <p:sp>
        <p:nvSpPr>
          <p:cNvPr id="5" name="Ovāls 4"/>
          <p:cNvSpPr/>
          <p:nvPr/>
        </p:nvSpPr>
        <p:spPr>
          <a:xfrm rot="1108888">
            <a:off x="6460644" y="1226567"/>
            <a:ext cx="2879258" cy="2144269"/>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6" name="Ovāls 5"/>
          <p:cNvSpPr/>
          <p:nvPr/>
        </p:nvSpPr>
        <p:spPr>
          <a:xfrm>
            <a:off x="944573" y="5392880"/>
            <a:ext cx="1040091" cy="384465"/>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Virsraksts 1"/>
          <p:cNvSpPr txBox="1">
            <a:spLocks/>
          </p:cNvSpPr>
          <p:nvPr/>
        </p:nvSpPr>
        <p:spPr>
          <a:xfrm>
            <a:off x="10595657" y="5777345"/>
            <a:ext cx="1443077" cy="108065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800" dirty="0" smtClean="0"/>
              <a:t>Avots</a:t>
            </a:r>
            <a:r>
              <a:rPr lang="lv-LV" sz="2800" dirty="0"/>
              <a:t>: SIA «Karšu izdevniecība Jāņa sēta»</a:t>
            </a:r>
            <a:endParaRPr lang="lv-LV" sz="3600" dirty="0"/>
          </a:p>
        </p:txBody>
      </p:sp>
    </p:spTree>
    <p:extLst>
      <p:ext uri="{BB962C8B-B14F-4D97-AF65-F5344CB8AC3E}">
        <p14:creationId xmlns:p14="http://schemas.microsoft.com/office/powerpoint/2010/main" val="2532768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Pašvaldību pārvaldības jautājumi / intervijas/</a:t>
            </a:r>
            <a:endParaRPr lang="lv-LV" dirty="0"/>
          </a:p>
        </p:txBody>
      </p:sp>
      <p:sp>
        <p:nvSpPr>
          <p:cNvPr id="3" name="Satura vietturis 2"/>
          <p:cNvSpPr>
            <a:spLocks noGrp="1"/>
          </p:cNvSpPr>
          <p:nvPr>
            <p:ph idx="1"/>
          </p:nvPr>
        </p:nvSpPr>
        <p:spPr>
          <a:xfrm>
            <a:off x="838200" y="1825624"/>
            <a:ext cx="10515600" cy="4965701"/>
          </a:xfrm>
        </p:spPr>
        <p:txBody>
          <a:bodyPr>
            <a:normAutofit/>
          </a:bodyPr>
          <a:lstStyle/>
          <a:p>
            <a:r>
              <a:rPr lang="lv-LV" dirty="0" smtClean="0"/>
              <a:t>Pašvaldību </a:t>
            </a:r>
            <a:r>
              <a:rPr lang="lv-LV" dirty="0"/>
              <a:t>loma </a:t>
            </a:r>
            <a:r>
              <a:rPr lang="lv-LV" dirty="0" smtClean="0"/>
              <a:t>ierobežota</a:t>
            </a:r>
          </a:p>
          <a:p>
            <a:r>
              <a:rPr lang="lv-LV" dirty="0" smtClean="0"/>
              <a:t>Valsts loma </a:t>
            </a:r>
            <a:r>
              <a:rPr lang="lv-LV" dirty="0"/>
              <a:t>lauku </a:t>
            </a:r>
            <a:r>
              <a:rPr lang="lv-LV" dirty="0" smtClean="0"/>
              <a:t>attīstībā -  </a:t>
            </a:r>
            <a:r>
              <a:rPr lang="lv-LV" dirty="0"/>
              <a:t>atbalsta </a:t>
            </a:r>
            <a:r>
              <a:rPr lang="lv-LV" dirty="0" smtClean="0"/>
              <a:t>mehānismi, </a:t>
            </a:r>
            <a:r>
              <a:rPr lang="lv-LV" dirty="0"/>
              <a:t>tai skaitā, nodokļu sistēmas </a:t>
            </a:r>
            <a:r>
              <a:rPr lang="lv-LV" dirty="0" smtClean="0"/>
              <a:t>pārveide</a:t>
            </a:r>
            <a:endParaRPr lang="lv-LV" dirty="0"/>
          </a:p>
          <a:p>
            <a:r>
              <a:rPr lang="lv-LV" dirty="0" smtClean="0"/>
              <a:t>Plānošanas dokumenti – vērā neņemams </a:t>
            </a:r>
            <a:r>
              <a:rPr lang="lv-LV" dirty="0" err="1" smtClean="0"/>
              <a:t>birokratizācijas</a:t>
            </a:r>
            <a:r>
              <a:rPr lang="lv-LV" dirty="0" smtClean="0"/>
              <a:t> produkts</a:t>
            </a:r>
            <a:endParaRPr lang="lv-LV" dirty="0"/>
          </a:p>
          <a:p>
            <a:r>
              <a:rPr lang="lv-LV" dirty="0" smtClean="0"/>
              <a:t>Piedāvātās </a:t>
            </a:r>
            <a:r>
              <a:rPr lang="lv-LV" dirty="0"/>
              <a:t>rīcības ir </a:t>
            </a:r>
            <a:r>
              <a:rPr lang="lv-LV" dirty="0" smtClean="0"/>
              <a:t>reaģējošas - </a:t>
            </a:r>
            <a:r>
              <a:rPr lang="lv-LV" dirty="0"/>
              <a:t>infrastruktūras </a:t>
            </a:r>
            <a:r>
              <a:rPr lang="lv-LV" dirty="0" smtClean="0"/>
              <a:t>piemērošana</a:t>
            </a:r>
            <a:endParaRPr lang="lv-LV" dirty="0"/>
          </a:p>
          <a:p>
            <a:r>
              <a:rPr lang="lv-LV" dirty="0" smtClean="0"/>
              <a:t>Apdzīvojuma </a:t>
            </a:r>
            <a:r>
              <a:rPr lang="lv-LV" dirty="0"/>
              <a:t>struktūras izmaiņas neredz, </a:t>
            </a:r>
            <a:r>
              <a:rPr lang="lv-LV" dirty="0" smtClean="0"/>
              <a:t>jo </a:t>
            </a:r>
            <a:r>
              <a:rPr lang="lv-LV" dirty="0"/>
              <a:t>apdzīvojums ir pakļauts nevis regulējumam, bet gan ekonomiskajai </a:t>
            </a:r>
            <a:r>
              <a:rPr lang="lv-LV" dirty="0" smtClean="0"/>
              <a:t>aktivitātei </a:t>
            </a:r>
            <a:endParaRPr lang="lv-LV" dirty="0"/>
          </a:p>
          <a:p>
            <a:r>
              <a:rPr lang="lv-LV" dirty="0"/>
              <a:t>Pašvaldības pārsvarā nestrādā ar aktīviem cilvēkiem un grupām, kas vērstas uz </a:t>
            </a:r>
            <a:r>
              <a:rPr lang="lv-LV" dirty="0" smtClean="0"/>
              <a:t>attīstību</a:t>
            </a:r>
            <a:endParaRPr lang="lv-LV" dirty="0"/>
          </a:p>
        </p:txBody>
      </p:sp>
    </p:spTree>
    <p:extLst>
      <p:ext uri="{BB962C8B-B14F-4D97-AF65-F5344CB8AC3E}">
        <p14:creationId xmlns:p14="http://schemas.microsoft.com/office/powerpoint/2010/main" val="976585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Pašvaldību pārvaldības jautājumi / intervijas/</a:t>
            </a:r>
          </a:p>
        </p:txBody>
      </p:sp>
      <p:sp>
        <p:nvSpPr>
          <p:cNvPr id="3" name="Satura vietturis 2"/>
          <p:cNvSpPr>
            <a:spLocks noGrp="1"/>
          </p:cNvSpPr>
          <p:nvPr>
            <p:ph idx="1"/>
          </p:nvPr>
        </p:nvSpPr>
        <p:spPr>
          <a:xfrm>
            <a:off x="838200" y="1825624"/>
            <a:ext cx="10515600" cy="4298951"/>
          </a:xfrm>
        </p:spPr>
        <p:txBody>
          <a:bodyPr>
            <a:normAutofit fontScale="92500" lnSpcReduction="10000"/>
          </a:bodyPr>
          <a:lstStyle/>
          <a:p>
            <a:r>
              <a:rPr lang="lv-LV" dirty="0" smtClean="0"/>
              <a:t>Esošās saimnieciskās vajadzības nosaka pašvaldību rīcības un to nozīmību</a:t>
            </a:r>
          </a:p>
          <a:p>
            <a:r>
              <a:rPr lang="lv-LV" dirty="0" smtClean="0"/>
              <a:t>Valsts politika nesniedz </a:t>
            </a:r>
            <a:r>
              <a:rPr lang="lv-LV" dirty="0"/>
              <a:t>atbildi uz vietu attīstību noteicošajiem </a:t>
            </a:r>
            <a:r>
              <a:rPr lang="lv-LV" dirty="0" smtClean="0"/>
              <a:t> jautājumiem </a:t>
            </a:r>
            <a:r>
              <a:rPr lang="lv-LV" dirty="0"/>
              <a:t>un iespējām tos </a:t>
            </a:r>
            <a:r>
              <a:rPr lang="lv-LV" dirty="0" smtClean="0"/>
              <a:t>risināt </a:t>
            </a:r>
          </a:p>
          <a:p>
            <a:pPr lvl="1"/>
            <a:r>
              <a:rPr lang="lv-LV" dirty="0" smtClean="0"/>
              <a:t>Pašvaldības </a:t>
            </a:r>
            <a:r>
              <a:rPr lang="lv-LV" dirty="0"/>
              <a:t>bieži ir skeptiskas par valsts administratīvo reformu, skolu tīkla optimizāciju, esošajiem darbavietu radīšanas un ceļu infrastruktūras sakārtošanas instrumentiem, sociālās palīdzības instrumentiem, vismaz to deklarēto mērķu kontekstā. </a:t>
            </a:r>
          </a:p>
          <a:p>
            <a:r>
              <a:rPr lang="lv-LV" dirty="0"/>
              <a:t>Esošās valsts prioritātes, atbalsta instrumenti bieži vien neņem vērā vietējās </a:t>
            </a:r>
            <a:r>
              <a:rPr lang="lv-LV" dirty="0" smtClean="0"/>
              <a:t>vajadzības</a:t>
            </a:r>
          </a:p>
          <a:p>
            <a:pPr lvl="1"/>
            <a:r>
              <a:rPr lang="lv-LV" dirty="0" smtClean="0"/>
              <a:t>Centralizācija </a:t>
            </a:r>
            <a:r>
              <a:rPr lang="lv-LV" dirty="0"/>
              <a:t>noved pie absurdas situācijas, kad centrs domā, ka “labāk zina, kas un kā ir vajadzīgs konkrētā vietā”, bet konkrētā vieta kaut kā domā un dara savādāk, jo reāli zina “kā un kas”. Valsts un pašvaldība šeit dzīvo dažādos laikos un pasaulēs. </a:t>
            </a:r>
          </a:p>
          <a:p>
            <a:endParaRPr lang="lv-LV" dirty="0"/>
          </a:p>
        </p:txBody>
      </p:sp>
    </p:spTree>
    <p:extLst>
      <p:ext uri="{BB962C8B-B14F-4D97-AF65-F5344CB8AC3E}">
        <p14:creationId xmlns:p14="http://schemas.microsoft.com/office/powerpoint/2010/main" val="224306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Centri, apdzīvojums, priekšlikumi </a:t>
            </a:r>
            <a:endParaRPr lang="lv-LV" dirty="0"/>
          </a:p>
        </p:txBody>
      </p:sp>
      <p:sp>
        <p:nvSpPr>
          <p:cNvPr id="3" name="Satura vietturis 2"/>
          <p:cNvSpPr>
            <a:spLocks noGrp="1"/>
          </p:cNvSpPr>
          <p:nvPr>
            <p:ph idx="1"/>
          </p:nvPr>
        </p:nvSpPr>
        <p:spPr/>
        <p:txBody>
          <a:bodyPr>
            <a:normAutofit/>
          </a:bodyPr>
          <a:lstStyle/>
          <a:p>
            <a:r>
              <a:rPr lang="lv-LV" dirty="0"/>
              <a:t>V</a:t>
            </a:r>
            <a:r>
              <a:rPr lang="lv-LV" dirty="0" smtClean="0"/>
              <a:t>alsts </a:t>
            </a:r>
            <a:r>
              <a:rPr lang="lv-LV" dirty="0"/>
              <a:t>institūciju decentralizācija atstājot reģiona centros noteiktas valsts pārvaldes </a:t>
            </a:r>
            <a:r>
              <a:rPr lang="lv-LV" dirty="0" smtClean="0"/>
              <a:t>funkcijas</a:t>
            </a:r>
            <a:endParaRPr lang="lv-LV" dirty="0"/>
          </a:p>
          <a:p>
            <a:r>
              <a:rPr lang="lv-LV" dirty="0"/>
              <a:t>Mazās pilsētas – </a:t>
            </a:r>
            <a:r>
              <a:rPr lang="lv-LV" dirty="0" smtClean="0"/>
              <a:t>Ape (1 tūkst.), </a:t>
            </a:r>
            <a:r>
              <a:rPr lang="lv-LV" dirty="0"/>
              <a:t>Viļaka </a:t>
            </a:r>
            <a:r>
              <a:rPr lang="lv-LV" dirty="0" smtClean="0"/>
              <a:t>1,4tūkst.) </a:t>
            </a:r>
            <a:endParaRPr lang="lv-LV" dirty="0"/>
          </a:p>
          <a:p>
            <a:r>
              <a:rPr lang="lv-LV" dirty="0"/>
              <a:t>Ciemi ir jāizvērtē </a:t>
            </a:r>
            <a:r>
              <a:rPr lang="lv-LV" dirty="0" smtClean="0"/>
              <a:t>individuāli</a:t>
            </a:r>
          </a:p>
          <a:p>
            <a:pPr lvl="1"/>
            <a:r>
              <a:rPr lang="lv-LV" dirty="0" smtClean="0"/>
              <a:t>Lielie - atbilstoša infrastruktūra, savienojumi ar reģionu centriem </a:t>
            </a:r>
            <a:endParaRPr lang="lv-LV" dirty="0"/>
          </a:p>
          <a:p>
            <a:pPr lvl="1"/>
            <a:r>
              <a:rPr lang="lv-LV" dirty="0" smtClean="0"/>
              <a:t>Mazie ciemi – slēgtās infrastruktūras reorganizācija kompleksi </a:t>
            </a:r>
            <a:r>
              <a:rPr lang="lv-LV" dirty="0"/>
              <a:t>pakalpojumu </a:t>
            </a:r>
            <a:r>
              <a:rPr lang="lv-LV" dirty="0" smtClean="0"/>
              <a:t>centri</a:t>
            </a:r>
            <a:endParaRPr lang="lv-LV" dirty="0"/>
          </a:p>
          <a:p>
            <a:r>
              <a:rPr lang="lv-LV" dirty="0"/>
              <a:t>Viensētām – jāvērtē saimnieciskā aktivitāte – atbalstot piebraucamo ceļu un ceļu sakārtošanu saimnieciski aktīvās teritorijās</a:t>
            </a:r>
            <a:r>
              <a:rPr lang="lv-LV" dirty="0" smtClean="0"/>
              <a:t>.</a:t>
            </a:r>
            <a:endParaRPr lang="lv-LV" dirty="0"/>
          </a:p>
          <a:p>
            <a:endParaRPr lang="lv-LV" dirty="0"/>
          </a:p>
        </p:txBody>
      </p:sp>
    </p:spTree>
    <p:extLst>
      <p:ext uri="{BB962C8B-B14F-4D97-AF65-F5344CB8AC3E}">
        <p14:creationId xmlns:p14="http://schemas.microsoft.com/office/powerpoint/2010/main" val="362967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Jautājumi </a:t>
            </a:r>
            <a:endParaRPr lang="lv-LV" dirty="0"/>
          </a:p>
        </p:txBody>
      </p:sp>
      <p:sp>
        <p:nvSpPr>
          <p:cNvPr id="3" name="Satura vietturis 2"/>
          <p:cNvSpPr>
            <a:spLocks noGrp="1"/>
          </p:cNvSpPr>
          <p:nvPr>
            <p:ph idx="1"/>
          </p:nvPr>
        </p:nvSpPr>
        <p:spPr/>
        <p:txBody>
          <a:bodyPr/>
          <a:lstStyle/>
          <a:p>
            <a:r>
              <a:rPr lang="lv-LV" dirty="0" smtClean="0"/>
              <a:t>Kādi procesi nosaka sarukšanu laukos ?</a:t>
            </a:r>
          </a:p>
          <a:p>
            <a:r>
              <a:rPr lang="lv-LV" dirty="0" smtClean="0"/>
              <a:t>Kādas ir pašvaldības rīcības sarūkošas attīstības gadījumā ?</a:t>
            </a:r>
          </a:p>
          <a:p>
            <a:r>
              <a:rPr lang="lv-LV" dirty="0" smtClean="0"/>
              <a:t>Kādi attīstības jautājumi ir prioritāri ?</a:t>
            </a:r>
          </a:p>
          <a:p>
            <a:r>
              <a:rPr lang="lv-LV" dirty="0" smtClean="0"/>
              <a:t>Kā sarukšana ietekmē telpas struktūru ?</a:t>
            </a:r>
          </a:p>
          <a:p>
            <a:r>
              <a:rPr lang="lv-LV" dirty="0" smtClean="0"/>
              <a:t>Kādas politikas jeb kā reaģēt?   </a:t>
            </a:r>
          </a:p>
        </p:txBody>
      </p:sp>
    </p:spTree>
    <p:extLst>
      <p:ext uri="{BB962C8B-B14F-4D97-AF65-F5344CB8AC3E}">
        <p14:creationId xmlns:p14="http://schemas.microsoft.com/office/powerpoint/2010/main" val="1233784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Ilgtspējīgas attīstības stratēģijas </a:t>
            </a:r>
            <a:endParaRPr lang="lv-LV" dirty="0"/>
          </a:p>
        </p:txBody>
      </p:sp>
      <p:sp>
        <p:nvSpPr>
          <p:cNvPr id="3" name="Satura vietturis 2"/>
          <p:cNvSpPr>
            <a:spLocks noGrp="1"/>
          </p:cNvSpPr>
          <p:nvPr>
            <p:ph idx="1"/>
          </p:nvPr>
        </p:nvSpPr>
        <p:spPr>
          <a:xfrm>
            <a:off x="838200" y="1571626"/>
            <a:ext cx="10515600" cy="4195329"/>
          </a:xfrm>
        </p:spPr>
        <p:txBody>
          <a:bodyPr>
            <a:normAutofit/>
          </a:bodyPr>
          <a:lstStyle/>
          <a:p>
            <a:r>
              <a:rPr lang="lv-LV" dirty="0" smtClean="0"/>
              <a:t>Sarukšana netiek skatīta kā nozīmīgs attīstības faktors. /ignorance, rīcību un </a:t>
            </a:r>
            <a:r>
              <a:rPr lang="lv-LV" dirty="0" err="1" smtClean="0"/>
              <a:t>komplementaritātes</a:t>
            </a:r>
            <a:r>
              <a:rPr lang="lv-LV" dirty="0" smtClean="0"/>
              <a:t> trūkums/</a:t>
            </a:r>
            <a:endParaRPr lang="lv-LV" dirty="0"/>
          </a:p>
          <a:p>
            <a:r>
              <a:rPr lang="lv-LV" dirty="0" smtClean="0"/>
              <a:t>Apdzīvojums </a:t>
            </a:r>
            <a:r>
              <a:rPr lang="lv-LV" dirty="0"/>
              <a:t>skatīts kā pakalpojumu kopuma koncentrācijas vieta, </a:t>
            </a:r>
            <a:r>
              <a:rPr lang="lv-LV" dirty="0" smtClean="0"/>
              <a:t>bieži ignorējot citas apdzīvojuma funkcijas</a:t>
            </a:r>
          </a:p>
          <a:p>
            <a:r>
              <a:rPr lang="lv-LV" dirty="0" smtClean="0"/>
              <a:t>IAS darbojas </a:t>
            </a:r>
            <a:r>
              <a:rPr lang="lv-LV" dirty="0"/>
              <a:t>kā references </a:t>
            </a:r>
            <a:r>
              <a:rPr lang="lv-LV" dirty="0" smtClean="0"/>
              <a:t>dokuments</a:t>
            </a:r>
            <a:endParaRPr lang="lv-LV" dirty="0"/>
          </a:p>
        </p:txBody>
      </p:sp>
    </p:spTree>
    <p:extLst>
      <p:ext uri="{BB962C8B-B14F-4D97-AF65-F5344CB8AC3E}">
        <p14:creationId xmlns:p14="http://schemas.microsoft.com/office/powerpoint/2010/main" val="1777261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Attīstības programmas</a:t>
            </a:r>
            <a:endParaRPr lang="lv-LV" dirty="0"/>
          </a:p>
        </p:txBody>
      </p:sp>
      <p:sp>
        <p:nvSpPr>
          <p:cNvPr id="3" name="Satura vietturis 2"/>
          <p:cNvSpPr>
            <a:spLocks noGrp="1"/>
          </p:cNvSpPr>
          <p:nvPr>
            <p:ph idx="1"/>
          </p:nvPr>
        </p:nvSpPr>
        <p:spPr>
          <a:xfrm>
            <a:off x="838200" y="1562100"/>
            <a:ext cx="10515600" cy="5114925"/>
          </a:xfrm>
        </p:spPr>
        <p:txBody>
          <a:bodyPr>
            <a:normAutofit/>
          </a:bodyPr>
          <a:lstStyle/>
          <a:p>
            <a:r>
              <a:rPr lang="lv-LV" dirty="0" smtClean="0"/>
              <a:t>Attīstības programmas kā izziņas materiāls un projektu liste </a:t>
            </a:r>
            <a:endParaRPr lang="lv-LV" dirty="0"/>
          </a:p>
          <a:p>
            <a:r>
              <a:rPr lang="lv-LV" dirty="0" smtClean="0"/>
              <a:t>Iztrūkst analīze un risinājumi par sarukšanas ietekmi uz dažādām jomām </a:t>
            </a:r>
            <a:r>
              <a:rPr lang="lv-LV" dirty="0"/>
              <a:t>- izglītību, veselību, sociālo pakalpojumu, sasniedzamību, darba vietām, apdzīvojuma telpiskās struktūras izmaiņām, pārvaldību. </a:t>
            </a:r>
            <a:endParaRPr lang="lv-LV" dirty="0" smtClean="0"/>
          </a:p>
          <a:p>
            <a:r>
              <a:rPr lang="lv-LV" dirty="0" smtClean="0"/>
              <a:t>Iesāktās </a:t>
            </a:r>
            <a:r>
              <a:rPr lang="lv-LV" dirty="0"/>
              <a:t>infrastruktūras nodrošinājuma </a:t>
            </a:r>
            <a:r>
              <a:rPr lang="lv-LV" dirty="0" smtClean="0"/>
              <a:t>stratēģijas, </a:t>
            </a:r>
            <a:r>
              <a:rPr lang="lv-LV" dirty="0"/>
              <a:t>bez īpaša skatījuma – vai un kam tas būs vajadzīgs nākotnē. </a:t>
            </a:r>
          </a:p>
        </p:txBody>
      </p:sp>
    </p:spTree>
    <p:extLst>
      <p:ext uri="{BB962C8B-B14F-4D97-AF65-F5344CB8AC3E}">
        <p14:creationId xmlns:p14="http://schemas.microsoft.com/office/powerpoint/2010/main" val="1322155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Kopējie secinājumi</a:t>
            </a:r>
            <a:endParaRPr lang="lv-LV" dirty="0"/>
          </a:p>
        </p:txBody>
      </p:sp>
      <p:sp>
        <p:nvSpPr>
          <p:cNvPr id="3" name="Satura vietturis 2"/>
          <p:cNvSpPr>
            <a:spLocks noGrp="1"/>
          </p:cNvSpPr>
          <p:nvPr>
            <p:ph idx="1"/>
          </p:nvPr>
        </p:nvSpPr>
        <p:spPr/>
        <p:txBody>
          <a:bodyPr>
            <a:normAutofit lnSpcReduction="10000"/>
          </a:bodyPr>
          <a:lstStyle/>
          <a:p>
            <a:r>
              <a:rPr lang="lv-LV" dirty="0" smtClean="0"/>
              <a:t>Ekonomiskās </a:t>
            </a:r>
            <a:r>
              <a:rPr lang="lv-LV" dirty="0"/>
              <a:t>dzīves pamats, jeb darba vietu </a:t>
            </a:r>
            <a:r>
              <a:rPr lang="lv-LV" dirty="0" smtClean="0"/>
              <a:t>struktūra</a:t>
            </a:r>
          </a:p>
          <a:p>
            <a:pPr lvl="1"/>
            <a:r>
              <a:rPr lang="lv-LV" dirty="0" smtClean="0"/>
              <a:t>Agrobiznesa sektora attīstība paredz nodarbināto </a:t>
            </a:r>
            <a:r>
              <a:rPr lang="lv-LV" dirty="0"/>
              <a:t>skaita </a:t>
            </a:r>
            <a:r>
              <a:rPr lang="lv-LV" dirty="0" smtClean="0"/>
              <a:t>samazināšanos</a:t>
            </a:r>
          </a:p>
          <a:p>
            <a:pPr lvl="1"/>
            <a:r>
              <a:rPr lang="lv-LV" dirty="0" smtClean="0"/>
              <a:t>Publiskā sektora ievērojamā loma nodarbinātībā</a:t>
            </a:r>
          </a:p>
          <a:p>
            <a:pPr lvl="1"/>
            <a:r>
              <a:rPr lang="lv-LV" dirty="0"/>
              <a:t>T</a:t>
            </a:r>
            <a:r>
              <a:rPr lang="lv-LV" dirty="0" smtClean="0"/>
              <a:t>ikpat </a:t>
            </a:r>
            <a:r>
              <a:rPr lang="lv-LV" dirty="0"/>
              <a:t>kā nenotiek citu saimniecisko sektoru </a:t>
            </a:r>
            <a:r>
              <a:rPr lang="lv-LV" dirty="0" smtClean="0"/>
              <a:t>attīstība</a:t>
            </a:r>
            <a:endParaRPr lang="lv-LV" dirty="0"/>
          </a:p>
          <a:p>
            <a:r>
              <a:rPr lang="lv-LV" dirty="0" smtClean="0"/>
              <a:t>Apdzīvojuma struktūra </a:t>
            </a:r>
          </a:p>
          <a:p>
            <a:pPr lvl="1"/>
            <a:r>
              <a:rPr lang="lv-LV" dirty="0" smtClean="0"/>
              <a:t>Struktūras saglabāšanās </a:t>
            </a:r>
          </a:p>
          <a:p>
            <a:pPr lvl="1"/>
            <a:r>
              <a:rPr lang="lv-LV" dirty="0" smtClean="0"/>
              <a:t>Saimnieciskās un sociālās izmaiņas</a:t>
            </a:r>
          </a:p>
          <a:p>
            <a:pPr lvl="1"/>
            <a:r>
              <a:rPr lang="lv-LV" dirty="0" smtClean="0"/>
              <a:t>Samazināšanās - kvantitatīvā un funkcionālā „izdzišana”</a:t>
            </a:r>
          </a:p>
          <a:p>
            <a:r>
              <a:rPr lang="lv-LV" dirty="0" smtClean="0"/>
              <a:t>Iedzīvotāju </a:t>
            </a:r>
            <a:r>
              <a:rPr lang="lv-LV" dirty="0"/>
              <a:t>sociālā sastāva </a:t>
            </a:r>
            <a:r>
              <a:rPr lang="lv-LV" dirty="0" smtClean="0"/>
              <a:t>izmaiņas</a:t>
            </a:r>
          </a:p>
          <a:p>
            <a:pPr lvl="1"/>
            <a:r>
              <a:rPr lang="lv-LV" dirty="0" smtClean="0"/>
              <a:t>Laukus </a:t>
            </a:r>
            <a:r>
              <a:rPr lang="lv-LV" dirty="0"/>
              <a:t>skar dziļākas demogrāfiskā sastāva, nodarbinātības iespēju vienveidības un aktīvās sabiedrības daļas īpatsvara </a:t>
            </a:r>
            <a:r>
              <a:rPr lang="lv-LV" dirty="0" smtClean="0"/>
              <a:t>izmaiņas</a:t>
            </a:r>
            <a:endParaRPr lang="lv-LV" dirty="0"/>
          </a:p>
          <a:p>
            <a:endParaRPr lang="lv-LV" dirty="0"/>
          </a:p>
        </p:txBody>
      </p:sp>
    </p:spTree>
    <p:extLst>
      <p:ext uri="{BB962C8B-B14F-4D97-AF65-F5344CB8AC3E}">
        <p14:creationId xmlns:p14="http://schemas.microsoft.com/office/powerpoint/2010/main" val="117589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Ieteikumi</a:t>
            </a:r>
            <a:endParaRPr lang="lv-LV" dirty="0"/>
          </a:p>
        </p:txBody>
      </p:sp>
      <p:sp>
        <p:nvSpPr>
          <p:cNvPr id="3" name="Satura vietturis 2"/>
          <p:cNvSpPr>
            <a:spLocks noGrp="1"/>
          </p:cNvSpPr>
          <p:nvPr>
            <p:ph idx="1"/>
          </p:nvPr>
        </p:nvSpPr>
        <p:spPr>
          <a:xfrm>
            <a:off x="838200" y="1825624"/>
            <a:ext cx="10515600" cy="4647911"/>
          </a:xfrm>
        </p:spPr>
        <p:txBody>
          <a:bodyPr>
            <a:normAutofit/>
          </a:bodyPr>
          <a:lstStyle/>
          <a:p>
            <a:r>
              <a:rPr lang="lv-LV" dirty="0" smtClean="0"/>
              <a:t>Fokuss </a:t>
            </a:r>
            <a:r>
              <a:rPr lang="lv-LV" dirty="0"/>
              <a:t>uz komplementāru </a:t>
            </a:r>
            <a:r>
              <a:rPr lang="lv-LV" b="1" dirty="0"/>
              <a:t>resursu </a:t>
            </a:r>
            <a:r>
              <a:rPr lang="lv-LV" b="1" dirty="0" smtClean="0"/>
              <a:t>mobilizēšanu</a:t>
            </a:r>
            <a:endParaRPr lang="lv-LV" dirty="0" smtClean="0"/>
          </a:p>
          <a:p>
            <a:r>
              <a:rPr lang="lv-LV" dirty="0" smtClean="0"/>
              <a:t>Pilsētu </a:t>
            </a:r>
            <a:r>
              <a:rPr lang="lv-LV" dirty="0"/>
              <a:t>un ciemu un tajos nodrošināmo funkciju struktūras </a:t>
            </a:r>
            <a:r>
              <a:rPr lang="lv-LV" b="1" dirty="0"/>
              <a:t>koncentrēšana</a:t>
            </a:r>
            <a:r>
              <a:rPr lang="lv-LV" dirty="0"/>
              <a:t>, kā arī </a:t>
            </a:r>
            <a:r>
              <a:rPr lang="lv-LV" b="1" dirty="0"/>
              <a:t>elastīgas mobilitātes </a:t>
            </a:r>
            <a:r>
              <a:rPr lang="lv-LV" dirty="0"/>
              <a:t>infrastruktūras </a:t>
            </a:r>
            <a:r>
              <a:rPr lang="lv-LV" dirty="0" smtClean="0"/>
              <a:t>izveide</a:t>
            </a:r>
          </a:p>
          <a:p>
            <a:r>
              <a:rPr lang="lv-LV" dirty="0" smtClean="0"/>
              <a:t>Aptvert </a:t>
            </a:r>
            <a:r>
              <a:rPr lang="lv-LV" dirty="0"/>
              <a:t>visas lauku </a:t>
            </a:r>
            <a:r>
              <a:rPr lang="lv-LV" dirty="0" smtClean="0"/>
              <a:t>telpas nodrošinot </a:t>
            </a:r>
            <a:r>
              <a:rPr lang="lv-LV" dirty="0"/>
              <a:t>vajadzības, </a:t>
            </a:r>
            <a:r>
              <a:rPr lang="lv-LV" dirty="0" smtClean="0"/>
              <a:t>drošības </a:t>
            </a:r>
            <a:r>
              <a:rPr lang="lv-LV" dirty="0"/>
              <a:t>un izglītības </a:t>
            </a:r>
            <a:r>
              <a:rPr lang="lv-LV" dirty="0" smtClean="0"/>
              <a:t>pakalpojumus </a:t>
            </a:r>
            <a:r>
              <a:rPr lang="lv-LV" b="1" dirty="0"/>
              <a:t>attālās apdzīvotās </a:t>
            </a:r>
            <a:r>
              <a:rPr lang="lv-LV" b="1" dirty="0" smtClean="0"/>
              <a:t>vietās </a:t>
            </a:r>
          </a:p>
          <a:p>
            <a:r>
              <a:rPr lang="lv-LV" b="1" dirty="0"/>
              <a:t>S</a:t>
            </a:r>
            <a:r>
              <a:rPr lang="lv-LV" b="1" dirty="0" smtClean="0"/>
              <a:t>ociālās </a:t>
            </a:r>
            <a:r>
              <a:rPr lang="lv-LV" b="1" dirty="0"/>
              <a:t>koprades</a:t>
            </a:r>
            <a:r>
              <a:rPr lang="lv-LV" dirty="0"/>
              <a:t>, sadarbības, kopienu dzīvē balstītās sabiedriskās dzīves </a:t>
            </a:r>
            <a:r>
              <a:rPr lang="lv-LV" dirty="0" smtClean="0"/>
              <a:t>attīstība</a:t>
            </a:r>
          </a:p>
          <a:p>
            <a:r>
              <a:rPr lang="lv-LV" b="1" dirty="0" smtClean="0"/>
              <a:t>Darba </a:t>
            </a:r>
            <a:r>
              <a:rPr lang="lv-LV" b="1" dirty="0"/>
              <a:t>vietu </a:t>
            </a:r>
            <a:r>
              <a:rPr lang="lv-LV" dirty="0"/>
              <a:t>nodrošinājums, ekonomikas dažādošanās process var notikt sekojoši </a:t>
            </a:r>
            <a:r>
              <a:rPr lang="lv-LV" b="1" dirty="0"/>
              <a:t>– funkcionāli un sociāli organizētā </a:t>
            </a:r>
            <a:r>
              <a:rPr lang="lv-LV" b="1" dirty="0" smtClean="0"/>
              <a:t>telpā</a:t>
            </a:r>
            <a:endParaRPr lang="lv-LV" dirty="0"/>
          </a:p>
          <a:p>
            <a:endParaRPr lang="lv-LV" dirty="0"/>
          </a:p>
        </p:txBody>
      </p:sp>
    </p:spTree>
    <p:extLst>
      <p:ext uri="{BB962C8B-B14F-4D97-AF65-F5344CB8AC3E}">
        <p14:creationId xmlns:p14="http://schemas.microsoft.com/office/powerpoint/2010/main" val="1157638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Turpmāk pētāmie jautājumi </a:t>
            </a:r>
            <a:endParaRPr lang="lv-LV" dirty="0"/>
          </a:p>
        </p:txBody>
      </p:sp>
      <p:sp>
        <p:nvSpPr>
          <p:cNvPr id="3" name="Satura vietturis 2"/>
          <p:cNvSpPr>
            <a:spLocks noGrp="1"/>
          </p:cNvSpPr>
          <p:nvPr>
            <p:ph idx="1"/>
          </p:nvPr>
        </p:nvSpPr>
        <p:spPr/>
        <p:txBody>
          <a:bodyPr/>
          <a:lstStyle/>
          <a:p>
            <a:r>
              <a:rPr lang="lv-LV" dirty="0" smtClean="0"/>
              <a:t>Cik ir reālais (klātesošo) iedzīvotāju skaits?</a:t>
            </a:r>
          </a:p>
          <a:p>
            <a:r>
              <a:rPr lang="lv-LV" dirty="0" smtClean="0"/>
              <a:t>Cik ir darbavietu un cik tās vajag?</a:t>
            </a:r>
          </a:p>
          <a:p>
            <a:r>
              <a:rPr lang="lv-LV" dirty="0" smtClean="0"/>
              <a:t>Kad un kādā līmenī apstāsies iedzīvotāju sarukums?</a:t>
            </a:r>
          </a:p>
          <a:p>
            <a:r>
              <a:rPr lang="lv-LV" dirty="0" smtClean="0"/>
              <a:t>Kāds ir lauku apdzīvojuma modelis (modeļi)?</a:t>
            </a:r>
          </a:p>
          <a:p>
            <a:r>
              <a:rPr lang="lv-LV" dirty="0" smtClean="0"/>
              <a:t>Kādi pakalpojumi un kur tie ir jāsniedz?  </a:t>
            </a:r>
          </a:p>
          <a:p>
            <a:r>
              <a:rPr lang="lv-LV" dirty="0" err="1" smtClean="0"/>
              <a:t>Proaktīvā</a:t>
            </a:r>
            <a:r>
              <a:rPr lang="lv-LV" dirty="0" smtClean="0"/>
              <a:t> rīcība – kādi instrumenti kādos līmeņos esošo paaudžu un ilgtermiņa risinājumu kontekstā ?</a:t>
            </a:r>
          </a:p>
          <a:p>
            <a:r>
              <a:rPr lang="lv-LV" dirty="0" smtClean="0"/>
              <a:t>Dati – vietēja līmeņa «tautas skaitīšana»!</a:t>
            </a:r>
            <a:endParaRPr lang="lv-LV" dirty="0"/>
          </a:p>
        </p:txBody>
      </p:sp>
    </p:spTree>
    <p:extLst>
      <p:ext uri="{BB962C8B-B14F-4D97-AF65-F5344CB8AC3E}">
        <p14:creationId xmlns:p14="http://schemas.microsoft.com/office/powerpoint/2010/main" val="334466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Teritorija </a:t>
            </a:r>
            <a:endParaRPr lang="lv-LV" dirty="0"/>
          </a:p>
        </p:txBody>
      </p:sp>
      <p:sp>
        <p:nvSpPr>
          <p:cNvPr id="3" name="Satura vietturis 2"/>
          <p:cNvSpPr>
            <a:spLocks noGrp="1"/>
          </p:cNvSpPr>
          <p:nvPr>
            <p:ph idx="1"/>
          </p:nvPr>
        </p:nvSpPr>
        <p:spPr/>
        <p:txBody>
          <a:bodyPr/>
          <a:lstStyle/>
          <a:p>
            <a:r>
              <a:rPr lang="lv-LV" dirty="0" smtClean="0"/>
              <a:t>LATVIJAS ZA -  lauku piemērs</a:t>
            </a:r>
          </a:p>
          <a:p>
            <a:r>
              <a:rPr lang="lv-LV" dirty="0" smtClean="0"/>
              <a:t>Bijušie Alūksnes, Balvu, Gulbenes rajoni</a:t>
            </a:r>
          </a:p>
          <a:p>
            <a:r>
              <a:rPr lang="lv-LV" dirty="0" smtClean="0"/>
              <a:t>Esošie Alūksnes, Apes, Baltinavas, Balvu, Gulbenes, Rugāju, Viļakas, novadi</a:t>
            </a:r>
            <a:endParaRPr lang="lv-LV" dirty="0"/>
          </a:p>
        </p:txBody>
      </p:sp>
    </p:spTree>
    <p:extLst>
      <p:ext uri="{BB962C8B-B14F-4D97-AF65-F5344CB8AC3E}">
        <p14:creationId xmlns:p14="http://schemas.microsoft.com/office/powerpoint/2010/main" val="357523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Metodes</a:t>
            </a:r>
            <a:endParaRPr lang="lv-LV" dirty="0"/>
          </a:p>
        </p:txBody>
      </p:sp>
      <p:sp>
        <p:nvSpPr>
          <p:cNvPr id="3" name="Satura vietturis 2"/>
          <p:cNvSpPr>
            <a:spLocks noGrp="1"/>
          </p:cNvSpPr>
          <p:nvPr>
            <p:ph idx="1"/>
          </p:nvPr>
        </p:nvSpPr>
        <p:spPr/>
        <p:txBody>
          <a:bodyPr/>
          <a:lstStyle/>
          <a:p>
            <a:r>
              <a:rPr lang="lv-LV" dirty="0" smtClean="0"/>
              <a:t>statistikas datu analīze</a:t>
            </a:r>
          </a:p>
          <a:p>
            <a:r>
              <a:rPr lang="lv-LV" dirty="0" smtClean="0"/>
              <a:t>saimnieciskās </a:t>
            </a:r>
            <a:r>
              <a:rPr lang="lv-LV" dirty="0"/>
              <a:t>struktūras </a:t>
            </a:r>
            <a:r>
              <a:rPr lang="lv-LV" dirty="0" smtClean="0"/>
              <a:t>analīze</a:t>
            </a:r>
          </a:p>
          <a:p>
            <a:r>
              <a:rPr lang="lv-LV" dirty="0" smtClean="0"/>
              <a:t>pašvaldību </a:t>
            </a:r>
            <a:r>
              <a:rPr lang="lv-LV" dirty="0"/>
              <a:t>vadītāju un speciālistu daļēji strukturētas </a:t>
            </a:r>
            <a:r>
              <a:rPr lang="lv-LV" dirty="0" smtClean="0"/>
              <a:t>intervijas </a:t>
            </a:r>
          </a:p>
          <a:p>
            <a:r>
              <a:rPr lang="lv-LV" dirty="0" smtClean="0"/>
              <a:t>attīstības </a:t>
            </a:r>
            <a:r>
              <a:rPr lang="lv-LV" dirty="0"/>
              <a:t>dokumentu </a:t>
            </a:r>
            <a:r>
              <a:rPr lang="lv-LV" dirty="0" smtClean="0"/>
              <a:t>(IAS, AP) un </a:t>
            </a:r>
            <a:r>
              <a:rPr lang="lv-LV" dirty="0"/>
              <a:t>pašvaldību </a:t>
            </a:r>
            <a:r>
              <a:rPr lang="lv-LV" dirty="0" smtClean="0"/>
              <a:t>2014. gada publisko </a:t>
            </a:r>
            <a:r>
              <a:rPr lang="lv-LV" dirty="0"/>
              <a:t>pārskatu </a:t>
            </a:r>
            <a:r>
              <a:rPr lang="lv-LV" dirty="0" err="1" smtClean="0"/>
              <a:t>izvērtējums</a:t>
            </a:r>
            <a:r>
              <a:rPr lang="lv-LV" dirty="0" smtClean="0"/>
              <a:t> </a:t>
            </a:r>
          </a:p>
          <a:p>
            <a:r>
              <a:rPr lang="lv-LV" dirty="0" smtClean="0"/>
              <a:t>teritoriju </a:t>
            </a:r>
            <a:r>
              <a:rPr lang="lv-LV" dirty="0"/>
              <a:t>salīdzinoša </a:t>
            </a:r>
            <a:r>
              <a:rPr lang="lv-LV" dirty="0" smtClean="0"/>
              <a:t>analīze</a:t>
            </a:r>
            <a:endParaRPr lang="lv-LV" dirty="0"/>
          </a:p>
        </p:txBody>
      </p:sp>
    </p:spTree>
    <p:extLst>
      <p:ext uri="{BB962C8B-B14F-4D97-AF65-F5344CB8AC3E}">
        <p14:creationId xmlns:p14="http://schemas.microsoft.com/office/powerpoint/2010/main" val="124467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Demogrāfiskā sarukšana/ statistika</a:t>
            </a:r>
            <a:endParaRPr lang="lv-LV" dirty="0"/>
          </a:p>
        </p:txBody>
      </p:sp>
      <p:sp>
        <p:nvSpPr>
          <p:cNvPr id="3" name="Satura vietturis 2"/>
          <p:cNvSpPr>
            <a:spLocks noGrp="1"/>
          </p:cNvSpPr>
          <p:nvPr>
            <p:ph idx="1"/>
          </p:nvPr>
        </p:nvSpPr>
        <p:spPr/>
        <p:txBody>
          <a:bodyPr/>
          <a:lstStyle/>
          <a:p>
            <a:r>
              <a:rPr lang="lv-LV" dirty="0" smtClean="0"/>
              <a:t>Dabiskā sarukšana </a:t>
            </a:r>
          </a:p>
          <a:p>
            <a:r>
              <a:rPr lang="lv-LV" dirty="0" smtClean="0"/>
              <a:t>Mehāniskā sarukšana</a:t>
            </a:r>
            <a:endParaRPr lang="lv-LV" dirty="0"/>
          </a:p>
        </p:txBody>
      </p:sp>
    </p:spTree>
    <p:extLst>
      <p:ext uri="{BB962C8B-B14F-4D97-AF65-F5344CB8AC3E}">
        <p14:creationId xmlns:p14="http://schemas.microsoft.com/office/powerpoint/2010/main" val="349791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atura vietturis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08813" y="5146226"/>
            <a:ext cx="7943674" cy="1711774"/>
          </a:xfrm>
          <a:prstGeom prst="rect">
            <a:avLst/>
          </a:prstGeom>
        </p:spPr>
      </p:pic>
      <p:pic>
        <p:nvPicPr>
          <p:cNvPr id="4" name="Attēls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4" y="3008763"/>
            <a:ext cx="8375906" cy="3849237"/>
          </a:xfrm>
          <a:prstGeom prst="rect">
            <a:avLst/>
          </a:prstGeom>
        </p:spPr>
      </p:pic>
      <p:pic>
        <p:nvPicPr>
          <p:cNvPr id="6" name="Attēls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9959" y="2932651"/>
            <a:ext cx="7952528" cy="2209800"/>
          </a:xfrm>
          <a:prstGeom prst="rect">
            <a:avLst/>
          </a:prstGeom>
        </p:spPr>
      </p:pic>
      <p:sp>
        <p:nvSpPr>
          <p:cNvPr id="2" name="Virsraksts 1"/>
          <p:cNvSpPr>
            <a:spLocks noGrp="1"/>
          </p:cNvSpPr>
          <p:nvPr>
            <p:ph type="title"/>
          </p:nvPr>
        </p:nvSpPr>
        <p:spPr/>
        <p:txBody>
          <a:bodyPr/>
          <a:lstStyle/>
          <a:p>
            <a:r>
              <a:rPr lang="lv-LV" dirty="0" smtClean="0"/>
              <a:t>Iedzīvotāju skaita izmaiņas 1990.-2015.g./CSP/</a:t>
            </a:r>
            <a:endParaRPr lang="lv-LV" dirty="0"/>
          </a:p>
        </p:txBody>
      </p:sp>
      <p:sp>
        <p:nvSpPr>
          <p:cNvPr id="3" name="Ovāls 2"/>
          <p:cNvSpPr/>
          <p:nvPr/>
        </p:nvSpPr>
        <p:spPr>
          <a:xfrm>
            <a:off x="4201388" y="6059037"/>
            <a:ext cx="716973" cy="301336"/>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āls 7"/>
          <p:cNvSpPr/>
          <p:nvPr/>
        </p:nvSpPr>
        <p:spPr>
          <a:xfrm>
            <a:off x="4204853" y="5056906"/>
            <a:ext cx="716973" cy="301336"/>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āls 8"/>
          <p:cNvSpPr/>
          <p:nvPr/>
        </p:nvSpPr>
        <p:spPr>
          <a:xfrm>
            <a:off x="4201388" y="4533900"/>
            <a:ext cx="716973" cy="301336"/>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āls 10"/>
          <p:cNvSpPr/>
          <p:nvPr/>
        </p:nvSpPr>
        <p:spPr>
          <a:xfrm>
            <a:off x="9538851" y="4650934"/>
            <a:ext cx="716973" cy="301336"/>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Ovāls 11"/>
          <p:cNvSpPr/>
          <p:nvPr/>
        </p:nvSpPr>
        <p:spPr>
          <a:xfrm>
            <a:off x="9544244" y="3408971"/>
            <a:ext cx="716973" cy="301336"/>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Ovāls 12"/>
          <p:cNvSpPr/>
          <p:nvPr/>
        </p:nvSpPr>
        <p:spPr>
          <a:xfrm>
            <a:off x="9553571" y="5618771"/>
            <a:ext cx="716973" cy="301336"/>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Ovāls 13"/>
          <p:cNvSpPr/>
          <p:nvPr/>
        </p:nvSpPr>
        <p:spPr>
          <a:xfrm>
            <a:off x="9550106" y="6124465"/>
            <a:ext cx="716973" cy="301336"/>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āls 14"/>
          <p:cNvSpPr/>
          <p:nvPr/>
        </p:nvSpPr>
        <p:spPr>
          <a:xfrm>
            <a:off x="4201387" y="6374981"/>
            <a:ext cx="716973" cy="301336"/>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Satura vietturis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smtClean="0"/>
              <a:t>Vismazāk samazinājies skaits Gulbenes novadā</a:t>
            </a:r>
          </a:p>
          <a:p>
            <a:r>
              <a:rPr lang="lv-LV" dirty="0" smtClean="0"/>
              <a:t>Visvairāk – bijušajā Balvu rajonā (īpaši pierobežas novados)</a:t>
            </a:r>
            <a:endParaRPr lang="lv-LV" dirty="0"/>
          </a:p>
        </p:txBody>
      </p:sp>
    </p:spTree>
    <p:extLst>
      <p:ext uri="{BB962C8B-B14F-4D97-AF65-F5344CB8AC3E}">
        <p14:creationId xmlns:p14="http://schemas.microsoft.com/office/powerpoint/2010/main" val="131850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307782" y="365125"/>
            <a:ext cx="1797626" cy="1325563"/>
          </a:xfrm>
        </p:spPr>
        <p:txBody>
          <a:bodyPr/>
          <a:lstStyle/>
          <a:p>
            <a:r>
              <a:rPr lang="lv-LV" sz="3600" dirty="0" smtClean="0"/>
              <a:t>Avots:</a:t>
            </a:r>
            <a:br>
              <a:rPr lang="lv-LV" sz="3600" dirty="0" smtClean="0"/>
            </a:br>
            <a:r>
              <a:rPr lang="lv-LV" sz="3600" dirty="0" smtClean="0"/>
              <a:t>CSP</a:t>
            </a:r>
            <a:endParaRPr lang="lv-LV" dirty="0"/>
          </a:p>
        </p:txBody>
      </p:sp>
      <p:pic>
        <p:nvPicPr>
          <p:cNvPr id="4" name="Attēls 3"/>
          <p:cNvPicPr>
            <a:picLocks noChangeAspect="1"/>
          </p:cNvPicPr>
          <p:nvPr/>
        </p:nvPicPr>
        <p:blipFill>
          <a:blip r:embed="rId2" cstate="print"/>
          <a:stretch>
            <a:fillRect/>
          </a:stretch>
        </p:blipFill>
        <p:spPr>
          <a:xfrm>
            <a:off x="0" y="-21021"/>
            <a:ext cx="10307782" cy="5603706"/>
          </a:xfrm>
          <a:prstGeom prst="rect">
            <a:avLst/>
          </a:prstGeom>
        </p:spPr>
      </p:pic>
      <p:sp>
        <p:nvSpPr>
          <p:cNvPr id="3" name="Satura vietturis 2"/>
          <p:cNvSpPr>
            <a:spLocks noGrp="1"/>
          </p:cNvSpPr>
          <p:nvPr>
            <p:ph idx="1"/>
          </p:nvPr>
        </p:nvSpPr>
        <p:spPr>
          <a:xfrm>
            <a:off x="633845" y="5505620"/>
            <a:ext cx="11471563" cy="1325563"/>
          </a:xfrm>
        </p:spPr>
        <p:txBody>
          <a:bodyPr>
            <a:normAutofit/>
          </a:bodyPr>
          <a:lstStyle/>
          <a:p>
            <a:r>
              <a:rPr lang="lv-LV" dirty="0" smtClean="0"/>
              <a:t>Stabilizēšanās tendence  - Ape, Baltinava, Rugāji</a:t>
            </a:r>
          </a:p>
          <a:p>
            <a:r>
              <a:rPr lang="lv-LV" dirty="0" smtClean="0"/>
              <a:t>Samazināšanās – citos novados</a:t>
            </a:r>
            <a:endParaRPr lang="lv-LV" dirty="0"/>
          </a:p>
        </p:txBody>
      </p:sp>
    </p:spTree>
    <p:extLst>
      <p:ext uri="{BB962C8B-B14F-4D97-AF65-F5344CB8AC3E}">
        <p14:creationId xmlns:p14="http://schemas.microsoft.com/office/powerpoint/2010/main" val="208169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Attēls 3"/>
          <p:cNvPicPr>
            <a:picLocks noChangeAspect="1"/>
          </p:cNvPicPr>
          <p:nvPr/>
        </p:nvPicPr>
        <p:blipFill>
          <a:blip r:embed="rId2" cstate="print"/>
          <a:stretch>
            <a:fillRect/>
          </a:stretch>
        </p:blipFill>
        <p:spPr>
          <a:xfrm>
            <a:off x="0" y="-19339"/>
            <a:ext cx="9927594" cy="6856244"/>
          </a:xfrm>
          <a:prstGeom prst="rect">
            <a:avLst/>
          </a:prstGeom>
        </p:spPr>
      </p:pic>
      <p:sp>
        <p:nvSpPr>
          <p:cNvPr id="3" name="Satura vietturis 2"/>
          <p:cNvSpPr>
            <a:spLocks noGrp="1"/>
          </p:cNvSpPr>
          <p:nvPr>
            <p:ph idx="1"/>
          </p:nvPr>
        </p:nvSpPr>
        <p:spPr>
          <a:xfrm>
            <a:off x="8582890" y="1690688"/>
            <a:ext cx="3522518" cy="4466647"/>
          </a:xfrm>
        </p:spPr>
        <p:txBody>
          <a:bodyPr/>
          <a:lstStyle/>
          <a:p>
            <a:pPr algn="r"/>
            <a:r>
              <a:rPr lang="lv-LV" dirty="0" smtClean="0"/>
              <a:t>Samazinājums visās pašvaldībās</a:t>
            </a:r>
            <a:endParaRPr lang="lv-LV" dirty="0"/>
          </a:p>
        </p:txBody>
      </p:sp>
      <p:sp>
        <p:nvSpPr>
          <p:cNvPr id="5" name="Virsraksts 1"/>
          <p:cNvSpPr txBox="1">
            <a:spLocks/>
          </p:cNvSpPr>
          <p:nvPr/>
        </p:nvSpPr>
        <p:spPr>
          <a:xfrm>
            <a:off x="10307782" y="365125"/>
            <a:ext cx="17976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600" smtClean="0"/>
              <a:t>Avots:</a:t>
            </a:r>
            <a:br>
              <a:rPr lang="lv-LV" sz="3600" smtClean="0"/>
            </a:br>
            <a:r>
              <a:rPr lang="lv-LV" sz="3600" smtClean="0"/>
              <a:t>CSP</a:t>
            </a:r>
            <a:endParaRPr lang="lv-LV" dirty="0"/>
          </a:p>
        </p:txBody>
      </p:sp>
    </p:spTree>
    <p:extLst>
      <p:ext uri="{BB962C8B-B14F-4D97-AF65-F5344CB8AC3E}">
        <p14:creationId xmlns:p14="http://schemas.microsoft.com/office/powerpoint/2010/main" val="375353734"/>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1232</Words>
  <Application>Microsoft Office PowerPoint</Application>
  <PresentationFormat>Platekrāna</PresentationFormat>
  <Paragraphs>150</Paragraphs>
  <Slides>34</Slides>
  <Notes>0</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34</vt:i4>
      </vt:variant>
    </vt:vector>
  </HeadingPairs>
  <TitlesOfParts>
    <vt:vector size="38" baseType="lpstr">
      <vt:lpstr>Arial</vt:lpstr>
      <vt:lpstr>Calibri</vt:lpstr>
      <vt:lpstr>Calibri Light</vt:lpstr>
      <vt:lpstr>Office dizains</vt:lpstr>
      <vt:lpstr> Apdzīvojuma un lauku attīstības atslēgas jautājumi Latvijā </vt:lpstr>
      <vt:lpstr>Sarukšana</vt:lpstr>
      <vt:lpstr>Jautājumi </vt:lpstr>
      <vt:lpstr>Teritorija </vt:lpstr>
      <vt:lpstr>Metodes</vt:lpstr>
      <vt:lpstr>Demogrāfiskā sarukšana/ statistika</vt:lpstr>
      <vt:lpstr>Iedzīvotāju skaita izmaiņas 1990.-2015.g./CSP/</vt:lpstr>
      <vt:lpstr>Avots: CSP</vt:lpstr>
      <vt:lpstr>PowerPoint prezentācija</vt:lpstr>
      <vt:lpstr>PowerPoint prezentācija</vt:lpstr>
      <vt:lpstr>PowerPoint prezentācija</vt:lpstr>
      <vt:lpstr>PowerPoint prezentācija</vt:lpstr>
      <vt:lpstr>Tehnoloģiskā sarukšana</vt:lpstr>
      <vt:lpstr>PowerPoint prezentācija</vt:lpstr>
      <vt:lpstr>Avots: CSP</vt:lpstr>
      <vt:lpstr>PowerPoint prezentācija</vt:lpstr>
      <vt:lpstr>Dati</vt:lpstr>
      <vt:lpstr>PowerPoint prezentācija</vt:lpstr>
      <vt:lpstr>Kā nedrīkst rēķināt …?</vt:lpstr>
      <vt:lpstr>Prioritātes</vt:lpstr>
      <vt:lpstr>Apdzīvojuma struktūra</vt:lpstr>
      <vt:lpstr>Struktūra </vt:lpstr>
      <vt:lpstr>Kas un kur ir pakalpojumi?</vt:lpstr>
      <vt:lpstr>PowerPoint prezentācija</vt:lpstr>
      <vt:lpstr>Attīstības centri un ciemi</vt:lpstr>
      <vt:lpstr>PowerPoint prezentācija</vt:lpstr>
      <vt:lpstr>Pašvaldību pārvaldības jautājumi / intervijas/</vt:lpstr>
      <vt:lpstr>Pašvaldību pārvaldības jautājumi / intervijas/</vt:lpstr>
      <vt:lpstr>Centri, apdzīvojums, priekšlikumi </vt:lpstr>
      <vt:lpstr>Ilgtspējīgas attīstības stratēģijas </vt:lpstr>
      <vt:lpstr>Attīstības programmas</vt:lpstr>
      <vt:lpstr>Kopējie secinājumi</vt:lpstr>
      <vt:lpstr>Ieteikumi</vt:lpstr>
      <vt:lpstr>Turpmāk pētāmie jautājumi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Apdzīvojuma un lauku attīstības atslēgas jautājumi Latvijā</dc:title>
  <dc:creator>Armands Pužulis</dc:creator>
  <cp:lastModifiedBy>Juris</cp:lastModifiedBy>
  <cp:revision>73</cp:revision>
  <dcterms:created xsi:type="dcterms:W3CDTF">2016-02-01T10:40:42Z</dcterms:created>
  <dcterms:modified xsi:type="dcterms:W3CDTF">2016-02-20T15:03:32Z</dcterms:modified>
</cp:coreProperties>
</file>