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</p:sldIdLst>
  <p:sldSz cx="9144000" cy="6858000" type="screen4x3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AFE671-9AA8-4221-9F7B-FA0C5D86BF2A}" type="datetimeFigureOut">
              <a:rPr lang="en-US" smtClean="0"/>
              <a:t>2/1/2013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957B4E-45BF-4D91-85BA-330431A2BD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8428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Apakšvirsrakst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v-LV" smtClean="0"/>
              <a:t>Noklikšķiniet, lai rediģētu šablona apakšvirsraksta stilu</a:t>
            </a:r>
            <a:endParaRPr lang="lv-LV"/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7F12F-4DD2-4212-AE6A-3DDAF8669FB4}" type="datetimeFigureOut">
              <a:rPr lang="lv-LV" smtClean="0"/>
              <a:t>2013.02.01.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3574-3613-4BC7-92B6-70EB1B4E1FB3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irsraksts un vertikāls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Vertikāls teksta vietturi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v-LV" smtClean="0"/>
              <a:t>Noklikšķiniet, lai rediģētu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7F12F-4DD2-4212-AE6A-3DDAF8669FB4}" type="datetimeFigureOut">
              <a:rPr lang="lv-LV" smtClean="0"/>
              <a:t>2013.02.01.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3574-3613-4BC7-92B6-70EB1B4E1FB3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āls virsraksts un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āls virsrakst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Vertikāls teksta vietturis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lv-LV" smtClean="0"/>
              <a:t>Noklikšķiniet, lai rediģētu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7F12F-4DD2-4212-AE6A-3DDAF8669FB4}" type="datetimeFigureOut">
              <a:rPr lang="lv-LV" smtClean="0"/>
              <a:t>2013.02.01.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3574-3613-4BC7-92B6-70EB1B4E1FB3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333B06-3A76-42FA-9F65-2EE8CCCD5E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633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v-LV" smtClean="0"/>
              <a:t>Noklikšķiniet, lai rediģētu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7F12F-4DD2-4212-AE6A-3DDAF8669FB4}" type="datetimeFigureOut">
              <a:rPr lang="lv-LV" smtClean="0"/>
              <a:t>2013.02.01.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3574-3613-4BC7-92B6-70EB1B4E1FB3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adaļas galv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v-LV" smtClean="0"/>
              <a:t>Noklikšķiniet, lai rediģētu šablona teksta stilus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7F12F-4DD2-4212-AE6A-3DDAF8669FB4}" type="datetimeFigureOut">
              <a:rPr lang="lv-LV" smtClean="0"/>
              <a:t>2013.02.01.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3574-3613-4BC7-92B6-70EB1B4E1FB3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i satu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Satura vietturis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v-LV" smtClean="0"/>
              <a:t>Noklikšķiniet, lai rediģētu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4" name="Satura vietturis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v-LV" smtClean="0"/>
              <a:t>Noklikšķiniet, lai rediģētu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5" name="Datuma vietturi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7F12F-4DD2-4212-AE6A-3DDAF8669FB4}" type="datetimeFigureOut">
              <a:rPr lang="lv-LV" smtClean="0"/>
              <a:t>2013.02.01.</a:t>
            </a:fld>
            <a:endParaRPr lang="lv-LV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3574-3613-4BC7-92B6-70EB1B4E1FB3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 smtClean="0"/>
              <a:t>Noklikšķiniet, lai rediģētu šablona teksta stilus</a:t>
            </a:r>
          </a:p>
        </p:txBody>
      </p:sp>
      <p:sp>
        <p:nvSpPr>
          <p:cNvPr id="4" name="Satura vietturis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v-LV" smtClean="0"/>
              <a:t>Noklikšķiniet, lai rediģētu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5" name="Teksta vietturis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 smtClean="0"/>
              <a:t>Noklikšķiniet, lai rediģētu šablona teksta stilus</a:t>
            </a:r>
          </a:p>
        </p:txBody>
      </p:sp>
      <p:sp>
        <p:nvSpPr>
          <p:cNvPr id="6" name="Satura vietturis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v-LV" smtClean="0"/>
              <a:t>Noklikšķiniet, lai rediģētu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7" name="Datuma vietturi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7F12F-4DD2-4212-AE6A-3DDAF8669FB4}" type="datetimeFigureOut">
              <a:rPr lang="lv-LV" smtClean="0"/>
              <a:t>2013.02.01.</a:t>
            </a:fld>
            <a:endParaRPr lang="lv-LV"/>
          </a:p>
        </p:txBody>
      </p:sp>
      <p:sp>
        <p:nvSpPr>
          <p:cNvPr id="8" name="Kājenes vietturi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aida numura vietturi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3574-3613-4BC7-92B6-70EB1B4E1FB3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Datuma vietturi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7F12F-4DD2-4212-AE6A-3DDAF8669FB4}" type="datetimeFigureOut">
              <a:rPr lang="lv-LV" smtClean="0"/>
              <a:t>2013.02.01.</a:t>
            </a:fld>
            <a:endParaRPr lang="lv-LV"/>
          </a:p>
        </p:txBody>
      </p:sp>
      <p:sp>
        <p:nvSpPr>
          <p:cNvPr id="4" name="Kājenes vietturi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aida numura vietturi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3574-3613-4BC7-92B6-70EB1B4E1FB3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a vietturi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7F12F-4DD2-4212-AE6A-3DDAF8669FB4}" type="datetimeFigureOut">
              <a:rPr lang="lv-LV" smtClean="0"/>
              <a:t>2013.02.01.</a:t>
            </a:fld>
            <a:endParaRPr lang="lv-LV"/>
          </a:p>
        </p:txBody>
      </p:sp>
      <p:sp>
        <p:nvSpPr>
          <p:cNvPr id="3" name="Kājenes vietturi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3574-3613-4BC7-92B6-70EB1B4E1FB3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tur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v-LV" smtClean="0"/>
              <a:t>Noklikšķiniet, lai rediģētu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4" name="Teksta vietturis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v-LV" smtClean="0"/>
              <a:t>Noklikšķiniet, lai rediģētu šablona teksta stilus</a:t>
            </a:r>
          </a:p>
        </p:txBody>
      </p:sp>
      <p:sp>
        <p:nvSpPr>
          <p:cNvPr id="5" name="Datuma vietturi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7F12F-4DD2-4212-AE6A-3DDAF8669FB4}" type="datetimeFigureOut">
              <a:rPr lang="lv-LV" smtClean="0"/>
              <a:t>2013.02.01.</a:t>
            </a:fld>
            <a:endParaRPr lang="lv-LV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3574-3613-4BC7-92B6-70EB1B4E1FB3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Attēla vietturis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ksta vietturis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v-LV" smtClean="0"/>
              <a:t>Noklikšķiniet, lai rediģētu šablona teksta stilus</a:t>
            </a:r>
          </a:p>
        </p:txBody>
      </p:sp>
      <p:sp>
        <p:nvSpPr>
          <p:cNvPr id="5" name="Datuma vietturi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7F12F-4DD2-4212-AE6A-3DDAF8669FB4}" type="datetimeFigureOut">
              <a:rPr lang="lv-LV" smtClean="0"/>
              <a:t>2013.02.01.</a:t>
            </a:fld>
            <a:endParaRPr lang="lv-LV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3574-3613-4BC7-92B6-70EB1B4E1FB3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a viettur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v-LV" smtClean="0"/>
              <a:t>Noklikšķiniet, lai rediģētu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B7F12F-4DD2-4212-AE6A-3DDAF8669FB4}" type="datetimeFigureOut">
              <a:rPr lang="lv-LV" smtClean="0"/>
              <a:t>2013.02.01.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423574-3613-4BC7-92B6-70EB1B4E1FB3}" type="slidenum">
              <a:rPr lang="lv-LV" smtClean="0"/>
              <a:t>‹#›</a:t>
            </a:fld>
            <a:endParaRPr 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liga.rasnaca@lu.lv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ecd.orgl/housing" TargetMode="External"/><Relationship Id="rId2" Type="http://schemas.openxmlformats.org/officeDocument/2006/relationships/hyperlink" Target="http://www.enhr.net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unhabitat.org/" TargetMode="External"/><Relationship Id="rId4" Type="http://schemas.openxmlformats.org/officeDocument/2006/relationships/hyperlink" Target="http://www.citiesalliance.org/ca/sitemap" TargetMode="Externa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GB" sz="3200" b="1" smtClean="0">
                <a:latin typeface="Times New Roman" pitchFamily="18" charset="0"/>
              </a:rPr>
              <a:t>REGIONAL DIFFERENCES IN HOUSING POLICY IN LATVIA</a:t>
            </a:r>
            <a:br>
              <a:rPr lang="en-GB" sz="3200" b="1" smtClean="0">
                <a:latin typeface="Times New Roman" pitchFamily="18" charset="0"/>
              </a:rPr>
            </a:br>
            <a:r>
              <a:rPr lang="en-GB" sz="3200" b="1" smtClean="0">
                <a:latin typeface="Times New Roman" pitchFamily="18" charset="0"/>
              </a:rPr>
              <a:t>L</a:t>
            </a:r>
            <a:r>
              <a:rPr lang="lv-LV" sz="3200" b="1" smtClean="0">
                <a:latin typeface="Times New Roman" pitchFamily="18" charset="0"/>
              </a:rPr>
              <a:t>IGA</a:t>
            </a:r>
            <a:r>
              <a:rPr lang="en-GB" sz="3200" b="1" smtClean="0">
                <a:latin typeface="Times New Roman" pitchFamily="18" charset="0"/>
              </a:rPr>
              <a:t> RASNACA</a:t>
            </a:r>
            <a:r>
              <a:rPr lang="en-GB" sz="4000" b="1" smtClean="0"/>
              <a:t/>
            </a:r>
            <a:br>
              <a:rPr lang="en-GB" sz="4000" b="1" smtClean="0"/>
            </a:br>
            <a:endParaRPr lang="en-US" sz="4000" b="1" smtClean="0">
              <a:latin typeface="Times New Roman" pitchFamily="18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029200"/>
            <a:ext cx="6400800" cy="609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sz="2000" b="1" smtClean="0">
                <a:latin typeface="Times New Roman" pitchFamily="18" charset="0"/>
              </a:rPr>
              <a:t>UL Faculty of Social sciences, </a:t>
            </a:r>
            <a:r>
              <a:rPr lang="en-GB" sz="2000" b="1" smtClean="0">
                <a:latin typeface="Times New Roman" pitchFamily="18" charset="0"/>
                <a:hlinkClick r:id="rId2"/>
              </a:rPr>
              <a:t>liga.rasnaca@lu.lv</a:t>
            </a:r>
            <a:endParaRPr lang="lv-LV" sz="200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0739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smtClean="0">
                <a:latin typeface="Times New Roman" pitchFamily="18" charset="0"/>
              </a:rPr>
              <a:t>Overcrowding rate</a:t>
            </a:r>
            <a:br>
              <a:rPr lang="en-GB" sz="3200" smtClean="0">
                <a:latin typeface="Times New Roman" pitchFamily="18" charset="0"/>
              </a:rPr>
            </a:br>
            <a:r>
              <a:rPr lang="en-GB" sz="3200" smtClean="0">
                <a:latin typeface="Times New Roman" pitchFamily="18" charset="0"/>
              </a:rPr>
              <a:t> Average in EU 17.8%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GB" smtClean="0">
                <a:latin typeface="Times New Roman" pitchFamily="18" charset="0"/>
              </a:rPr>
              <a:t>Highest</a:t>
            </a:r>
          </a:p>
          <a:p>
            <a:r>
              <a:rPr lang="en-GB" smtClean="0">
                <a:latin typeface="Times New Roman" pitchFamily="18" charset="0"/>
              </a:rPr>
              <a:t>Latvia 57.7%</a:t>
            </a:r>
          </a:p>
          <a:p>
            <a:r>
              <a:rPr lang="en-GB" smtClean="0">
                <a:latin typeface="Times New Roman" pitchFamily="18" charset="0"/>
              </a:rPr>
              <a:t>Romania 55.3%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GB" smtClean="0">
                <a:latin typeface="Times New Roman" pitchFamily="18" charset="0"/>
              </a:rPr>
              <a:t>Lowest</a:t>
            </a:r>
          </a:p>
          <a:p>
            <a:r>
              <a:rPr lang="en-GB" smtClean="0">
                <a:latin typeface="Times New Roman" pitchFamily="18" charset="0"/>
              </a:rPr>
              <a:t>Cyprus 1%</a:t>
            </a:r>
          </a:p>
          <a:p>
            <a:r>
              <a:rPr lang="en-GB" smtClean="0">
                <a:latin typeface="Times New Roman" pitchFamily="18" charset="0"/>
              </a:rPr>
              <a:t>Netherlands 1.7%</a:t>
            </a:r>
          </a:p>
        </p:txBody>
      </p:sp>
    </p:spTree>
    <p:extLst>
      <p:ext uri="{BB962C8B-B14F-4D97-AF65-F5344CB8AC3E}">
        <p14:creationId xmlns:p14="http://schemas.microsoft.com/office/powerpoint/2010/main" val="893371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2400" smtClean="0">
                <a:latin typeface="Times New Roman" pitchFamily="18" charset="0"/>
              </a:rPr>
              <a:t>Dwellings with bath/shower, hot running water and central heating (as % of dwelling stock)</a:t>
            </a:r>
          </a:p>
        </p:txBody>
      </p:sp>
      <p:sp>
        <p:nvSpPr>
          <p:cNvPr id="13315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GB" smtClean="0">
                <a:latin typeface="Times New Roman" pitchFamily="18" charset="0"/>
              </a:rPr>
              <a:t>Highest</a:t>
            </a:r>
            <a:endParaRPr lang="lv-LV" smtClean="0">
              <a:latin typeface="Times New Roman" pitchFamily="18" charset="0"/>
            </a:endParaRPr>
          </a:p>
          <a:p>
            <a:r>
              <a:rPr lang="en-GB" smtClean="0">
                <a:latin typeface="Times New Roman" pitchFamily="18" charset="0"/>
              </a:rPr>
              <a:t>Finland (99-97-93)</a:t>
            </a:r>
          </a:p>
          <a:p>
            <a:r>
              <a:rPr lang="en-GB" smtClean="0">
                <a:latin typeface="Times New Roman" pitchFamily="18" charset="0"/>
              </a:rPr>
              <a:t>France (98-98-93)</a:t>
            </a:r>
          </a:p>
        </p:txBody>
      </p:sp>
      <p:sp>
        <p:nvSpPr>
          <p:cNvPr id="13316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GB" smtClean="0">
                <a:latin typeface="Times New Roman" pitchFamily="18" charset="0"/>
              </a:rPr>
              <a:t>Lowest</a:t>
            </a:r>
            <a:endParaRPr lang="lv-LV" smtClean="0">
              <a:latin typeface="Times New Roman" pitchFamily="18" charset="0"/>
            </a:endParaRPr>
          </a:p>
          <a:p>
            <a:r>
              <a:rPr lang="lv-LV" smtClean="0">
                <a:latin typeface="Times New Roman" pitchFamily="18" charset="0"/>
              </a:rPr>
              <a:t>Latvia (60-61-61)</a:t>
            </a:r>
          </a:p>
          <a:p>
            <a:r>
              <a:rPr lang="lv-LV" smtClean="0">
                <a:latin typeface="Times New Roman" pitchFamily="18" charset="0"/>
              </a:rPr>
              <a:t>Romania (58-57- 52)</a:t>
            </a:r>
            <a:endParaRPr lang="en-GB" smtClean="0">
              <a:latin typeface="Times New Roman" pitchFamily="18" charset="0"/>
            </a:endParaRPr>
          </a:p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877699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smtClean="0">
                <a:latin typeface="Times New Roman" pitchFamily="18" charset="0"/>
              </a:rPr>
              <a:t>Housing deprivation (EC </a:t>
            </a:r>
            <a:r>
              <a:rPr lang="en-GB" sz="3200" i="1" dirty="0" smtClean="0">
                <a:latin typeface="Times New Roman" pitchFamily="18" charset="0"/>
              </a:rPr>
              <a:t>Europe 2020</a:t>
            </a:r>
            <a:r>
              <a:rPr lang="lv-LV" sz="3200" i="1" dirty="0" smtClean="0">
                <a:latin typeface="Times New Roman" pitchFamily="18" charset="0"/>
              </a:rPr>
              <a:t>, </a:t>
            </a:r>
            <a:r>
              <a:rPr lang="en-GB" sz="2000" dirty="0" smtClean="0">
                <a:latin typeface="Times New Roman" pitchFamily="18" charset="0"/>
              </a:rPr>
              <a:t>Eurostat</a:t>
            </a:r>
            <a:r>
              <a:rPr lang="lv-LV" sz="2000" i="1" dirty="0" smtClean="0">
                <a:latin typeface="Times New Roman" pitchFamily="18" charset="0"/>
              </a:rPr>
              <a:t>, </a:t>
            </a:r>
            <a:r>
              <a:rPr lang="lv-LV" sz="2000" dirty="0" smtClean="0">
                <a:latin typeface="Times New Roman" pitchFamily="18" charset="0"/>
              </a:rPr>
              <a:t>EU-SILC</a:t>
            </a:r>
            <a:r>
              <a:rPr lang="en-GB" sz="2000" dirty="0" smtClean="0">
                <a:latin typeface="Times New Roman" pitchFamily="18" charset="0"/>
              </a:rPr>
              <a:t> 2010)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z="2800" dirty="0" smtClean="0">
                <a:latin typeface="Times New Roman" pitchFamily="18" charset="0"/>
              </a:rPr>
              <a:t>An average 6</a:t>
            </a:r>
            <a:r>
              <a:rPr lang="lv-LV" sz="2800" dirty="0" smtClean="0">
                <a:latin typeface="Times New Roman" pitchFamily="18" charset="0"/>
              </a:rPr>
              <a:t>%</a:t>
            </a:r>
            <a:r>
              <a:rPr lang="en-GB" sz="2800" dirty="0" smtClean="0">
                <a:latin typeface="Times New Roman" pitchFamily="18" charset="0"/>
              </a:rPr>
              <a:t> of EU population suffered from severe housing deprivation</a:t>
            </a:r>
          </a:p>
          <a:p>
            <a:pPr>
              <a:lnSpc>
                <a:spcPct val="90000"/>
              </a:lnSpc>
            </a:pPr>
            <a:r>
              <a:rPr lang="en-GB" sz="2800" dirty="0" smtClean="0">
                <a:latin typeface="Times New Roman" pitchFamily="18" charset="0"/>
              </a:rPr>
              <a:t>Northern countries</a:t>
            </a:r>
            <a:r>
              <a:rPr lang="lv-LV" sz="2800" dirty="0" smtClean="0">
                <a:latin typeface="Times New Roman" pitchFamily="18" charset="0"/>
              </a:rPr>
              <a:t>:</a:t>
            </a:r>
            <a:r>
              <a:rPr lang="en-GB" sz="2800" dirty="0" smtClean="0">
                <a:latin typeface="Times New Roman" pitchFamily="18" charset="0"/>
              </a:rPr>
              <a:t> less than 2% (Finland, </a:t>
            </a:r>
            <a:r>
              <a:rPr lang="en-GB" sz="2800" dirty="0" err="1" smtClean="0">
                <a:latin typeface="Times New Roman" pitchFamily="18" charset="0"/>
              </a:rPr>
              <a:t>Norvey</a:t>
            </a:r>
            <a:r>
              <a:rPr lang="en-GB" sz="2800" dirty="0" smtClean="0">
                <a:latin typeface="Times New Roman" pitchFamily="18" charset="0"/>
              </a:rPr>
              <a:t>, Sweden, Denmark)</a:t>
            </a:r>
          </a:p>
          <a:p>
            <a:pPr>
              <a:lnSpc>
                <a:spcPct val="90000"/>
              </a:lnSpc>
            </a:pPr>
            <a:r>
              <a:rPr lang="en-GB" sz="2800" dirty="0" smtClean="0">
                <a:latin typeface="Times New Roman" pitchFamily="18" charset="0"/>
              </a:rPr>
              <a:t>CEE: less affected  </a:t>
            </a:r>
            <a:r>
              <a:rPr lang="en-GB" dirty="0" smtClean="0">
                <a:latin typeface="Times New Roman" pitchFamily="18" charset="0"/>
              </a:rPr>
              <a:t>Slovakia 4.2%</a:t>
            </a:r>
          </a:p>
          <a:p>
            <a:pPr>
              <a:lnSpc>
                <a:spcPct val="90000"/>
              </a:lnSpc>
            </a:pPr>
            <a:r>
              <a:rPr lang="en-GB" sz="2800" dirty="0" smtClean="0">
                <a:latin typeface="Times New Roman" pitchFamily="18" charset="0"/>
              </a:rPr>
              <a:t>Most affected countries</a:t>
            </a:r>
          </a:p>
          <a:p>
            <a:pPr lvl="1">
              <a:lnSpc>
                <a:spcPct val="90000"/>
              </a:lnSpc>
            </a:pPr>
            <a:r>
              <a:rPr lang="en-GB" dirty="0" smtClean="0">
                <a:latin typeface="Times New Roman" pitchFamily="18" charset="0"/>
              </a:rPr>
              <a:t>Latvia 22.7%</a:t>
            </a:r>
          </a:p>
          <a:p>
            <a:pPr lvl="1">
              <a:lnSpc>
                <a:spcPct val="90000"/>
              </a:lnSpc>
            </a:pPr>
            <a:r>
              <a:rPr lang="en-GB" dirty="0" smtClean="0">
                <a:latin typeface="Times New Roman" pitchFamily="18" charset="0"/>
              </a:rPr>
              <a:t>Romania 28.6%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GB" dirty="0" smtClean="0">
              <a:latin typeface="Times New Roman" pitchFamily="18" charset="0"/>
            </a:endParaRP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685800" y="6400800"/>
            <a:ext cx="6629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1400" b="1">
                <a:latin typeface="Times New Roman" pitchFamily="18" charset="0"/>
              </a:rPr>
              <a:t>EU-SILC (Statistics on Income and Living Conditions</a:t>
            </a:r>
            <a:r>
              <a:rPr lang="lv-LV" sz="1400" b="1">
                <a:latin typeface="Times New Roman" pitchFamily="18" charset="0"/>
              </a:rPr>
              <a:t>, 2009</a:t>
            </a:r>
            <a:r>
              <a:rPr lang="lv-LV"/>
              <a:t>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182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b="1" smtClean="0">
                <a:latin typeface="Times New Roman" pitchFamily="18" charset="0"/>
              </a:rPr>
              <a:t>Share of social housing in </a:t>
            </a:r>
            <a:br>
              <a:rPr lang="en-GB" sz="3200" b="1" smtClean="0">
                <a:latin typeface="Times New Roman" pitchFamily="18" charset="0"/>
              </a:rPr>
            </a:br>
            <a:r>
              <a:rPr lang="en-GB" sz="3200" b="1" smtClean="0">
                <a:latin typeface="Times New Roman" pitchFamily="18" charset="0"/>
              </a:rPr>
              <a:t> housing stock </a:t>
            </a:r>
            <a:r>
              <a:rPr lang="lv-LV" sz="3200" b="1" smtClean="0">
                <a:latin typeface="Times New Roman" pitchFamily="18" charset="0"/>
              </a:rPr>
              <a:t>(EU)</a:t>
            </a:r>
            <a:r>
              <a:rPr lang="en-GB" sz="3200" b="1" smtClean="0">
                <a:latin typeface="Times New Roman" pitchFamily="18" charset="0"/>
              </a:rPr>
              <a:t>(%)</a:t>
            </a:r>
          </a:p>
        </p:txBody>
      </p:sp>
      <p:sp>
        <p:nvSpPr>
          <p:cNvPr id="15363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GB" smtClean="0">
                <a:latin typeface="Times New Roman" pitchFamily="18" charset="0"/>
              </a:rPr>
              <a:t>Highest</a:t>
            </a:r>
          </a:p>
          <a:p>
            <a:r>
              <a:rPr lang="en-GB" smtClean="0">
                <a:latin typeface="Times New Roman" pitchFamily="18" charset="0"/>
              </a:rPr>
              <a:t>Netherlands 32</a:t>
            </a:r>
          </a:p>
          <a:p>
            <a:r>
              <a:rPr lang="en-GB" smtClean="0">
                <a:latin typeface="Times New Roman" pitchFamily="18" charset="0"/>
              </a:rPr>
              <a:t>Austria 23</a:t>
            </a:r>
          </a:p>
          <a:p>
            <a:r>
              <a:rPr lang="en-GB" smtClean="0">
                <a:latin typeface="Times New Roman" pitchFamily="18" charset="0"/>
              </a:rPr>
              <a:t>Denmark 19</a:t>
            </a:r>
          </a:p>
          <a:p>
            <a:r>
              <a:rPr lang="en-GB" smtClean="0">
                <a:latin typeface="Times New Roman" pitchFamily="18" charset="0"/>
              </a:rPr>
              <a:t>Czech Republic 17</a:t>
            </a:r>
          </a:p>
        </p:txBody>
      </p:sp>
      <p:sp>
        <p:nvSpPr>
          <p:cNvPr id="15364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GB" smtClean="0">
                <a:latin typeface="Times New Roman" pitchFamily="18" charset="0"/>
              </a:rPr>
              <a:t>Lowest</a:t>
            </a:r>
          </a:p>
          <a:p>
            <a:r>
              <a:rPr lang="en-GB" smtClean="0">
                <a:latin typeface="Times New Roman" pitchFamily="18" charset="0"/>
              </a:rPr>
              <a:t>Latvia 0.4</a:t>
            </a:r>
          </a:p>
          <a:p>
            <a:r>
              <a:rPr lang="en-GB" smtClean="0">
                <a:latin typeface="Times New Roman" pitchFamily="18" charset="0"/>
              </a:rPr>
              <a:t>Greece 0</a:t>
            </a:r>
          </a:p>
          <a:p>
            <a:r>
              <a:rPr lang="en-GB" smtClean="0">
                <a:latin typeface="Times New Roman" pitchFamily="18" charset="0"/>
              </a:rPr>
              <a:t>Estonia 1</a:t>
            </a:r>
          </a:p>
          <a:p>
            <a:r>
              <a:rPr lang="en-GB" smtClean="0">
                <a:latin typeface="Times New Roman" pitchFamily="18" charset="0"/>
              </a:rPr>
              <a:t>Cyprus 0</a:t>
            </a:r>
          </a:p>
        </p:txBody>
      </p:sp>
    </p:spTree>
    <p:extLst>
      <p:ext uri="{BB962C8B-B14F-4D97-AF65-F5344CB8AC3E}">
        <p14:creationId xmlns:p14="http://schemas.microsoft.com/office/powerpoint/2010/main" val="3950584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GB" sz="3200" smtClean="0">
                <a:latin typeface="Times New Roman" pitchFamily="18" charset="0"/>
              </a:rPr>
              <a:t>Housing policy in Latvia: declared priorities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400" dirty="0" smtClean="0">
                <a:latin typeface="Times New Roman" pitchFamily="18" charset="0"/>
              </a:rPr>
              <a:t>The aim of housing policy is</a:t>
            </a:r>
            <a:r>
              <a:rPr lang="lv-LV" sz="2400" dirty="0" smtClean="0">
                <a:latin typeface="Times New Roman" pitchFamily="18" charset="0"/>
              </a:rPr>
              <a:t>:</a:t>
            </a:r>
          </a:p>
          <a:p>
            <a:pPr lvl="1">
              <a:lnSpc>
                <a:spcPct val="90000"/>
              </a:lnSpc>
            </a:pPr>
            <a:r>
              <a:rPr lang="en-GB" sz="2000" dirty="0" smtClean="0">
                <a:latin typeface="Times New Roman" pitchFamily="18" charset="0"/>
              </a:rPr>
              <a:t>to promote </a:t>
            </a:r>
            <a:r>
              <a:rPr lang="en-GB" sz="2000" b="1" dirty="0" smtClean="0">
                <a:latin typeface="Times New Roman" pitchFamily="18" charset="0"/>
              </a:rPr>
              <a:t>quality and availability of housing</a:t>
            </a:r>
            <a:r>
              <a:rPr lang="en-GB" sz="2000" dirty="0" smtClean="0">
                <a:latin typeface="Times New Roman" pitchFamily="18" charset="0"/>
              </a:rPr>
              <a:t>, </a:t>
            </a:r>
            <a:endParaRPr lang="lv-LV" sz="2000" dirty="0" smtClean="0">
              <a:latin typeface="Times New Roman" pitchFamily="18" charset="0"/>
            </a:endParaRPr>
          </a:p>
          <a:p>
            <a:pPr lvl="1">
              <a:lnSpc>
                <a:spcPct val="90000"/>
              </a:lnSpc>
            </a:pPr>
            <a:r>
              <a:rPr lang="en-GB" sz="2000" dirty="0" smtClean="0">
                <a:latin typeface="Times New Roman" pitchFamily="18" charset="0"/>
              </a:rPr>
              <a:t>providing </a:t>
            </a:r>
            <a:r>
              <a:rPr lang="en-GB" sz="2000" b="1" dirty="0" smtClean="0">
                <a:latin typeface="Times New Roman" pitchFamily="18" charset="0"/>
              </a:rPr>
              <a:t>normative base for effective administration</a:t>
            </a:r>
            <a:r>
              <a:rPr lang="en-GB" sz="2000" dirty="0" smtClean="0">
                <a:latin typeface="Times New Roman" pitchFamily="18" charset="0"/>
              </a:rPr>
              <a:t> of dwelling </a:t>
            </a:r>
            <a:r>
              <a:rPr lang="lv-LV" sz="2000" dirty="0" smtClean="0">
                <a:latin typeface="Times New Roman" pitchFamily="18" charset="0"/>
              </a:rPr>
              <a:t>  </a:t>
            </a:r>
            <a:r>
              <a:rPr lang="en-GB" sz="2000" dirty="0" smtClean="0">
                <a:latin typeface="Times New Roman" pitchFamily="18" charset="0"/>
              </a:rPr>
              <a:t>houses, </a:t>
            </a:r>
            <a:endParaRPr lang="lv-LV" sz="2000" dirty="0" smtClean="0">
              <a:latin typeface="Times New Roman" pitchFamily="18" charset="0"/>
            </a:endParaRPr>
          </a:p>
          <a:p>
            <a:pPr lvl="1">
              <a:lnSpc>
                <a:spcPct val="90000"/>
              </a:lnSpc>
            </a:pPr>
            <a:r>
              <a:rPr lang="en-GB" sz="2000" dirty="0" smtClean="0">
                <a:latin typeface="Times New Roman" pitchFamily="18" charset="0"/>
              </a:rPr>
              <a:t>to </a:t>
            </a:r>
            <a:r>
              <a:rPr lang="en-GB" sz="2000" b="1" dirty="0" smtClean="0">
                <a:latin typeface="Times New Roman" pitchFamily="18" charset="0"/>
              </a:rPr>
              <a:t>facilitate organization of rent sector in territories of local municipalities</a:t>
            </a:r>
            <a:r>
              <a:rPr lang="lv-LV" sz="2000" b="1" dirty="0" smtClean="0">
                <a:latin typeface="Times New Roman" pitchFamily="18" charset="0"/>
              </a:rPr>
              <a:t>,</a:t>
            </a:r>
          </a:p>
          <a:p>
            <a:pPr lvl="1">
              <a:lnSpc>
                <a:spcPct val="90000"/>
              </a:lnSpc>
            </a:pPr>
            <a:r>
              <a:rPr lang="en-GB" sz="2000" dirty="0" smtClean="0">
                <a:latin typeface="Times New Roman" pitchFamily="18" charset="0"/>
              </a:rPr>
              <a:t>supporting </a:t>
            </a:r>
            <a:r>
              <a:rPr lang="en-GB" sz="2000" b="1" dirty="0" smtClean="0">
                <a:latin typeface="Times New Roman" pitchFamily="18" charset="0"/>
              </a:rPr>
              <a:t>energy-saving measures in residential houses</a:t>
            </a:r>
            <a:r>
              <a:rPr lang="en-GB" sz="2000" dirty="0" smtClean="0">
                <a:latin typeface="Times New Roman" pitchFamily="18" charset="0"/>
              </a:rPr>
              <a:t>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sz="2400" dirty="0" smtClean="0">
                <a:latin typeface="Times New Roman" pitchFamily="18" charset="0"/>
              </a:rPr>
              <a:t>	The accountable for housing policy is Ministry of Economics, Department of Construction and Housing policy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sz="2400" dirty="0" smtClean="0">
                <a:latin typeface="Times New Roman" pitchFamily="18" charset="0"/>
              </a:rPr>
              <a:t>	The central focus from Ministry of Economics is paid to issues of administration, environment, security and health of individual and  preservation of dwelling quality. (Low On Dwelling administration, 2009)</a:t>
            </a:r>
            <a:r>
              <a:rPr lang="en-GB" sz="2400" dirty="0" smtClean="0"/>
              <a:t> </a:t>
            </a:r>
            <a:endParaRPr lang="lv-LV" sz="2400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lv-LV" sz="2400" dirty="0"/>
              <a:t>	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During crisis (till 01, 06, 2011) central government support housing allowances (20%) </a:t>
            </a:r>
          </a:p>
        </p:txBody>
      </p:sp>
    </p:spTree>
    <p:extLst>
      <p:ext uri="{BB962C8B-B14F-4D97-AF65-F5344CB8AC3E}">
        <p14:creationId xmlns:p14="http://schemas.microsoft.com/office/powerpoint/2010/main" val="2870860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smtClean="0">
                <a:latin typeface="Times New Roman" pitchFamily="18" charset="0"/>
                <a:cs typeface="Times New Roman" pitchFamily="18" charset="0"/>
              </a:rPr>
              <a:t>Households that money could not afford to cover the cost of housing</a:t>
            </a:r>
            <a:r>
              <a:rPr lang="lv-LV" sz="3200" smtClean="0">
                <a:latin typeface="Times New Roman" pitchFamily="18" charset="0"/>
                <a:cs typeface="Times New Roman" pitchFamily="18" charset="0"/>
              </a:rPr>
              <a:t> (2011, EU-SILC)</a:t>
            </a:r>
            <a:endParaRPr lang="en-GB" sz="32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>
                <a:latin typeface="Times New Roman" pitchFamily="18" charset="0"/>
                <a:cs typeface="Times New Roman" pitchFamily="18" charset="0"/>
              </a:rPr>
              <a:t>24.0 % of all household</a:t>
            </a:r>
          </a:p>
          <a:p>
            <a:r>
              <a:rPr lang="en-GB" smtClean="0">
                <a:latin typeface="Times New Roman" pitchFamily="18" charset="0"/>
                <a:cs typeface="Times New Roman" pitchFamily="18" charset="0"/>
              </a:rPr>
              <a:t>43.6 % from those in poverty risk</a:t>
            </a:r>
          </a:p>
        </p:txBody>
      </p:sp>
    </p:spTree>
    <p:extLst>
      <p:ext uri="{BB962C8B-B14F-4D97-AF65-F5344CB8AC3E}">
        <p14:creationId xmlns:p14="http://schemas.microsoft.com/office/powerpoint/2010/main" val="68335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200" smtClean="0">
                <a:latin typeface="Times New Roman" pitchFamily="18" charset="0"/>
                <a:cs typeface="Times New Roman" pitchFamily="18" charset="0"/>
              </a:rPr>
              <a:t>Households in regions that money could not afford to cover the cost of housing (2011, EU-SILC)</a:t>
            </a:r>
            <a:endParaRPr lang="en-US" sz="3200" smtClean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4607556"/>
              </p:ext>
            </p:extLst>
          </p:nvPr>
        </p:nvGraphicFramePr>
        <p:xfrm>
          <a:off x="457200" y="1600200"/>
          <a:ext cx="8229599" cy="301783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75657"/>
                <a:gridCol w="1175657"/>
                <a:gridCol w="1175657"/>
                <a:gridCol w="1175657"/>
                <a:gridCol w="1175657"/>
                <a:gridCol w="1175657"/>
                <a:gridCol w="1175657"/>
              </a:tblGrid>
              <a:tr h="701114">
                <a:tc>
                  <a:txBody>
                    <a:bodyPr/>
                    <a:lstStyle/>
                    <a:p>
                      <a:endParaRPr lang="en-GB" sz="2000" b="1" noProof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GB" sz="2000" b="0" noProof="0" dirty="0" smtClean="0">
                          <a:latin typeface="Times New Roman" pitchFamily="18" charset="0"/>
                          <a:cs typeface="Times New Roman" pitchFamily="18" charset="0"/>
                        </a:rPr>
                        <a:t>Riga</a:t>
                      </a:r>
                      <a:endParaRPr lang="en-GB" sz="2000" b="0" noProof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GB" sz="2000" b="0" noProof="0" dirty="0" smtClean="0">
                          <a:latin typeface="Times New Roman" pitchFamily="18" charset="0"/>
                          <a:cs typeface="Times New Roman" pitchFamily="18" charset="0"/>
                        </a:rPr>
                        <a:t>Riga district</a:t>
                      </a:r>
                      <a:endParaRPr lang="en-GB" sz="2000" b="0" noProof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GB" sz="2000" b="0" noProof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Vidzeme</a:t>
                      </a:r>
                      <a:endParaRPr lang="en-GB" sz="2000" b="0" noProof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GB" sz="2000" b="0" noProof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Kurzeme</a:t>
                      </a:r>
                      <a:endParaRPr lang="en-GB" sz="2000" b="0" noProof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GB" sz="2000" b="0" noProof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Zemgale</a:t>
                      </a:r>
                      <a:endParaRPr lang="en-GB" sz="2000" b="0" noProof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GB" sz="2000" b="0" noProof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Latgale</a:t>
                      </a:r>
                      <a:endParaRPr lang="en-GB" sz="2000" b="0" noProof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5" marB="45725"/>
                </a:tc>
              </a:tr>
              <a:tr h="1310778">
                <a:tc>
                  <a:txBody>
                    <a:bodyPr/>
                    <a:lstStyle/>
                    <a:p>
                      <a:r>
                        <a:rPr lang="en-GB" sz="2000" noProof="0" dirty="0" smtClean="0">
                          <a:latin typeface="Times New Roman" pitchFamily="18" charset="0"/>
                          <a:cs typeface="Times New Roman" pitchFamily="18" charset="0"/>
                        </a:rPr>
                        <a:t>Can not pay for facilities, for credit</a:t>
                      </a:r>
                      <a:endParaRPr lang="en-GB" sz="2000" b="1" noProof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GB" sz="2000" noProof="0" smtClean="0"/>
                        <a:t>25.3</a:t>
                      </a:r>
                      <a:endParaRPr lang="en-GB" sz="2000" b="1" noProof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GB" sz="2000" noProof="0" smtClean="0"/>
                        <a:t>26.6</a:t>
                      </a:r>
                      <a:endParaRPr lang="en-GB" sz="2000" b="1" noProof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GB" sz="2000" noProof="0" smtClean="0"/>
                        <a:t>18.0</a:t>
                      </a:r>
                      <a:endParaRPr lang="en-GB" sz="2000" b="1" noProof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GB" sz="2000" noProof="0" smtClean="0"/>
                        <a:t>25.4</a:t>
                      </a:r>
                      <a:endParaRPr lang="en-GB" sz="2000" b="1" noProof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GB" sz="2000" noProof="0" smtClean="0"/>
                        <a:t>24.9</a:t>
                      </a:r>
                      <a:endParaRPr lang="en-GB" sz="2000" b="1" noProof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GB" sz="2000" noProof="0" smtClean="0"/>
                        <a:t>20.2</a:t>
                      </a:r>
                      <a:endParaRPr lang="en-GB" sz="2000" b="1" noProof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5" marB="45725"/>
                </a:tc>
              </a:tr>
              <a:tr h="1005946">
                <a:tc>
                  <a:txBody>
                    <a:bodyPr/>
                    <a:lstStyle/>
                    <a:p>
                      <a:r>
                        <a:rPr lang="en-GB" sz="2000" noProof="0" dirty="0" smtClean="0">
                          <a:latin typeface="Times New Roman" pitchFamily="18" charset="0"/>
                          <a:cs typeface="Times New Roman" pitchFamily="18" charset="0"/>
                        </a:rPr>
                        <a:t>Can not pay for heating</a:t>
                      </a:r>
                      <a:endParaRPr lang="en-GB" sz="2000" b="1" noProof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GB" sz="2000" noProof="0" smtClean="0"/>
                        <a:t>21.7</a:t>
                      </a:r>
                      <a:endParaRPr lang="en-GB" sz="2000" b="1" noProof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GB" sz="2000" noProof="0" smtClean="0"/>
                        <a:t>19.5</a:t>
                      </a:r>
                      <a:endParaRPr lang="en-GB" sz="2000" b="1" noProof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GB" sz="2000" noProof="0" smtClean="0"/>
                        <a:t>37.8</a:t>
                      </a:r>
                      <a:endParaRPr lang="en-GB" sz="2000" b="1" noProof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GB" sz="2000" noProof="0" smtClean="0"/>
                        <a:t>23.4</a:t>
                      </a:r>
                      <a:endParaRPr lang="en-GB" sz="2000" b="1" noProof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GB" sz="2000" noProof="0" smtClean="0"/>
                        <a:t>26.3</a:t>
                      </a:r>
                      <a:endParaRPr lang="en-GB" sz="2000" b="1" noProof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GB" sz="2000" noProof="0" dirty="0" smtClean="0"/>
                        <a:t>24.1</a:t>
                      </a:r>
                      <a:endParaRPr lang="en-GB" sz="2000" b="1" noProof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5" marB="45725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2520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en-GB" sz="3200" b="1" dirty="0" smtClean="0">
                <a:latin typeface="Times New Roman" pitchFamily="18" charset="0"/>
              </a:rPr>
              <a:t>Financial priorities</a:t>
            </a:r>
            <a:r>
              <a:rPr lang="lv-LV" sz="3200" b="1" dirty="0" smtClean="0">
                <a:latin typeface="Times New Roman" pitchFamily="18" charset="0"/>
              </a:rPr>
              <a:t/>
            </a:r>
            <a:br>
              <a:rPr lang="lv-LV" sz="3200" b="1" dirty="0" smtClean="0">
                <a:latin typeface="Times New Roman" pitchFamily="18" charset="0"/>
              </a:rPr>
            </a:br>
            <a:r>
              <a:rPr lang="en-GB" sz="3200" b="1" dirty="0" smtClean="0">
                <a:solidFill>
                  <a:srgbClr val="FF0000"/>
                </a:solidFill>
                <a:latin typeface="Times New Roman" pitchFamily="18" charset="0"/>
              </a:rPr>
              <a:t>C=central government, </a:t>
            </a:r>
            <a:r>
              <a:rPr lang="en-GB" sz="3200" b="1" dirty="0" smtClean="0">
                <a:solidFill>
                  <a:srgbClr val="00B050"/>
                </a:solidFill>
                <a:latin typeface="Times New Roman" pitchFamily="18" charset="0"/>
              </a:rPr>
              <a:t>L= local government</a:t>
            </a:r>
            <a:endParaRPr lang="en-GB" sz="3200" b="1" dirty="0" smtClean="0">
              <a:solidFill>
                <a:srgbClr val="00B050"/>
              </a:solidFill>
              <a:latin typeface="Times New Roman" pitchFamily="18" charset="0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  <a:latin typeface="Times New Roman" pitchFamily="18" charset="0"/>
              </a:rPr>
              <a:t>Heat insulation for apartment buildings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</a:p>
          <a:p>
            <a:pPr lvl="1"/>
            <a:r>
              <a:rPr lang="en-GB" dirty="0" smtClean="0">
                <a:solidFill>
                  <a:srgbClr val="FF0000"/>
                </a:solidFill>
                <a:latin typeface="Times New Roman" pitchFamily="18" charset="0"/>
              </a:rPr>
              <a:t>44 337 186 LVL (1LVL~0,7 EURO)</a:t>
            </a:r>
          </a:p>
          <a:p>
            <a:r>
              <a:rPr lang="en-GB" dirty="0" smtClean="0">
                <a:solidFill>
                  <a:srgbClr val="FF0000"/>
                </a:solidFill>
                <a:latin typeface="Times New Roman" pitchFamily="18" charset="0"/>
              </a:rPr>
              <a:t>Heat insulation for social buildings 6 922 499 LVL</a:t>
            </a:r>
          </a:p>
          <a:p>
            <a:r>
              <a:rPr lang="lv-LV" dirty="0" err="1" smtClean="0">
                <a:solidFill>
                  <a:srgbClr val="00B050"/>
                </a:solidFill>
                <a:latin typeface="Times New Roman" pitchFamily="18" charset="0"/>
              </a:rPr>
              <a:t>Public</a:t>
            </a:r>
            <a:r>
              <a:rPr lang="lv-LV" dirty="0" smtClean="0">
                <a:solidFill>
                  <a:srgbClr val="00B050"/>
                </a:solidFill>
                <a:latin typeface="Times New Roman" pitchFamily="18" charset="0"/>
              </a:rPr>
              <a:t> </a:t>
            </a:r>
            <a:r>
              <a:rPr lang="lv-LV" dirty="0" err="1" smtClean="0">
                <a:solidFill>
                  <a:srgbClr val="00B050"/>
                </a:solidFill>
                <a:latin typeface="Times New Roman" pitchFamily="18" charset="0"/>
              </a:rPr>
              <a:t>shelters</a:t>
            </a:r>
            <a:r>
              <a:rPr lang="lv-LV" dirty="0" smtClean="0">
                <a:solidFill>
                  <a:srgbClr val="00B050"/>
                </a:solidFill>
                <a:latin typeface="Times New Roman" pitchFamily="18" charset="0"/>
              </a:rPr>
              <a:t> </a:t>
            </a:r>
          </a:p>
          <a:p>
            <a:r>
              <a:rPr lang="en-GB" dirty="0" smtClean="0">
                <a:solidFill>
                  <a:srgbClr val="00B050"/>
                </a:solidFill>
                <a:latin typeface="Times New Roman" pitchFamily="18" charset="0"/>
              </a:rPr>
              <a:t>Municipality </a:t>
            </a:r>
            <a:r>
              <a:rPr lang="en-GB" dirty="0" smtClean="0">
                <a:solidFill>
                  <a:srgbClr val="00B050"/>
                </a:solidFill>
                <a:latin typeface="Times New Roman" pitchFamily="18" charset="0"/>
              </a:rPr>
              <a:t>buildings construction (till 2013)</a:t>
            </a:r>
          </a:p>
          <a:p>
            <a:pPr lvl="1"/>
            <a:r>
              <a:rPr lang="en-GB" dirty="0" smtClean="0">
                <a:solidFill>
                  <a:srgbClr val="00B050"/>
                </a:solidFill>
                <a:latin typeface="Times New Roman" pitchFamily="18" charset="0"/>
              </a:rPr>
              <a:t>Social buildings in Riga 18 000 000 LVL</a:t>
            </a:r>
          </a:p>
          <a:p>
            <a:pPr lvl="1"/>
            <a:r>
              <a:rPr lang="en-GB" dirty="0" smtClean="0">
                <a:solidFill>
                  <a:srgbClr val="00B050"/>
                </a:solidFill>
                <a:latin typeface="Times New Roman" pitchFamily="18" charset="0"/>
              </a:rPr>
              <a:t>Rent buildings in Riga 27 000 000 LVL</a:t>
            </a:r>
          </a:p>
        </p:txBody>
      </p:sp>
    </p:spTree>
    <p:extLst>
      <p:ext uri="{BB962C8B-B14F-4D97-AF65-F5344CB8AC3E}">
        <p14:creationId xmlns:p14="http://schemas.microsoft.com/office/powerpoint/2010/main" val="904444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GB" sz="2800" b="1" dirty="0" smtClean="0">
                <a:latin typeface="Times New Roman" pitchFamily="18" charset="0"/>
              </a:rPr>
              <a:t>Social housing in cities and counties</a:t>
            </a:r>
            <a:r>
              <a:rPr lang="lv-LV" sz="2800" b="1" dirty="0" smtClean="0">
                <a:latin typeface="Times New Roman" pitchFamily="18" charset="0"/>
              </a:rPr>
              <a:t> </a:t>
            </a:r>
            <a:r>
              <a:rPr lang="lv-LV" sz="2800" b="1" dirty="0" smtClean="0">
                <a:solidFill>
                  <a:srgbClr val="00B050"/>
                </a:solidFill>
                <a:latin typeface="Times New Roman" pitchFamily="18" charset="0"/>
              </a:rPr>
              <a:t>L</a:t>
            </a:r>
            <a:r>
              <a:rPr lang="lv-LV" sz="4000" dirty="0" smtClean="0">
                <a:solidFill>
                  <a:srgbClr val="00B050"/>
                </a:solidFill>
              </a:rPr>
              <a:t> </a:t>
            </a:r>
            <a:endParaRPr lang="en-US" sz="4000" dirty="0" smtClean="0">
              <a:solidFill>
                <a:srgbClr val="00B050"/>
              </a:solidFill>
            </a:endParaRPr>
          </a:p>
        </p:txBody>
      </p:sp>
      <p:graphicFrame>
        <p:nvGraphicFramePr>
          <p:cNvPr id="151642" name="Group 90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208408993"/>
              </p:ext>
            </p:extLst>
          </p:nvPr>
        </p:nvGraphicFramePr>
        <p:xfrm>
          <a:off x="457200" y="990600"/>
          <a:ext cx="8382000" cy="5480050"/>
        </p:xfrm>
        <a:graphic>
          <a:graphicData uri="http://schemas.openxmlformats.org/drawingml/2006/table">
            <a:tbl>
              <a:tblPr/>
              <a:tblGrid>
                <a:gridCol w="2095500"/>
                <a:gridCol w="2097088"/>
                <a:gridCol w="2093912"/>
                <a:gridCol w="2095500"/>
              </a:tblGrid>
              <a:tr h="111455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Regional units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Number of social apartment buildings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Number of social flats outside social buildings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Number of persons in social housing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5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Riga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13</a:t>
                      </a:r>
                      <a:endParaRPr kumimoji="0" lang="en-GB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1140</a:t>
                      </a:r>
                      <a:endParaRPr kumimoji="0" lang="en-GB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14 152</a:t>
                      </a:r>
                      <a:endParaRPr kumimoji="0" lang="en-GB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5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Other cities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15</a:t>
                      </a:r>
                      <a:endParaRPr kumimoji="0" lang="en-GB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1129</a:t>
                      </a:r>
                      <a:endParaRPr kumimoji="0" lang="en-GB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284</a:t>
                      </a:r>
                      <a:endParaRPr kumimoji="0" lang="en-GB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424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Counties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19</a:t>
                      </a:r>
                      <a:endParaRPr kumimoji="0" lang="en-GB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1137</a:t>
                      </a:r>
                      <a:endParaRPr kumimoji="0" lang="en-GB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1537</a:t>
                      </a:r>
                      <a:endParaRPr kumimoji="0" lang="en-GB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595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Cities without social housing buildings/flats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endParaRPr kumimoji="0" lang="en-GB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endParaRPr kumimoji="0" lang="en-GB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2732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Counties without social housing buildings/flats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70</a:t>
                      </a:r>
                      <a:endParaRPr kumimoji="0" lang="en-GB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47</a:t>
                      </a:r>
                      <a:endParaRPr kumimoji="0" lang="en-GB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37 </a:t>
                      </a: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without any social housing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5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Total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121</a:t>
                      </a:r>
                      <a:endParaRPr kumimoji="0" lang="en-GB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3406</a:t>
                      </a:r>
                      <a:endParaRPr kumimoji="0" lang="en-GB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15 973</a:t>
                      </a:r>
                      <a:endParaRPr kumimoji="0" lang="en-GB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5090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>
                <a:latin typeface="Times New Roman" pitchFamily="18" charset="0"/>
                <a:cs typeface="Times New Roman" pitchFamily="18" charset="0"/>
              </a:rPr>
              <a:t>Debts for public facilities</a:t>
            </a:r>
            <a:r>
              <a:rPr lang="lv-LV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v-LV" sz="3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(L)</a:t>
            </a:r>
            <a:endParaRPr lang="en-GB" sz="36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GB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~ 24 000 0000 LVL</a:t>
            </a:r>
          </a:p>
          <a:p>
            <a:pPr marL="0" indent="0">
              <a:buFontTx/>
              <a:buNone/>
            </a:pPr>
            <a:r>
              <a:rPr lang="en-GB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~ 29 000 000 households</a:t>
            </a:r>
            <a:endParaRPr lang="lv-LV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Tx/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problem: if some have not paid for the service, the operator may refuse to receive all home residents</a:t>
            </a:r>
            <a:endParaRPr lang="lv-LV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0587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smtClean="0">
                <a:latin typeface="Times New Roman" pitchFamily="18" charset="0"/>
                <a:cs typeface="Times New Roman" pitchFamily="18" charset="0"/>
              </a:rPr>
              <a:t>Content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Conceptual framework of Housing policy</a:t>
            </a:r>
          </a:p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Development of HP in Latvia </a:t>
            </a:r>
          </a:p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Latvia housing statistics in EU</a:t>
            </a:r>
          </a:p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Regional statistics of HP in Latvia</a:t>
            </a:r>
          </a:p>
        </p:txBody>
      </p:sp>
    </p:spTree>
    <p:extLst>
      <p:ext uri="{BB962C8B-B14F-4D97-AF65-F5344CB8AC3E}">
        <p14:creationId xmlns:p14="http://schemas.microsoft.com/office/powerpoint/2010/main" val="545622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smtClean="0">
                <a:latin typeface="Times New Roman" pitchFamily="18" charset="0"/>
                <a:cs typeface="Times New Roman" pitchFamily="18" charset="0"/>
              </a:rPr>
              <a:t>Housing allowances</a:t>
            </a:r>
            <a:r>
              <a:rPr lang="lv-LV" sz="3200" dirty="0" smtClean="0">
                <a:latin typeface="Times New Roman" pitchFamily="18" charset="0"/>
                <a:cs typeface="Times New Roman" pitchFamily="18" charset="0"/>
              </a:rPr>
              <a:t> 2011 </a:t>
            </a:r>
            <a:r>
              <a:rPr lang="lv-LV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©</a:t>
            </a:r>
            <a:r>
              <a:rPr lang="lv-LV" sz="8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lv-LV" sz="8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GB" sz="1600" dirty="0" smtClean="0">
                <a:latin typeface="Times New Roman" pitchFamily="18" charset="0"/>
                <a:cs typeface="Times New Roman" pitchFamily="18" charset="0"/>
              </a:rPr>
              <a:t>(Review of housing assistance in municipalities 2011, Ministry of  Economics)</a:t>
            </a:r>
            <a:endParaRPr lang="en-GB" sz="1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9982551"/>
              </p:ext>
            </p:extLst>
          </p:nvPr>
        </p:nvGraphicFramePr>
        <p:xfrm>
          <a:off x="457200" y="1600200"/>
          <a:ext cx="6583680" cy="289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000" noProof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Regional unit</a:t>
                      </a:r>
                      <a:endParaRPr lang="en-GB" sz="2000" noProof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noProof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Number of allowances</a:t>
                      </a:r>
                      <a:endParaRPr lang="en-GB" sz="2000" noProof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noProof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Money</a:t>
                      </a:r>
                      <a:endParaRPr lang="en-GB" sz="2000" noProof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noProof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Money per one</a:t>
                      </a:r>
                      <a:r>
                        <a:rPr lang="en-GB" sz="2000" baseline="0" noProof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household (LVL)</a:t>
                      </a:r>
                      <a:endParaRPr lang="en-GB" sz="2000" noProof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noProof="0" smtClean="0">
                          <a:latin typeface="Times New Roman" pitchFamily="18" charset="0"/>
                          <a:cs typeface="Times New Roman" pitchFamily="18" charset="0"/>
                        </a:rPr>
                        <a:t>Riga</a:t>
                      </a:r>
                      <a:endParaRPr lang="en-GB" sz="2000" noProof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noProof="0" smtClean="0">
                          <a:latin typeface="Times New Roman" pitchFamily="18" charset="0"/>
                          <a:cs typeface="Times New Roman" pitchFamily="18" charset="0"/>
                        </a:rPr>
                        <a:t> 45 316</a:t>
                      </a:r>
                      <a:endParaRPr lang="en-GB" sz="2000" noProof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noProof="0" smtClean="0">
                          <a:latin typeface="Times New Roman" pitchFamily="18" charset="0"/>
                          <a:cs typeface="Times New Roman" pitchFamily="18" charset="0"/>
                        </a:rPr>
                        <a:t>1 585 960</a:t>
                      </a:r>
                      <a:endParaRPr lang="en-GB" sz="2000" noProof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noProof="0" smtClean="0">
                          <a:latin typeface="Times New Roman" pitchFamily="18" charset="0"/>
                          <a:cs typeface="Times New Roman" pitchFamily="18" charset="0"/>
                        </a:rPr>
                        <a:t>215</a:t>
                      </a:r>
                      <a:endParaRPr lang="en-GB" sz="2000" noProof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noProof="0" smtClean="0">
                          <a:latin typeface="Times New Roman" pitchFamily="18" charset="0"/>
                          <a:cs typeface="Times New Roman" pitchFamily="18" charset="0"/>
                        </a:rPr>
                        <a:t>Other cities</a:t>
                      </a:r>
                      <a:endParaRPr lang="en-GB" sz="2000" noProof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noProof="0" smtClean="0">
                          <a:latin typeface="Times New Roman" pitchFamily="18" charset="0"/>
                          <a:cs typeface="Times New Roman" pitchFamily="18" charset="0"/>
                        </a:rPr>
                        <a:t> 38 158</a:t>
                      </a:r>
                      <a:endParaRPr lang="en-GB" sz="2000" noProof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noProof="0" smtClean="0">
                          <a:latin typeface="Times New Roman" pitchFamily="18" charset="0"/>
                          <a:cs typeface="Times New Roman" pitchFamily="18" charset="0"/>
                        </a:rPr>
                        <a:t>3 125 863</a:t>
                      </a:r>
                      <a:endParaRPr lang="en-GB" sz="2000" noProof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noProof="0" smtClean="0">
                          <a:latin typeface="Times New Roman" pitchFamily="18" charset="0"/>
                          <a:cs typeface="Times New Roman" pitchFamily="18" charset="0"/>
                        </a:rPr>
                        <a:t> 81.5</a:t>
                      </a:r>
                      <a:endParaRPr lang="en-GB" sz="2000" noProof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noProof="0" smtClean="0">
                          <a:latin typeface="Times New Roman" pitchFamily="18" charset="0"/>
                          <a:cs typeface="Times New Roman" pitchFamily="18" charset="0"/>
                        </a:rPr>
                        <a:t>Counties</a:t>
                      </a:r>
                      <a:endParaRPr lang="en-GB" sz="2000" noProof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noProof="0" smtClean="0">
                          <a:latin typeface="Times New Roman" pitchFamily="18" charset="0"/>
                          <a:cs typeface="Times New Roman" pitchFamily="18" charset="0"/>
                        </a:rPr>
                        <a:t> 57 240</a:t>
                      </a:r>
                      <a:endParaRPr lang="en-GB" sz="2000" noProof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noProof="0" smtClean="0">
                          <a:latin typeface="Times New Roman" pitchFamily="18" charset="0"/>
                          <a:cs typeface="Times New Roman" pitchFamily="18" charset="0"/>
                        </a:rPr>
                        <a:t>3 122 447</a:t>
                      </a:r>
                      <a:endParaRPr lang="en-GB" sz="2000" noProof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noProof="0" smtClean="0">
                          <a:latin typeface="Times New Roman" pitchFamily="18" charset="0"/>
                          <a:cs typeface="Times New Roman" pitchFamily="18" charset="0"/>
                        </a:rPr>
                        <a:t> 54.5</a:t>
                      </a:r>
                      <a:endParaRPr lang="en-GB" sz="2000" noProof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noProof="0" smtClean="0"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  <a:endParaRPr lang="en-GB" sz="2000" noProof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noProof="0" smtClean="0">
                          <a:latin typeface="Times New Roman" pitchFamily="18" charset="0"/>
                          <a:cs typeface="Times New Roman" pitchFamily="18" charset="0"/>
                        </a:rPr>
                        <a:t>130 604</a:t>
                      </a:r>
                      <a:endParaRPr lang="en-GB" sz="2000" noProof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noProof="0" smtClean="0">
                          <a:latin typeface="Times New Roman" pitchFamily="18" charset="0"/>
                          <a:cs typeface="Times New Roman" pitchFamily="18" charset="0"/>
                        </a:rPr>
                        <a:t>7 834 270</a:t>
                      </a:r>
                      <a:endParaRPr lang="en-GB" sz="2000" noProof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noProof="0" dirty="0" smtClean="0">
                          <a:latin typeface="Times New Roman" pitchFamily="18" charset="0"/>
                          <a:cs typeface="Times New Roman" pitchFamily="18" charset="0"/>
                        </a:rPr>
                        <a:t> 52.3</a:t>
                      </a:r>
                      <a:endParaRPr lang="en-GB" sz="2000" noProof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86774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>
                <a:latin typeface="Times New Roman" pitchFamily="18" charset="0"/>
                <a:cs typeface="Times New Roman" pitchFamily="18" charset="0"/>
              </a:rPr>
              <a:t>Conclusions</a:t>
            </a:r>
            <a:endParaRPr lang="en-GB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The main priority of Latvia central government is support for </a:t>
            </a: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energy-saving measures </a:t>
            </a:r>
            <a:endParaRPr lang="en-GB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Social housing policy in Latvia is responsibility of local governments</a:t>
            </a:r>
          </a:p>
          <a:p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Local governments have uneven possibilities to implement housing policy</a:t>
            </a:r>
          </a:p>
          <a:p>
            <a:r>
              <a:rPr lang="en-GB" sz="2800" dirty="0" smtClean="0">
                <a:effectLst/>
                <a:latin typeface="Times New Roman" pitchFamily="18" charset="0"/>
                <a:cs typeface="Times New Roman" pitchFamily="18" charset="0"/>
              </a:rPr>
              <a:t>Administrative arrangements do not encourage restriction of social inequality in regional units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Housing policy in Latvia could be characterized as residual (embryonic)</a:t>
            </a:r>
            <a:endParaRPr lang="en-GB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1500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r>
              <a:rPr lang="lv-LV" sz="2400" b="1" smtClean="0">
                <a:latin typeface="Times New Roman" pitchFamily="18" charset="0"/>
              </a:rPr>
              <a:t>Izmantotā literatūra</a:t>
            </a:r>
            <a:endParaRPr lang="en-US" sz="2400" b="1" smtClean="0">
              <a:latin typeface="Times New Roman" pitchFamily="18" charset="0"/>
            </a:endParaRP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pPr marL="990600" lvl="1" indent="-533400">
              <a:spcBef>
                <a:spcPct val="0"/>
              </a:spcBef>
              <a:buFontTx/>
              <a:buAutoNum type="arabicPeriod"/>
            </a:pPr>
            <a:r>
              <a:rPr lang="en-GB" sz="1400" b="1" dirty="0" smtClean="0">
                <a:solidFill>
                  <a:srgbClr val="000000"/>
                </a:solidFill>
                <a:latin typeface="Times New Roman" pitchFamily="18" charset="0"/>
              </a:rPr>
              <a:t>A Housing Policy Paper, World Bank, 1975.</a:t>
            </a:r>
          </a:p>
          <a:p>
            <a:pPr marL="990600" lvl="1" indent="-533400">
              <a:spcBef>
                <a:spcPct val="0"/>
              </a:spcBef>
              <a:buFontTx/>
              <a:buAutoNum type="arabicPeriod"/>
            </a:pPr>
            <a:r>
              <a:rPr lang="en-GB" sz="1400" b="1" dirty="0" smtClean="0">
                <a:solidFill>
                  <a:srgbClr val="000000"/>
                </a:solidFill>
                <a:latin typeface="Times New Roman" pitchFamily="18" charset="0"/>
              </a:rPr>
              <a:t> Andrews D., et.al. Housing Markets and structural policies in OECD countries. </a:t>
            </a:r>
            <a:r>
              <a:rPr lang="en-GB" sz="1400" b="1" dirty="0" err="1" smtClean="0">
                <a:solidFill>
                  <a:srgbClr val="000000"/>
                </a:solidFill>
                <a:latin typeface="Times New Roman" pitchFamily="18" charset="0"/>
              </a:rPr>
              <a:t>Pieejams</a:t>
            </a:r>
            <a:r>
              <a:rPr lang="en-GB" sz="1400" b="1" dirty="0" smtClean="0">
                <a:solidFill>
                  <a:srgbClr val="000000"/>
                </a:solidFill>
                <a:latin typeface="Times New Roman" pitchFamily="18" charset="0"/>
              </a:rPr>
              <a:t>: </a:t>
            </a:r>
            <a:r>
              <a:rPr lang="en-GB" sz="1400" b="1" dirty="0" smtClean="0">
                <a:solidFill>
                  <a:srgbClr val="000000"/>
                </a:solidFill>
                <a:latin typeface="Times New Roman" pitchFamily="18" charset="0"/>
                <a:hlinkClick r:id="rId2"/>
              </a:rPr>
              <a:t>http</a:t>
            </a:r>
            <a:r>
              <a:rPr lang="en-GB" sz="1400" b="1" dirty="0" smtClean="0">
                <a:solidFill>
                  <a:srgbClr val="000000"/>
                </a:solidFill>
                <a:latin typeface="Times New Roman" pitchFamily="18" charset="0"/>
              </a:rPr>
              <a:t>:// </a:t>
            </a:r>
            <a:r>
              <a:rPr lang="en-GB" sz="1400" b="1" dirty="0" smtClean="0">
                <a:solidFill>
                  <a:srgbClr val="000000"/>
                </a:solidFill>
                <a:latin typeface="Times New Roman" pitchFamily="18" charset="0"/>
                <a:hlinkClick r:id="rId3"/>
              </a:rPr>
              <a:t>www.oecd.org</a:t>
            </a:r>
            <a:r>
              <a:rPr lang="en-GB" sz="1400" b="1" dirty="0" smtClean="0">
                <a:solidFill>
                  <a:srgbClr val="000000"/>
                </a:solidFill>
                <a:latin typeface="Times New Roman" pitchFamily="18" charset="0"/>
              </a:rPr>
              <a:t>/workingpapers </a:t>
            </a:r>
          </a:p>
          <a:p>
            <a:pPr marL="990600" lvl="1" indent="-533400">
              <a:spcBef>
                <a:spcPct val="0"/>
              </a:spcBef>
              <a:buFontTx/>
              <a:buAutoNum type="arabicPeriod"/>
            </a:pPr>
            <a:r>
              <a:rPr lang="en-GB" sz="1400" b="1" dirty="0" smtClean="0">
                <a:solidFill>
                  <a:srgbClr val="000000"/>
                </a:solidFill>
                <a:latin typeface="Times New Roman" pitchFamily="18" charset="0"/>
              </a:rPr>
              <a:t>Housing Europe Review 2012, CECODHAS,</a:t>
            </a:r>
            <a:r>
              <a:rPr lang="lv-LV" sz="1400" b="1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sz="1400" b="1" dirty="0" smtClean="0">
                <a:solidFill>
                  <a:srgbClr val="000000"/>
                </a:solidFill>
                <a:latin typeface="Times New Roman" pitchFamily="18" charset="0"/>
              </a:rPr>
              <a:t>Brussels, 2011.</a:t>
            </a:r>
          </a:p>
          <a:p>
            <a:pPr marL="990600" lvl="1" indent="-533400">
              <a:spcBef>
                <a:spcPct val="0"/>
              </a:spcBef>
              <a:buFontTx/>
              <a:buAutoNum type="arabicPeriod"/>
            </a:pPr>
            <a:r>
              <a:rPr lang="en-GB" sz="1400" b="1" dirty="0" smtClean="0">
                <a:solidFill>
                  <a:srgbClr val="000000"/>
                </a:solidFill>
                <a:latin typeface="Times New Roman" pitchFamily="18" charset="0"/>
              </a:rPr>
              <a:t>Housing policy in the EU</a:t>
            </a:r>
            <a:r>
              <a:rPr lang="lv-LV" sz="1400" b="1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sz="1400" b="1" dirty="0" smtClean="0">
                <a:solidFill>
                  <a:srgbClr val="000000"/>
                </a:solidFill>
                <a:latin typeface="Times New Roman" pitchFamily="18" charset="0"/>
              </a:rPr>
              <a:t>Member States. </a:t>
            </a:r>
            <a:r>
              <a:rPr lang="en-GB" sz="1400" b="1" dirty="0" err="1" smtClean="0">
                <a:solidFill>
                  <a:srgbClr val="000000"/>
                </a:solidFill>
                <a:latin typeface="Times New Roman" pitchFamily="18" charset="0"/>
              </a:rPr>
              <a:t>Pieejams</a:t>
            </a:r>
            <a:r>
              <a:rPr lang="en-GB" sz="1400" b="1" dirty="0" smtClean="0">
                <a:solidFill>
                  <a:srgbClr val="000000"/>
                </a:solidFill>
                <a:latin typeface="Times New Roman" pitchFamily="18" charset="0"/>
              </a:rPr>
              <a:t>: http://www.euparl.europa.eu/workingpapers/soci</a:t>
            </a:r>
          </a:p>
          <a:p>
            <a:pPr marL="990600" lvl="1" indent="-533400">
              <a:spcBef>
                <a:spcPct val="0"/>
              </a:spcBef>
              <a:buFontTx/>
              <a:buAutoNum type="arabicPeriod"/>
            </a:pPr>
            <a:r>
              <a:rPr lang="en-GB" sz="1400" b="1" dirty="0" smtClean="0">
                <a:solidFill>
                  <a:srgbClr val="000000"/>
                </a:solidFill>
                <a:latin typeface="Times New Roman" pitchFamily="18" charset="0"/>
              </a:rPr>
              <a:t> European Network of Housing Research (ENHR) </a:t>
            </a:r>
            <a:r>
              <a:rPr lang="en-GB" sz="1400" b="1" dirty="0" err="1" smtClean="0">
                <a:solidFill>
                  <a:srgbClr val="000000"/>
                </a:solidFill>
                <a:latin typeface="Times New Roman" pitchFamily="18" charset="0"/>
              </a:rPr>
              <a:t>Pieejams</a:t>
            </a:r>
            <a:r>
              <a:rPr lang="en-GB" sz="1400" b="1" dirty="0" smtClean="0">
                <a:solidFill>
                  <a:srgbClr val="000000"/>
                </a:solidFill>
                <a:latin typeface="Times New Roman" pitchFamily="18" charset="0"/>
              </a:rPr>
              <a:t>: </a:t>
            </a:r>
            <a:r>
              <a:rPr lang="en-GB" sz="1400" b="1" dirty="0" smtClean="0">
                <a:solidFill>
                  <a:srgbClr val="000000"/>
                </a:solidFill>
                <a:latin typeface="Times New Roman" pitchFamily="18" charset="0"/>
                <a:hlinkClick r:id="rId2"/>
              </a:rPr>
              <a:t>http://www.enhr.net</a:t>
            </a:r>
            <a:endParaRPr lang="en-GB" sz="1400" b="1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marL="990600" lvl="1" indent="-533400">
              <a:spcBef>
                <a:spcPct val="0"/>
              </a:spcBef>
              <a:buFontTx/>
              <a:buAutoNum type="arabicPeriod"/>
            </a:pPr>
            <a:r>
              <a:rPr lang="en-GB" sz="1400" b="1" dirty="0" smtClean="0">
                <a:solidFill>
                  <a:srgbClr val="000000"/>
                </a:solidFill>
                <a:latin typeface="Times New Roman" pitchFamily="18" charset="0"/>
              </a:rPr>
              <a:t> Housing policy in OECD countries. </a:t>
            </a:r>
            <a:r>
              <a:rPr lang="en-GB" sz="1400" b="1" dirty="0" err="1" smtClean="0">
                <a:solidFill>
                  <a:srgbClr val="000000"/>
                </a:solidFill>
                <a:latin typeface="Times New Roman" pitchFamily="18" charset="0"/>
              </a:rPr>
              <a:t>Pieejams</a:t>
            </a:r>
            <a:r>
              <a:rPr lang="en-GB" sz="1400" b="1" dirty="0" smtClean="0">
                <a:solidFill>
                  <a:srgbClr val="000000"/>
                </a:solidFill>
                <a:latin typeface="Times New Roman" pitchFamily="18" charset="0"/>
              </a:rPr>
              <a:t>: </a:t>
            </a:r>
            <a:r>
              <a:rPr lang="en-GB" sz="1400" b="1" dirty="0" smtClean="0">
                <a:solidFill>
                  <a:srgbClr val="000000"/>
                </a:solidFill>
                <a:latin typeface="Times New Roman" pitchFamily="18" charset="0"/>
                <a:hlinkClick r:id="rId2"/>
              </a:rPr>
              <a:t>http</a:t>
            </a:r>
            <a:r>
              <a:rPr lang="en-GB" sz="1400" b="1" dirty="0" smtClean="0">
                <a:solidFill>
                  <a:srgbClr val="000000"/>
                </a:solidFill>
                <a:latin typeface="Times New Roman" pitchFamily="18" charset="0"/>
              </a:rPr>
              <a:t>:// www.oecd.org/eco/structural/hous</a:t>
            </a:r>
          </a:p>
          <a:p>
            <a:pPr marL="990600" lvl="1" indent="-533400">
              <a:spcBef>
                <a:spcPct val="0"/>
              </a:spcBef>
              <a:buFontTx/>
              <a:buAutoNum type="arabicPeriod"/>
            </a:pPr>
            <a:r>
              <a:rPr lang="en-GB" sz="1400" b="1" dirty="0" err="1" smtClean="0">
                <a:solidFill>
                  <a:srgbClr val="000000"/>
                </a:solidFill>
                <a:latin typeface="Times New Roman" pitchFamily="18" charset="0"/>
              </a:rPr>
              <a:t>Mājokļu</a:t>
            </a:r>
            <a:r>
              <a:rPr lang="en-GB" sz="1400" b="1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sz="1400" b="1" dirty="0" err="1" smtClean="0">
                <a:solidFill>
                  <a:srgbClr val="000000"/>
                </a:solidFill>
                <a:latin typeface="Times New Roman" pitchFamily="18" charset="0"/>
              </a:rPr>
              <a:t>politika</a:t>
            </a:r>
            <a:r>
              <a:rPr lang="en-GB" sz="1400" b="1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sz="1400" b="1" dirty="0" err="1" smtClean="0">
                <a:solidFill>
                  <a:srgbClr val="000000"/>
                </a:solidFill>
                <a:latin typeface="Times New Roman" pitchFamily="18" charset="0"/>
              </a:rPr>
              <a:t>Latvijā</a:t>
            </a:r>
            <a:r>
              <a:rPr lang="en-GB" sz="1400" b="1" dirty="0" smtClean="0">
                <a:solidFill>
                  <a:srgbClr val="000000"/>
                </a:solidFill>
                <a:latin typeface="Times New Roman" pitchFamily="18" charset="0"/>
              </a:rPr>
              <a:t>. </a:t>
            </a:r>
            <a:r>
              <a:rPr lang="en-GB" sz="1400" b="1" dirty="0" err="1" smtClean="0">
                <a:solidFill>
                  <a:srgbClr val="000000"/>
                </a:solidFill>
                <a:latin typeface="Times New Roman" pitchFamily="18" charset="0"/>
              </a:rPr>
              <a:t>Informācija</a:t>
            </a:r>
            <a:r>
              <a:rPr lang="en-GB" sz="1400" b="1" dirty="0" smtClean="0">
                <a:solidFill>
                  <a:srgbClr val="000000"/>
                </a:solidFill>
                <a:latin typeface="Times New Roman" pitchFamily="18" charset="0"/>
              </a:rPr>
              <a:t> VRAPLM </a:t>
            </a:r>
            <a:r>
              <a:rPr lang="en-GB" sz="1400" b="1" dirty="0" err="1" smtClean="0">
                <a:solidFill>
                  <a:srgbClr val="000000"/>
                </a:solidFill>
                <a:latin typeface="Times New Roman" pitchFamily="18" charset="0"/>
              </a:rPr>
              <a:t>mājas</a:t>
            </a:r>
            <a:r>
              <a:rPr lang="en-GB" sz="1400" b="1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sz="1400" b="1" dirty="0" err="1" smtClean="0">
                <a:solidFill>
                  <a:srgbClr val="000000"/>
                </a:solidFill>
                <a:latin typeface="Times New Roman" pitchFamily="18" charset="0"/>
              </a:rPr>
              <a:t>lapā</a:t>
            </a:r>
            <a:r>
              <a:rPr lang="en-GB" sz="1400" b="1" dirty="0" smtClean="0">
                <a:solidFill>
                  <a:srgbClr val="000000"/>
                </a:solidFill>
                <a:latin typeface="Times New Roman" pitchFamily="18" charset="0"/>
              </a:rPr>
              <a:t>. </a:t>
            </a:r>
            <a:r>
              <a:rPr lang="en-GB" sz="1400" b="1" dirty="0" err="1" smtClean="0">
                <a:solidFill>
                  <a:srgbClr val="000000"/>
                </a:solidFill>
                <a:latin typeface="Times New Roman" pitchFamily="18" charset="0"/>
              </a:rPr>
              <a:t>Pieejams</a:t>
            </a:r>
            <a:r>
              <a:rPr lang="en-GB" sz="1400" b="1" dirty="0" smtClean="0">
                <a:solidFill>
                  <a:srgbClr val="000000"/>
                </a:solidFill>
                <a:latin typeface="Times New Roman" pitchFamily="18" charset="0"/>
              </a:rPr>
              <a:t>: http://www.vramplm.gov.lv.</a:t>
            </a:r>
          </a:p>
          <a:p>
            <a:pPr marL="990600" lvl="1" indent="-533400">
              <a:spcBef>
                <a:spcPct val="0"/>
              </a:spcBef>
              <a:buFontTx/>
              <a:buAutoNum type="arabicPeriod"/>
            </a:pPr>
            <a:r>
              <a:rPr lang="en-GB" sz="1400" b="1" dirty="0" err="1" smtClean="0">
                <a:solidFill>
                  <a:srgbClr val="000000"/>
                </a:solidFill>
                <a:latin typeface="Times New Roman" pitchFamily="18" charset="0"/>
              </a:rPr>
              <a:t>Mājokļu</a:t>
            </a:r>
            <a:r>
              <a:rPr lang="en-GB" sz="1400" b="1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sz="1400" b="1" dirty="0" err="1" smtClean="0">
                <a:solidFill>
                  <a:srgbClr val="000000"/>
                </a:solidFill>
                <a:latin typeface="Times New Roman" pitchFamily="18" charset="0"/>
              </a:rPr>
              <a:t>politika</a:t>
            </a:r>
            <a:r>
              <a:rPr lang="en-GB" sz="1400" b="1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sz="1400" b="1" dirty="0" err="1" smtClean="0">
                <a:solidFill>
                  <a:srgbClr val="000000"/>
                </a:solidFill>
                <a:latin typeface="Times New Roman" pitchFamily="18" charset="0"/>
              </a:rPr>
              <a:t>Latvijā</a:t>
            </a:r>
            <a:r>
              <a:rPr lang="en-GB" sz="1400" b="1" dirty="0" smtClean="0">
                <a:solidFill>
                  <a:srgbClr val="000000"/>
                </a:solidFill>
                <a:latin typeface="Times New Roman" pitchFamily="18" charset="0"/>
              </a:rPr>
              <a:t>. </a:t>
            </a:r>
            <a:r>
              <a:rPr lang="en-GB" sz="1400" b="1" dirty="0" err="1" smtClean="0">
                <a:solidFill>
                  <a:srgbClr val="000000"/>
                </a:solidFill>
                <a:latin typeface="Times New Roman" pitchFamily="18" charset="0"/>
              </a:rPr>
              <a:t>Informācija</a:t>
            </a:r>
            <a:r>
              <a:rPr lang="en-GB" sz="1400" b="1" dirty="0" smtClean="0">
                <a:solidFill>
                  <a:srgbClr val="000000"/>
                </a:solidFill>
                <a:latin typeface="Times New Roman" pitchFamily="18" charset="0"/>
              </a:rPr>
              <a:t> EM </a:t>
            </a:r>
            <a:r>
              <a:rPr lang="en-GB" sz="1400" b="1" dirty="0" err="1" smtClean="0">
                <a:solidFill>
                  <a:srgbClr val="000000"/>
                </a:solidFill>
                <a:latin typeface="Times New Roman" pitchFamily="18" charset="0"/>
              </a:rPr>
              <a:t>mājas</a:t>
            </a:r>
            <a:r>
              <a:rPr lang="en-GB" sz="1400" b="1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sz="1400" b="1" dirty="0" err="1" smtClean="0">
                <a:solidFill>
                  <a:srgbClr val="000000"/>
                </a:solidFill>
                <a:latin typeface="Times New Roman" pitchFamily="18" charset="0"/>
              </a:rPr>
              <a:t>lapā</a:t>
            </a:r>
            <a:r>
              <a:rPr lang="en-GB" sz="1400" b="1" dirty="0" smtClean="0">
                <a:solidFill>
                  <a:srgbClr val="000000"/>
                </a:solidFill>
                <a:latin typeface="Times New Roman" pitchFamily="18" charset="0"/>
              </a:rPr>
              <a:t>. </a:t>
            </a:r>
            <a:r>
              <a:rPr lang="en-GB" sz="1400" b="1" dirty="0" err="1" smtClean="0">
                <a:solidFill>
                  <a:srgbClr val="000000"/>
                </a:solidFill>
                <a:latin typeface="Times New Roman" pitchFamily="18" charset="0"/>
              </a:rPr>
              <a:t>Pieejams</a:t>
            </a:r>
            <a:r>
              <a:rPr lang="en-GB" sz="1400" b="1" dirty="0" smtClean="0">
                <a:solidFill>
                  <a:srgbClr val="000000"/>
                </a:solidFill>
                <a:latin typeface="Times New Roman" pitchFamily="18" charset="0"/>
              </a:rPr>
              <a:t>:  http:www.em.gov.lv</a:t>
            </a:r>
          </a:p>
          <a:p>
            <a:pPr marL="990600" lvl="1" indent="-533400">
              <a:spcBef>
                <a:spcPct val="0"/>
              </a:spcBef>
              <a:buFontTx/>
              <a:buAutoNum type="arabicPeriod"/>
            </a:pPr>
            <a:r>
              <a:rPr lang="en-GB" sz="1400" b="1" dirty="0" err="1" smtClean="0">
                <a:solidFill>
                  <a:srgbClr val="000000"/>
                </a:solidFill>
                <a:latin typeface="Times New Roman" pitchFamily="18" charset="0"/>
              </a:rPr>
              <a:t>Mājokļu</a:t>
            </a:r>
            <a:r>
              <a:rPr lang="en-GB" sz="1400" b="1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sz="1400" b="1" dirty="0" err="1" smtClean="0">
                <a:solidFill>
                  <a:srgbClr val="000000"/>
                </a:solidFill>
                <a:latin typeface="Times New Roman" pitchFamily="18" charset="0"/>
              </a:rPr>
              <a:t>politika</a:t>
            </a:r>
            <a:r>
              <a:rPr lang="en-GB" sz="1400" b="1" dirty="0" smtClean="0">
                <a:solidFill>
                  <a:srgbClr val="000000"/>
                </a:solidFill>
                <a:latin typeface="Times New Roman" pitchFamily="18" charset="0"/>
              </a:rPr>
              <a:t> un </a:t>
            </a:r>
            <a:r>
              <a:rPr lang="en-GB" sz="1400" b="1" dirty="0" err="1" smtClean="0">
                <a:solidFill>
                  <a:srgbClr val="000000"/>
                </a:solidFill>
                <a:latin typeface="Times New Roman" pitchFamily="18" charset="0"/>
              </a:rPr>
              <a:t>tās</a:t>
            </a:r>
            <a:r>
              <a:rPr lang="en-GB" sz="1400" b="1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sz="1400" b="1" dirty="0" err="1" smtClean="0">
                <a:solidFill>
                  <a:srgbClr val="000000"/>
                </a:solidFill>
                <a:latin typeface="Times New Roman" pitchFamily="18" charset="0"/>
              </a:rPr>
              <a:t>instrumenti</a:t>
            </a:r>
            <a:r>
              <a:rPr lang="en-GB" sz="1400" b="1" dirty="0" smtClean="0">
                <a:solidFill>
                  <a:srgbClr val="000000"/>
                </a:solidFill>
                <a:latin typeface="Times New Roman" pitchFamily="18" charset="0"/>
              </a:rPr>
              <a:t>. </a:t>
            </a:r>
            <a:r>
              <a:rPr lang="en-GB" sz="1400" b="1" dirty="0" err="1" smtClean="0">
                <a:solidFill>
                  <a:srgbClr val="000000"/>
                </a:solidFill>
                <a:latin typeface="Times New Roman" pitchFamily="18" charset="0"/>
              </a:rPr>
              <a:t>Rīga</a:t>
            </a:r>
            <a:r>
              <a:rPr lang="en-GB" sz="1400" b="1" dirty="0" smtClean="0">
                <a:solidFill>
                  <a:srgbClr val="000000"/>
                </a:solidFill>
                <a:latin typeface="Times New Roman" pitchFamily="18" charset="0"/>
              </a:rPr>
              <a:t>, LHZB 2006.</a:t>
            </a:r>
          </a:p>
          <a:p>
            <a:pPr marL="990600" lvl="1" indent="-533400">
              <a:spcBef>
                <a:spcPct val="0"/>
              </a:spcBef>
              <a:buFontTx/>
              <a:buAutoNum type="arabicPeriod"/>
            </a:pPr>
            <a:r>
              <a:rPr lang="en-GB" sz="1400" b="1" dirty="0" err="1" smtClean="0">
                <a:solidFill>
                  <a:srgbClr val="000000"/>
                </a:solidFill>
                <a:latin typeface="Times New Roman" pitchFamily="18" charset="0"/>
              </a:rPr>
              <a:t>Pickwance</a:t>
            </a:r>
            <a:r>
              <a:rPr lang="en-GB" sz="1400" b="1" dirty="0" smtClean="0">
                <a:solidFill>
                  <a:srgbClr val="000000"/>
                </a:solidFill>
                <a:latin typeface="Times New Roman" pitchFamily="18" charset="0"/>
              </a:rPr>
              <a:t> C. Housing and Housing Policy. In: Social Policy (</a:t>
            </a:r>
            <a:r>
              <a:rPr lang="en-GB" sz="1400" b="1" dirty="0" err="1" smtClean="0">
                <a:solidFill>
                  <a:srgbClr val="000000"/>
                </a:solidFill>
                <a:latin typeface="Times New Roman" pitchFamily="18" charset="0"/>
              </a:rPr>
              <a:t>Baldock</a:t>
            </a:r>
            <a:r>
              <a:rPr lang="en-GB" sz="1400" b="1" dirty="0" smtClean="0">
                <a:solidFill>
                  <a:srgbClr val="000000"/>
                </a:solidFill>
                <a:latin typeface="Times New Roman" pitchFamily="18" charset="0"/>
              </a:rPr>
              <a:t>, J. et.al.), Oxford, OUP,2007, pp.508-541.</a:t>
            </a:r>
          </a:p>
          <a:p>
            <a:pPr marL="990600" lvl="1" indent="-533400">
              <a:spcBef>
                <a:spcPct val="0"/>
              </a:spcBef>
              <a:buFontTx/>
              <a:buAutoNum type="arabicPeriod"/>
            </a:pPr>
            <a:r>
              <a:rPr lang="en-GB" sz="1400" b="1" dirty="0" smtClean="0">
                <a:solidFill>
                  <a:srgbClr val="000000"/>
                </a:solidFill>
                <a:latin typeface="Times New Roman" pitchFamily="18" charset="0"/>
              </a:rPr>
              <a:t>Renaud B., International Financial institutions and housing policy transfers. ENHP, Delft university, 2010. </a:t>
            </a:r>
            <a:r>
              <a:rPr lang="en-GB" sz="1400" b="1" dirty="0" err="1" smtClean="0">
                <a:solidFill>
                  <a:srgbClr val="000000"/>
                </a:solidFill>
                <a:latin typeface="Times New Roman" pitchFamily="18" charset="0"/>
              </a:rPr>
              <a:t>Pieejams</a:t>
            </a:r>
            <a:r>
              <a:rPr lang="en-GB" sz="1400" b="1" dirty="0" smtClean="0">
                <a:solidFill>
                  <a:srgbClr val="000000"/>
                </a:solidFill>
                <a:latin typeface="Times New Roman" pitchFamily="18" charset="0"/>
              </a:rPr>
              <a:t>: http://otb.tudelft.nl/</a:t>
            </a:r>
          </a:p>
          <a:p>
            <a:pPr marL="990600" lvl="1" indent="-533400">
              <a:spcBef>
                <a:spcPct val="0"/>
              </a:spcBef>
              <a:buFontTx/>
              <a:buAutoNum type="arabicPeriod"/>
            </a:pPr>
            <a:r>
              <a:rPr lang="en-GB" sz="1400" b="1" dirty="0" smtClean="0">
                <a:solidFill>
                  <a:srgbClr val="000000"/>
                </a:solidFill>
                <a:latin typeface="Times New Roman" pitchFamily="18" charset="0"/>
              </a:rPr>
              <a:t>The Growth Report: Strategies for Sustained Growth and Inclusive </a:t>
            </a:r>
            <a:r>
              <a:rPr lang="en-GB" sz="1400" b="1" dirty="0" err="1" smtClean="0">
                <a:solidFill>
                  <a:srgbClr val="000000"/>
                </a:solidFill>
                <a:latin typeface="Times New Roman" pitchFamily="18" charset="0"/>
              </a:rPr>
              <a:t>Develpment</a:t>
            </a:r>
            <a:r>
              <a:rPr lang="en-GB" sz="1400" b="1" dirty="0" smtClean="0">
                <a:solidFill>
                  <a:srgbClr val="000000"/>
                </a:solidFill>
                <a:latin typeface="Times New Roman" pitchFamily="18" charset="0"/>
              </a:rPr>
              <a:t>, WB, 2008. </a:t>
            </a:r>
          </a:p>
          <a:p>
            <a:pPr marL="990600" lvl="1" indent="-533400">
              <a:spcBef>
                <a:spcPct val="0"/>
              </a:spcBef>
              <a:buFontTx/>
              <a:buAutoNum type="arabicPeriod"/>
            </a:pPr>
            <a:r>
              <a:rPr lang="en-GB" sz="1400" b="1" dirty="0" smtClean="0">
                <a:solidFill>
                  <a:srgbClr val="000000"/>
                </a:solidFill>
                <a:latin typeface="Times New Roman" pitchFamily="18" charset="0"/>
              </a:rPr>
              <a:t>The Cities Alliances. </a:t>
            </a:r>
            <a:r>
              <a:rPr lang="en-GB" sz="1400" b="1" dirty="0" err="1" smtClean="0">
                <a:solidFill>
                  <a:srgbClr val="000000"/>
                </a:solidFill>
                <a:latin typeface="Times New Roman" pitchFamily="18" charset="0"/>
              </a:rPr>
              <a:t>Pieejams</a:t>
            </a:r>
            <a:r>
              <a:rPr lang="en-GB" sz="1400" b="1" dirty="0" smtClean="0">
                <a:solidFill>
                  <a:srgbClr val="000000"/>
                </a:solidFill>
                <a:latin typeface="Times New Roman" pitchFamily="18" charset="0"/>
              </a:rPr>
              <a:t>: </a:t>
            </a:r>
            <a:r>
              <a:rPr lang="en-GB" sz="1400" b="1" dirty="0" smtClean="0">
                <a:solidFill>
                  <a:srgbClr val="000000"/>
                </a:solidFill>
                <a:latin typeface="Times New Roman" pitchFamily="18" charset="0"/>
                <a:hlinkClick r:id="rId4"/>
              </a:rPr>
              <a:t>http://www.citiesalliance.org/ca/sitemap</a:t>
            </a:r>
            <a:r>
              <a:rPr lang="en-GB" sz="1400" b="1" dirty="0" smtClean="0">
                <a:solidFill>
                  <a:srgbClr val="000000"/>
                </a:solidFill>
                <a:latin typeface="Times New Roman" pitchFamily="18" charset="0"/>
              </a:rPr>
              <a:t>)</a:t>
            </a:r>
            <a:endParaRPr lang="lv-LV" sz="1400" b="1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marL="990600" lvl="1" indent="-533400">
              <a:spcBef>
                <a:spcPct val="0"/>
              </a:spcBef>
              <a:buFontTx/>
              <a:buAutoNum type="arabicPeriod"/>
            </a:pPr>
            <a:r>
              <a:rPr lang="lv-LV" sz="1400" b="1" dirty="0" err="1" smtClean="0">
                <a:solidFill>
                  <a:srgbClr val="000000"/>
                </a:solidFill>
                <a:latin typeface="Times New Roman" pitchFamily="18" charset="0"/>
              </a:rPr>
              <a:t>Tsenkova</a:t>
            </a:r>
            <a:r>
              <a:rPr lang="lv-LV" sz="1400" b="1" dirty="0" smtClean="0">
                <a:solidFill>
                  <a:srgbClr val="000000"/>
                </a:solidFill>
                <a:latin typeface="Times New Roman" pitchFamily="18" charset="0"/>
              </a:rPr>
              <a:t> S., </a:t>
            </a:r>
            <a:r>
              <a:rPr lang="lv-LV" sz="1400" b="1" dirty="0" err="1" smtClean="0">
                <a:solidFill>
                  <a:srgbClr val="000000"/>
                </a:solidFill>
                <a:latin typeface="Times New Roman" pitchFamily="18" charset="0"/>
              </a:rPr>
              <a:t>Turner</a:t>
            </a:r>
            <a:r>
              <a:rPr lang="lv-LV" sz="1400" b="1" dirty="0" smtClean="0">
                <a:solidFill>
                  <a:srgbClr val="000000"/>
                </a:solidFill>
                <a:latin typeface="Times New Roman" pitchFamily="18" charset="0"/>
              </a:rPr>
              <a:t> B., </a:t>
            </a:r>
            <a:r>
              <a:rPr lang="lv-LV" sz="1400" b="1" dirty="0" err="1" smtClean="0">
                <a:solidFill>
                  <a:srgbClr val="000000"/>
                </a:solidFill>
                <a:latin typeface="Times New Roman" pitchFamily="18" charset="0"/>
              </a:rPr>
              <a:t>The</a:t>
            </a:r>
            <a:r>
              <a:rPr lang="lv-LV" sz="1400" b="1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lv-LV" sz="1400" b="1" dirty="0" err="1" smtClean="0">
                <a:solidFill>
                  <a:srgbClr val="000000"/>
                </a:solidFill>
                <a:latin typeface="Times New Roman" pitchFamily="18" charset="0"/>
              </a:rPr>
              <a:t>future</a:t>
            </a:r>
            <a:r>
              <a:rPr lang="lv-LV" sz="1400" b="1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lv-LV" sz="1400" b="1" dirty="0" err="1" smtClean="0">
                <a:solidFill>
                  <a:srgbClr val="000000"/>
                </a:solidFill>
                <a:latin typeface="Times New Roman" pitchFamily="18" charset="0"/>
              </a:rPr>
              <a:t>of</a:t>
            </a:r>
            <a:r>
              <a:rPr lang="lv-LV" sz="1400" b="1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lv-LV" sz="1400" b="1" dirty="0" err="1" smtClean="0">
                <a:solidFill>
                  <a:srgbClr val="000000"/>
                </a:solidFill>
                <a:latin typeface="Times New Roman" pitchFamily="18" charset="0"/>
              </a:rPr>
              <a:t>social</a:t>
            </a:r>
            <a:r>
              <a:rPr lang="lv-LV" sz="1400" b="1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lv-LV" sz="1400" b="1" dirty="0" err="1" smtClean="0">
                <a:solidFill>
                  <a:srgbClr val="000000"/>
                </a:solidFill>
                <a:latin typeface="Times New Roman" pitchFamily="18" charset="0"/>
              </a:rPr>
              <a:t>housing</a:t>
            </a:r>
            <a:r>
              <a:rPr lang="lv-LV" sz="1400" b="1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lv-LV" sz="1400" b="1" dirty="0" err="1" smtClean="0">
                <a:solidFill>
                  <a:srgbClr val="000000"/>
                </a:solidFill>
                <a:latin typeface="Times New Roman" pitchFamily="18" charset="0"/>
              </a:rPr>
              <a:t>in</a:t>
            </a:r>
            <a:r>
              <a:rPr lang="lv-LV" sz="1400" b="1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lv-LV" sz="1400" b="1" dirty="0" err="1" smtClean="0">
                <a:solidFill>
                  <a:srgbClr val="000000"/>
                </a:solidFill>
                <a:latin typeface="Times New Roman" pitchFamily="18" charset="0"/>
              </a:rPr>
              <a:t>Eastern</a:t>
            </a:r>
            <a:r>
              <a:rPr lang="lv-LV" sz="1400" b="1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lv-LV" sz="1400" b="1" dirty="0" err="1" smtClean="0">
                <a:solidFill>
                  <a:srgbClr val="000000"/>
                </a:solidFill>
                <a:latin typeface="Times New Roman" pitchFamily="18" charset="0"/>
              </a:rPr>
              <a:t>Europe</a:t>
            </a:r>
            <a:r>
              <a:rPr lang="lv-LV" sz="1400" b="1" dirty="0" smtClean="0">
                <a:solidFill>
                  <a:srgbClr val="000000"/>
                </a:solidFill>
                <a:latin typeface="Times New Roman" pitchFamily="18" charset="0"/>
              </a:rPr>
              <a:t>: </a:t>
            </a:r>
            <a:r>
              <a:rPr lang="lv-LV" sz="1400" b="1" dirty="0" err="1" smtClean="0">
                <a:solidFill>
                  <a:srgbClr val="000000"/>
                </a:solidFill>
                <a:latin typeface="Times New Roman" pitchFamily="18" charset="0"/>
              </a:rPr>
              <a:t>Reforms</a:t>
            </a:r>
            <a:r>
              <a:rPr lang="lv-LV" sz="1400" b="1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lv-LV" sz="1400" b="1" dirty="0" err="1" smtClean="0">
                <a:solidFill>
                  <a:srgbClr val="000000"/>
                </a:solidFill>
                <a:latin typeface="Times New Roman" pitchFamily="18" charset="0"/>
              </a:rPr>
              <a:t>in</a:t>
            </a:r>
            <a:r>
              <a:rPr lang="lv-LV" sz="1400" b="1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lv-LV" sz="1400" b="1" dirty="0" err="1" smtClean="0">
                <a:solidFill>
                  <a:srgbClr val="000000"/>
                </a:solidFill>
                <a:latin typeface="Times New Roman" pitchFamily="18" charset="0"/>
              </a:rPr>
              <a:t>Latvia</a:t>
            </a:r>
            <a:r>
              <a:rPr lang="lv-LV" sz="1400" b="1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lv-LV" sz="1400" b="1" dirty="0" err="1" smtClean="0">
                <a:solidFill>
                  <a:srgbClr val="000000"/>
                </a:solidFill>
                <a:latin typeface="Times New Roman" pitchFamily="18" charset="0"/>
              </a:rPr>
              <a:t>and</a:t>
            </a:r>
            <a:r>
              <a:rPr lang="lv-LV" sz="1400" b="1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lv-LV" sz="1400" b="1" dirty="0" err="1" smtClean="0">
                <a:solidFill>
                  <a:srgbClr val="000000"/>
                </a:solidFill>
                <a:latin typeface="Times New Roman" pitchFamily="18" charset="0"/>
              </a:rPr>
              <a:t>Ukraine</a:t>
            </a:r>
            <a:r>
              <a:rPr lang="lv-LV" sz="1400" b="1" dirty="0" smtClean="0">
                <a:solidFill>
                  <a:srgbClr val="000000"/>
                </a:solidFill>
                <a:latin typeface="Times New Roman" pitchFamily="18" charset="0"/>
              </a:rPr>
              <a:t>. </a:t>
            </a:r>
            <a:r>
              <a:rPr lang="lv-LV" sz="1400" b="1" dirty="0" err="1" smtClean="0">
                <a:solidFill>
                  <a:srgbClr val="000000"/>
                </a:solidFill>
                <a:latin typeface="Times New Roman" pitchFamily="18" charset="0"/>
              </a:rPr>
              <a:t>Adequate</a:t>
            </a:r>
            <a:r>
              <a:rPr lang="lv-LV" sz="1400" b="1" dirty="0" smtClean="0">
                <a:solidFill>
                  <a:srgbClr val="000000"/>
                </a:solidFill>
                <a:latin typeface="Times New Roman" pitchFamily="18" charset="0"/>
              </a:rPr>
              <a:t> &amp; </a:t>
            </a:r>
            <a:r>
              <a:rPr lang="lv-LV" sz="1400" b="1" dirty="0" err="1" smtClean="0">
                <a:solidFill>
                  <a:srgbClr val="000000"/>
                </a:solidFill>
                <a:latin typeface="Times New Roman" pitchFamily="18" charset="0"/>
              </a:rPr>
              <a:t>Affordable</a:t>
            </a:r>
            <a:r>
              <a:rPr lang="lv-LV" sz="1400" b="1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lv-LV" sz="1400" b="1" dirty="0" err="1" smtClean="0">
                <a:solidFill>
                  <a:srgbClr val="000000"/>
                </a:solidFill>
                <a:latin typeface="Times New Roman" pitchFamily="18" charset="0"/>
              </a:rPr>
              <a:t>housing</a:t>
            </a:r>
            <a:r>
              <a:rPr lang="lv-LV" sz="1400" b="1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lv-LV" sz="1400" b="1" dirty="0" err="1" smtClean="0">
                <a:solidFill>
                  <a:srgbClr val="000000"/>
                </a:solidFill>
                <a:latin typeface="Times New Roman" pitchFamily="18" charset="0"/>
              </a:rPr>
              <a:t>for</a:t>
            </a:r>
            <a:r>
              <a:rPr lang="lv-LV" sz="1400" b="1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lv-LV" sz="1400" b="1" dirty="0" err="1" smtClean="0">
                <a:solidFill>
                  <a:srgbClr val="000000"/>
                </a:solidFill>
                <a:latin typeface="Times New Roman" pitchFamily="18" charset="0"/>
              </a:rPr>
              <a:t>all</a:t>
            </a:r>
            <a:r>
              <a:rPr lang="lv-LV" sz="1400" b="1" dirty="0" smtClean="0">
                <a:solidFill>
                  <a:srgbClr val="000000"/>
                </a:solidFill>
                <a:latin typeface="Times New Roman" pitchFamily="18" charset="0"/>
              </a:rPr>
              <a:t>. Toronto, 2004.</a:t>
            </a:r>
            <a:endParaRPr lang="en-GB" sz="1400" b="1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marL="990600" lvl="1" indent="-533400">
              <a:spcBef>
                <a:spcPct val="0"/>
              </a:spcBef>
              <a:buFontTx/>
              <a:buAutoNum type="arabicPeriod"/>
            </a:pPr>
            <a:r>
              <a:rPr lang="en-GB" sz="1400" b="1" smtClean="0">
                <a:solidFill>
                  <a:srgbClr val="000000"/>
                </a:solidFill>
                <a:latin typeface="Times New Roman" pitchFamily="18" charset="0"/>
              </a:rPr>
              <a:t>UN-Habitat </a:t>
            </a:r>
            <a:r>
              <a:rPr lang="en-GB" sz="1400" b="1" dirty="0" smtClean="0">
                <a:solidFill>
                  <a:srgbClr val="000000"/>
                </a:solidFill>
                <a:latin typeface="Times New Roman" pitchFamily="18" charset="0"/>
              </a:rPr>
              <a:t>. </a:t>
            </a:r>
            <a:r>
              <a:rPr lang="en-GB" sz="1400" b="1" dirty="0" err="1" smtClean="0">
                <a:solidFill>
                  <a:srgbClr val="000000"/>
                </a:solidFill>
                <a:latin typeface="Times New Roman" pitchFamily="18" charset="0"/>
              </a:rPr>
              <a:t>Pieejams</a:t>
            </a:r>
            <a:r>
              <a:rPr lang="en-GB" sz="1400" b="1" dirty="0" smtClean="0">
                <a:solidFill>
                  <a:srgbClr val="000000"/>
                </a:solidFill>
                <a:latin typeface="Times New Roman" pitchFamily="18" charset="0"/>
              </a:rPr>
              <a:t>: </a:t>
            </a:r>
            <a:r>
              <a:rPr lang="en-GB" sz="1400" b="1" dirty="0" smtClean="0">
                <a:solidFill>
                  <a:srgbClr val="000000"/>
                </a:solidFill>
                <a:latin typeface="Times New Roman" pitchFamily="18" charset="0"/>
                <a:hlinkClick r:id="rId5"/>
              </a:rPr>
              <a:t>http://www.unhabitat.org</a:t>
            </a:r>
            <a:endParaRPr lang="en-GB" sz="1400" b="1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marL="990600" lvl="1" indent="-533400">
              <a:spcBef>
                <a:spcPct val="0"/>
              </a:spcBef>
              <a:buFontTx/>
              <a:buAutoNum type="arabicPeriod"/>
            </a:pPr>
            <a:r>
              <a:rPr lang="en-GB" sz="1400" b="1" dirty="0" smtClean="0">
                <a:solidFill>
                  <a:srgbClr val="000000"/>
                </a:solidFill>
                <a:latin typeface="Times New Roman" pitchFamily="18" charset="0"/>
              </a:rPr>
              <a:t>Urbanization. WB Sector Working Paper, WB, 1972.</a:t>
            </a:r>
          </a:p>
          <a:p>
            <a:pPr marL="990600" lvl="1" indent="-533400">
              <a:spcBef>
                <a:spcPct val="0"/>
              </a:spcBef>
              <a:buFontTx/>
              <a:buAutoNum type="arabicPeriod"/>
            </a:pPr>
            <a:r>
              <a:rPr lang="en-GB" sz="1400" b="1" dirty="0" err="1" smtClean="0">
                <a:solidFill>
                  <a:srgbClr val="000000"/>
                </a:solidFill>
                <a:latin typeface="Times New Roman" pitchFamily="18" charset="0"/>
              </a:rPr>
              <a:t>Yeates</a:t>
            </a:r>
            <a:r>
              <a:rPr lang="en-GB" sz="1400" b="1" dirty="0" smtClean="0">
                <a:solidFill>
                  <a:srgbClr val="000000"/>
                </a:solidFill>
                <a:latin typeface="Times New Roman" pitchFamily="18" charset="0"/>
              </a:rPr>
              <a:t> N., (ed.) Understanding Global Social Policy, Bristol: The Policy Press, 2008.  </a:t>
            </a:r>
            <a:endParaRPr lang="en-GB" sz="1400" b="1" dirty="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5805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267200"/>
            <a:ext cx="8229600" cy="1981200"/>
          </a:xfrm>
        </p:spPr>
        <p:txBody>
          <a:bodyPr/>
          <a:lstStyle/>
          <a:p>
            <a:r>
              <a:rPr lang="en-GB" sz="3600" smtClean="0">
                <a:latin typeface="Times New Roman" pitchFamily="18" charset="0"/>
                <a:cs typeface="Times New Roman" pitchFamily="18" charset="0"/>
              </a:rPr>
              <a:t>Contacts:</a:t>
            </a:r>
            <a:br>
              <a:rPr lang="en-GB" sz="3600" smtClean="0">
                <a:latin typeface="Times New Roman" pitchFamily="18" charset="0"/>
                <a:cs typeface="Times New Roman" pitchFamily="18" charset="0"/>
              </a:rPr>
            </a:br>
            <a:r>
              <a:rPr lang="lv-LV" sz="3600" smtClean="0">
                <a:latin typeface="Times New Roman" pitchFamily="18" charset="0"/>
                <a:cs typeface="Times New Roman" pitchFamily="18" charset="0"/>
              </a:rPr>
              <a:t>Līga Rasnača, liga.rasnaca@llu.lv</a:t>
            </a:r>
            <a:r>
              <a:rPr lang="lv-LV" sz="3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lv-LV" sz="360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lv-LV" sz="3600" smtClean="0">
                <a:latin typeface="Times New Roman" pitchFamily="18" charset="0"/>
                <a:cs typeface="Times New Roman" pitchFamily="18" charset="0"/>
              </a:rPr>
            </a:br>
            <a:r>
              <a:rPr lang="lv-LV" sz="3600" smtClean="0">
                <a:latin typeface="Times New Roman" pitchFamily="18" charset="0"/>
                <a:cs typeface="Times New Roman" pitchFamily="18" charset="0"/>
              </a:rPr>
              <a:t>+371 2599188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endParaRPr lang="lv-LV" smtClean="0"/>
          </a:p>
          <a:p>
            <a:pPr algn="ctr">
              <a:buFontTx/>
              <a:buNone/>
            </a:pPr>
            <a:endParaRPr lang="lv-LV" smtClean="0"/>
          </a:p>
          <a:p>
            <a:pPr algn="ctr">
              <a:buFontTx/>
              <a:buNone/>
            </a:pPr>
            <a:r>
              <a:rPr lang="en-GB" smtClean="0"/>
              <a:t>Thank you for attention!</a:t>
            </a:r>
          </a:p>
        </p:txBody>
      </p:sp>
    </p:spTree>
    <p:extLst>
      <p:ext uri="{BB962C8B-B14F-4D97-AF65-F5344CB8AC3E}">
        <p14:creationId xmlns:p14="http://schemas.microsoft.com/office/powerpoint/2010/main" val="1452774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600" smtClean="0">
                <a:latin typeface="Times New Roman" pitchFamily="18" charset="0"/>
              </a:rPr>
              <a:t>Housing policy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en-GB" sz="2800" smtClean="0">
                <a:latin typeface="Times New Roman" pitchFamily="18" charset="0"/>
              </a:rPr>
              <a:t>Housing  is a permanent structure for human habitation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en-GB" sz="2800" smtClean="0">
                <a:latin typeface="Times New Roman" pitchFamily="18" charset="0"/>
              </a:rPr>
              <a:t>Housing policy=guideline provided by government which is aimed at meeting housing need and demand of the people through a set of appropriate strategies including fiscal, legal and regulatory frameworks (Agbola, 1998)</a:t>
            </a:r>
            <a:r>
              <a:rPr lang="en-US" sz="2800" smtClean="0"/>
              <a:t> </a:t>
            </a:r>
            <a:endParaRPr lang="lv-LV" sz="2800" smtClean="0"/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en-GB" sz="2800" smtClean="0">
                <a:latin typeface="Times New Roman" pitchFamily="18" charset="0"/>
                <a:cs typeface="Times New Roman" pitchFamily="18" charset="0"/>
              </a:rPr>
              <a:t>Housing policy typology: G.Esping-Andersen, R. Donnison, R.Titmus (residual or embryonic)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en-GB" sz="2800" smtClean="0">
                <a:latin typeface="Times New Roman" pitchFamily="18" charset="0"/>
              </a:rPr>
              <a:t>Housing policy in Latvia has been implemented via central and local government</a:t>
            </a:r>
          </a:p>
        </p:txBody>
      </p:sp>
    </p:spTree>
    <p:extLst>
      <p:ext uri="{BB962C8B-B14F-4D97-AF65-F5344CB8AC3E}">
        <p14:creationId xmlns:p14="http://schemas.microsoft.com/office/powerpoint/2010/main" val="3308231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4"/>
          <p:cNvSpPr>
            <a:spLocks noChangeArrowheads="1"/>
          </p:cNvSpPr>
          <p:nvPr/>
        </p:nvSpPr>
        <p:spPr bwMode="auto">
          <a:xfrm>
            <a:off x="685800" y="1905000"/>
            <a:ext cx="2286000" cy="25908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7" name="AutoShape 6"/>
          <p:cNvSpPr>
            <a:spLocks noChangeArrowheads="1"/>
          </p:cNvSpPr>
          <p:nvPr/>
        </p:nvSpPr>
        <p:spPr bwMode="auto">
          <a:xfrm>
            <a:off x="5791200" y="1828800"/>
            <a:ext cx="2438400" cy="2667000"/>
          </a:xfrm>
          <a:prstGeom prst="leftArrow">
            <a:avLst>
              <a:gd name="adj1" fmla="val 50000"/>
              <a:gd name="adj2" fmla="val 25000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8" name="Text Box 7"/>
          <p:cNvSpPr txBox="1">
            <a:spLocks noChangeArrowheads="1"/>
          </p:cNvSpPr>
          <p:nvPr/>
        </p:nvSpPr>
        <p:spPr bwMode="auto">
          <a:xfrm>
            <a:off x="3962400" y="1828800"/>
            <a:ext cx="1752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endParaRPr lang="lv-LV"/>
          </a:p>
        </p:txBody>
      </p:sp>
      <p:sp>
        <p:nvSpPr>
          <p:cNvPr id="6149" name="AutoShape 8"/>
          <p:cNvSpPr>
            <a:spLocks noChangeArrowheads="1"/>
          </p:cNvSpPr>
          <p:nvPr/>
        </p:nvSpPr>
        <p:spPr bwMode="auto">
          <a:xfrm>
            <a:off x="2971800" y="4572000"/>
            <a:ext cx="2895600" cy="2133600"/>
          </a:xfrm>
          <a:prstGeom prst="upArrow">
            <a:avLst>
              <a:gd name="adj1" fmla="val 50000"/>
              <a:gd name="adj2" fmla="val 25000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0" name="AutoShape 11"/>
          <p:cNvSpPr>
            <a:spLocks noChangeArrowheads="1"/>
          </p:cNvSpPr>
          <p:nvPr/>
        </p:nvSpPr>
        <p:spPr bwMode="auto">
          <a:xfrm>
            <a:off x="3048000" y="152400"/>
            <a:ext cx="2819400" cy="19050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1" name="Text Box 12"/>
          <p:cNvSpPr txBox="1">
            <a:spLocks noChangeArrowheads="1"/>
          </p:cNvSpPr>
          <p:nvPr/>
        </p:nvSpPr>
        <p:spPr bwMode="auto">
          <a:xfrm>
            <a:off x="1143000" y="2971800"/>
            <a:ext cx="1295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sz="2000" b="1">
                <a:latin typeface="Times New Roman" pitchFamily="18" charset="0"/>
              </a:rPr>
              <a:t>Urban policy</a:t>
            </a:r>
          </a:p>
        </p:txBody>
      </p:sp>
      <p:sp>
        <p:nvSpPr>
          <p:cNvPr id="6152" name="Text Box 14"/>
          <p:cNvSpPr txBox="1">
            <a:spLocks noChangeArrowheads="1"/>
          </p:cNvSpPr>
          <p:nvPr/>
        </p:nvSpPr>
        <p:spPr bwMode="auto">
          <a:xfrm>
            <a:off x="3657600" y="4724400"/>
            <a:ext cx="152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sz="2000" b="1">
                <a:latin typeface="Times New Roman" pitchFamily="18" charset="0"/>
              </a:rPr>
              <a:t>Public policy</a:t>
            </a:r>
          </a:p>
        </p:txBody>
      </p:sp>
      <p:sp>
        <p:nvSpPr>
          <p:cNvPr id="6153" name="Text Box 15"/>
          <p:cNvSpPr txBox="1">
            <a:spLocks noChangeArrowheads="1"/>
          </p:cNvSpPr>
          <p:nvPr/>
        </p:nvSpPr>
        <p:spPr bwMode="auto">
          <a:xfrm>
            <a:off x="3657600" y="685800"/>
            <a:ext cx="1752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2000" b="1">
                <a:latin typeface="Times New Roman" pitchFamily="18" charset="0"/>
              </a:rPr>
              <a:t>Economic and finance policy</a:t>
            </a:r>
          </a:p>
        </p:txBody>
      </p:sp>
      <p:sp>
        <p:nvSpPr>
          <p:cNvPr id="6154" name="Text Box 16"/>
          <p:cNvSpPr txBox="1">
            <a:spLocks noChangeArrowheads="1"/>
          </p:cNvSpPr>
          <p:nvPr/>
        </p:nvSpPr>
        <p:spPr bwMode="auto">
          <a:xfrm>
            <a:off x="6781800" y="2895600"/>
            <a:ext cx="1295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sz="2000" b="1">
                <a:latin typeface="Times New Roman" pitchFamily="18" charset="0"/>
              </a:rPr>
              <a:t>Social policy</a:t>
            </a:r>
          </a:p>
        </p:txBody>
      </p:sp>
      <p:sp>
        <p:nvSpPr>
          <p:cNvPr id="6155" name="Oval 18"/>
          <p:cNvSpPr>
            <a:spLocks noChangeArrowheads="1"/>
          </p:cNvSpPr>
          <p:nvPr/>
        </p:nvSpPr>
        <p:spPr bwMode="auto">
          <a:xfrm>
            <a:off x="3352800" y="2362200"/>
            <a:ext cx="2057400" cy="19050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6" name="Text Box 22"/>
          <p:cNvSpPr txBox="1">
            <a:spLocks noChangeArrowheads="1"/>
          </p:cNvSpPr>
          <p:nvPr/>
        </p:nvSpPr>
        <p:spPr bwMode="auto">
          <a:xfrm>
            <a:off x="3733800" y="2743200"/>
            <a:ext cx="1371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sz="2400" b="1">
                <a:latin typeface="Times New Roman" pitchFamily="18" charset="0"/>
              </a:rPr>
              <a:t>Housing policy</a:t>
            </a:r>
          </a:p>
        </p:txBody>
      </p:sp>
    </p:spTree>
    <p:extLst>
      <p:ext uri="{BB962C8B-B14F-4D97-AF65-F5344CB8AC3E}">
        <p14:creationId xmlns:p14="http://schemas.microsoft.com/office/powerpoint/2010/main" val="4170391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lv-LV" sz="4000" smtClean="0">
                <a:latin typeface="Times New Roman" pitchFamily="18" charset="0"/>
              </a:rPr>
              <a:t>Housing</a:t>
            </a:r>
            <a:endParaRPr lang="en-US" sz="4000" smtClean="0">
              <a:latin typeface="Times New Roman" pitchFamily="18" charset="0"/>
            </a:endParaRPr>
          </a:p>
        </p:txBody>
      </p:sp>
      <p:sp>
        <p:nvSpPr>
          <p:cNvPr id="7171" name="Line 4"/>
          <p:cNvSpPr>
            <a:spLocks noChangeShapeType="1"/>
          </p:cNvSpPr>
          <p:nvPr/>
        </p:nvSpPr>
        <p:spPr bwMode="auto">
          <a:xfrm flipH="1">
            <a:off x="2590800" y="1600200"/>
            <a:ext cx="19050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2" name="Line 5"/>
          <p:cNvSpPr>
            <a:spLocks noChangeShapeType="1"/>
          </p:cNvSpPr>
          <p:nvPr/>
        </p:nvSpPr>
        <p:spPr bwMode="auto">
          <a:xfrm>
            <a:off x="4495800" y="1600200"/>
            <a:ext cx="213360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3" name="Text Box 6"/>
          <p:cNvSpPr txBox="1">
            <a:spLocks noChangeArrowheads="1"/>
          </p:cNvSpPr>
          <p:nvPr/>
        </p:nvSpPr>
        <p:spPr bwMode="auto">
          <a:xfrm>
            <a:off x="914400" y="3276600"/>
            <a:ext cx="2438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lv-LV" sz="2800" b="1" u="sng" dirty="0" smtClean="0">
                <a:solidFill>
                  <a:srgbClr val="CC00CC"/>
                </a:solidFill>
                <a:latin typeface="Times New Roman" pitchFamily="18" charset="0"/>
              </a:rPr>
              <a:t> </a:t>
            </a:r>
            <a:r>
              <a:rPr lang="lv-LV" sz="2800" b="1" u="sng" dirty="0" err="1" smtClean="0">
                <a:solidFill>
                  <a:srgbClr val="CC00CC"/>
                </a:solidFill>
                <a:latin typeface="Times New Roman" pitchFamily="18" charset="0"/>
              </a:rPr>
              <a:t>Shelter</a:t>
            </a:r>
            <a:endParaRPr lang="en-US" sz="2400" b="1" dirty="0">
              <a:latin typeface="Times New Roman" pitchFamily="18" charset="0"/>
            </a:endParaRPr>
          </a:p>
        </p:txBody>
      </p:sp>
      <p:sp>
        <p:nvSpPr>
          <p:cNvPr id="7174" name="Text Box 7"/>
          <p:cNvSpPr txBox="1">
            <a:spLocks noChangeArrowheads="1"/>
          </p:cNvSpPr>
          <p:nvPr/>
        </p:nvSpPr>
        <p:spPr bwMode="auto">
          <a:xfrm>
            <a:off x="5334000" y="3352800"/>
            <a:ext cx="2590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lv-LV" sz="2400" b="1" dirty="0">
                <a:latin typeface="Times New Roman" pitchFamily="18" charset="0"/>
              </a:rPr>
              <a:t>	</a:t>
            </a:r>
            <a:r>
              <a:rPr lang="lv-LV" sz="2800" b="1" u="sng" dirty="0" err="1">
                <a:solidFill>
                  <a:srgbClr val="CC3300"/>
                </a:solidFill>
                <a:latin typeface="Times New Roman" pitchFamily="18" charset="0"/>
              </a:rPr>
              <a:t>Home</a:t>
            </a:r>
            <a:endParaRPr lang="en-US" sz="2400" b="1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7800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 smtClean="0">
                <a:latin typeface="Times New Roman" pitchFamily="18" charset="0"/>
              </a:rPr>
              <a:t>Housing functions</a:t>
            </a:r>
            <a:endParaRPr lang="en-GB" sz="3600" smtClean="0">
              <a:latin typeface="Times New Roman" pitchFamily="18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105400"/>
          </a:xfrm>
        </p:spPr>
        <p:txBody>
          <a:bodyPr>
            <a:normAutofit lnSpcReduction="10000"/>
          </a:bodyPr>
          <a:lstStyle/>
          <a:p>
            <a:pPr eaLnBrk="1" hangingPunct="1">
              <a:buFontTx/>
              <a:buNone/>
            </a:pPr>
            <a:r>
              <a:rPr lang="en-GB" dirty="0" smtClean="0">
                <a:latin typeface="Times New Roman" pitchFamily="18" charset="0"/>
              </a:rPr>
              <a:t>Implementation of </a:t>
            </a:r>
          </a:p>
          <a:p>
            <a:pPr eaLnBrk="1" hangingPunct="1"/>
            <a:r>
              <a:rPr lang="en-GB" dirty="0" smtClean="0">
                <a:latin typeface="Times New Roman" pitchFamily="18" charset="0"/>
              </a:rPr>
              <a:t>Economic </a:t>
            </a:r>
          </a:p>
          <a:p>
            <a:pPr eaLnBrk="1" hangingPunct="1"/>
            <a:r>
              <a:rPr lang="en-GB" dirty="0" smtClean="0">
                <a:latin typeface="Times New Roman" pitchFamily="18" charset="0"/>
              </a:rPr>
              <a:t>Social</a:t>
            </a:r>
          </a:p>
          <a:p>
            <a:pPr eaLnBrk="1" hangingPunct="1"/>
            <a:r>
              <a:rPr lang="en-GB" dirty="0" smtClean="0">
                <a:latin typeface="Times New Roman" pitchFamily="18" charset="0"/>
              </a:rPr>
              <a:t>Family </a:t>
            </a:r>
          </a:p>
          <a:p>
            <a:pPr eaLnBrk="1" hangingPunct="1"/>
            <a:r>
              <a:rPr lang="en-GB" dirty="0" smtClean="0">
                <a:latin typeface="Times New Roman" pitchFamily="18" charset="0"/>
              </a:rPr>
              <a:t>Personal </a:t>
            </a:r>
            <a:r>
              <a:rPr lang="en-GB" dirty="0" smtClean="0">
                <a:latin typeface="Times New Roman" pitchFamily="18" charset="0"/>
              </a:rPr>
              <a:t>needs</a:t>
            </a:r>
            <a:endParaRPr lang="lv-LV" dirty="0" smtClean="0">
              <a:latin typeface="Times New Roman" pitchFamily="18" charset="0"/>
            </a:endParaRPr>
          </a:p>
          <a:p>
            <a:pPr marL="0" indent="0" eaLnBrk="1" hangingPunct="1">
              <a:buNone/>
            </a:pPr>
            <a:r>
              <a:rPr lang="en-GB" sz="2800" dirty="0" smtClean="0">
                <a:latin typeface="Times New Roman" pitchFamily="18" charset="0"/>
              </a:rPr>
              <a:t>Most EU housing policy focus on three broad areas (European Parliament, 1996)</a:t>
            </a:r>
          </a:p>
          <a:p>
            <a:r>
              <a:rPr lang="en-GB" sz="2800" dirty="0" err="1" smtClean="0">
                <a:latin typeface="Times New Roman" pitchFamily="18" charset="0"/>
              </a:rPr>
              <a:t>Accesibility</a:t>
            </a:r>
            <a:endParaRPr lang="en-GB" sz="2800" dirty="0" smtClean="0">
              <a:latin typeface="Times New Roman" pitchFamily="18" charset="0"/>
            </a:endParaRPr>
          </a:p>
          <a:p>
            <a:r>
              <a:rPr lang="en-GB" sz="2800" dirty="0" smtClean="0">
                <a:latin typeface="Times New Roman" pitchFamily="18" charset="0"/>
              </a:rPr>
              <a:t>Affordability</a:t>
            </a:r>
          </a:p>
          <a:p>
            <a:r>
              <a:rPr lang="en-GB" sz="2800" dirty="0" smtClean="0">
                <a:latin typeface="Times New Roman" pitchFamily="18" charset="0"/>
              </a:rPr>
              <a:t>Quality </a:t>
            </a:r>
            <a:endParaRPr lang="en-GB" sz="2800" dirty="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7834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eaLnBrk="1" hangingPunct="1"/>
            <a:r>
              <a:rPr lang="en-GB" sz="3200" smtClean="0">
                <a:latin typeface="Times New Roman" pitchFamily="18" charset="0"/>
              </a:rPr>
              <a:t>Implementation of housing policy in Latvia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4294967295"/>
          </p:nvPr>
        </p:nvSpPr>
        <p:spPr>
          <a:xfrm>
            <a:off x="304800" y="1371600"/>
            <a:ext cx="8382000" cy="51816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GB" sz="2400" smtClean="0">
                <a:latin typeface="Times New Roman" pitchFamily="18" charset="0"/>
              </a:rPr>
              <a:t>Housing policy in Latvia has been implemented via central and local government</a:t>
            </a:r>
            <a:endParaRPr lang="lv-LV" sz="2400" smtClean="0">
              <a:latin typeface="Times New Roman" pitchFamily="18" charset="0"/>
            </a:endParaRPr>
          </a:p>
          <a:p>
            <a:pPr eaLnBrk="1" hangingPunct="1"/>
            <a:r>
              <a:rPr lang="en-GB" sz="2400" smtClean="0">
                <a:latin typeface="Times New Roman" pitchFamily="18" charset="0"/>
              </a:rPr>
              <a:t>During the last 21 year since the re-gaining of independence and six years after the accession to the European Union (EU), the housing policy in Latvia has remarkably changed due to various reforms:</a:t>
            </a:r>
            <a:endParaRPr lang="lv-LV" sz="2400" smtClean="0">
              <a:latin typeface="Times New Roman" pitchFamily="18" charset="0"/>
            </a:endParaRPr>
          </a:p>
          <a:p>
            <a:pPr lvl="1" eaLnBrk="1" hangingPunct="1"/>
            <a:r>
              <a:rPr lang="en-GB" sz="2400" smtClean="0">
                <a:latin typeface="Times New Roman" pitchFamily="18" charset="0"/>
              </a:rPr>
              <a:t>the processes of privatization, denationalization</a:t>
            </a:r>
            <a:r>
              <a:rPr lang="lv-LV" sz="2400" smtClean="0">
                <a:latin typeface="Times New Roman" pitchFamily="18" charset="0"/>
              </a:rPr>
              <a:t>;</a:t>
            </a:r>
          </a:p>
          <a:p>
            <a:pPr lvl="1" eaLnBrk="1" hangingPunct="1"/>
            <a:r>
              <a:rPr lang="en-GB" sz="2400" smtClean="0">
                <a:latin typeface="Times New Roman" pitchFamily="18" charset="0"/>
              </a:rPr>
              <a:t>the socio-economic changes </a:t>
            </a:r>
            <a:endParaRPr lang="lv-LV" sz="2400" smtClean="0">
              <a:latin typeface="Times New Roman" pitchFamily="18" charset="0"/>
            </a:endParaRPr>
          </a:p>
          <a:p>
            <a:pPr lvl="2" eaLnBrk="1" hangingPunct="1">
              <a:buFontTx/>
              <a:buChar char="-"/>
            </a:pPr>
            <a:r>
              <a:rPr lang="en-GB" sz="2000" smtClean="0">
                <a:latin typeface="Times New Roman" pitchFamily="18" charset="0"/>
              </a:rPr>
              <a:t>building boom, </a:t>
            </a:r>
            <a:endParaRPr lang="lv-LV" sz="2000" smtClean="0">
              <a:latin typeface="Times New Roman" pitchFamily="18" charset="0"/>
            </a:endParaRPr>
          </a:p>
          <a:p>
            <a:pPr lvl="2" eaLnBrk="1" hangingPunct="1">
              <a:buFontTx/>
              <a:buChar char="-"/>
            </a:pPr>
            <a:r>
              <a:rPr lang="en-GB" sz="2000" smtClean="0">
                <a:latin typeface="Times New Roman" pitchFamily="18" charset="0"/>
              </a:rPr>
              <a:t>mobility of population</a:t>
            </a:r>
            <a:r>
              <a:rPr lang="lv-LV" sz="2000" smtClean="0">
                <a:latin typeface="Times New Roman" pitchFamily="18" charset="0"/>
              </a:rPr>
              <a:t>,</a:t>
            </a:r>
          </a:p>
          <a:p>
            <a:pPr lvl="2" eaLnBrk="1" hangingPunct="1">
              <a:buFontTx/>
              <a:buChar char="-"/>
            </a:pPr>
            <a:r>
              <a:rPr lang="en-GB" sz="2000" smtClean="0">
                <a:latin typeface="Times New Roman" pitchFamily="18" charset="0"/>
              </a:rPr>
              <a:t>socio-economic crisis.. </a:t>
            </a:r>
            <a:endParaRPr lang="en-US" sz="2000" smtClean="0">
              <a:latin typeface="Times New Roman" pitchFamily="18" charset="0"/>
            </a:endParaRPr>
          </a:p>
          <a:p>
            <a:pPr eaLnBrk="1" hangingPunct="1"/>
            <a:r>
              <a:rPr lang="en-GB" sz="2400" smtClean="0">
                <a:latin typeface="Times New Roman" pitchFamily="18" charset="0"/>
              </a:rPr>
              <a:t>These processes have affected the implementation of housing policy in regions in various ways</a:t>
            </a:r>
            <a:r>
              <a:rPr lang="en-GB" sz="2800" smtClean="0">
                <a:latin typeface="Times New Roman" pitchFamily="18" charset="0"/>
              </a:rPr>
              <a:t> </a:t>
            </a:r>
            <a:endParaRPr lang="en-US" sz="280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6875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smtClean="0">
                <a:latin typeface="Times New Roman" pitchFamily="18" charset="0"/>
              </a:rPr>
              <a:t>Development of privately owned dwellings in CEE countries following the privatisation process</a:t>
            </a:r>
            <a:r>
              <a:rPr lang="lv-LV" sz="2800" smtClean="0">
                <a:latin typeface="Times New Roman" pitchFamily="18" charset="0"/>
              </a:rPr>
              <a:t>*</a:t>
            </a:r>
            <a:endParaRPr lang="en-GB" sz="2800" smtClean="0">
              <a:latin typeface="Times New Roman" pitchFamily="18" charset="0"/>
            </a:endParaRPr>
          </a:p>
        </p:txBody>
      </p:sp>
      <p:graphicFrame>
        <p:nvGraphicFramePr>
          <p:cNvPr id="134221" name="Group 77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524288016"/>
              </p:ext>
            </p:extLst>
          </p:nvPr>
        </p:nvGraphicFramePr>
        <p:xfrm>
          <a:off x="228600" y="1600200"/>
          <a:ext cx="8458200" cy="4480392"/>
        </p:xfrm>
        <a:graphic>
          <a:graphicData uri="http://schemas.openxmlformats.org/drawingml/2006/table">
            <a:tbl>
              <a:tblPr/>
              <a:tblGrid>
                <a:gridCol w="2114550"/>
                <a:gridCol w="2114550"/>
                <a:gridCol w="2114550"/>
                <a:gridCol w="2114550"/>
              </a:tblGrid>
              <a:tr h="137141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Country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% dwellings privately owned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(before privatisation)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% dwellings privately owned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(end of reference period)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Reference period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08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Bulgaria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92.0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98.0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1993-2001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08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Times New Roman" pitchFamily="18" charset="0"/>
                        </a:rPr>
                        <a:t>Latvia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Times New Roman" pitchFamily="18" charset="0"/>
                        </a:rPr>
                        <a:t>43.1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Times New Roman" pitchFamily="18" charset="0"/>
                        </a:rPr>
                        <a:t>83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Times New Roman" pitchFamily="18" charset="0"/>
                        </a:rPr>
                        <a:t>1993-2002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08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Lithuania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84.4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97.7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1993-2002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08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Slovakia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50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89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1991-2004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08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Poland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44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58.9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1988-2006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08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Romania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90.8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97.5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1993-2004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285" name="Text Box 79"/>
          <p:cNvSpPr txBox="1">
            <a:spLocks noChangeArrowheads="1"/>
          </p:cNvSpPr>
          <p:nvPr/>
        </p:nvSpPr>
        <p:spPr bwMode="auto">
          <a:xfrm>
            <a:off x="381000" y="6248400"/>
            <a:ext cx="4876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lv-LV">
                <a:solidFill>
                  <a:schemeClr val="tx2"/>
                </a:solidFill>
              </a:rPr>
              <a:t>*</a:t>
            </a:r>
            <a:r>
              <a:rPr lang="lv-LV" sz="1400" b="1">
                <a:solidFill>
                  <a:schemeClr val="tx2"/>
                </a:solidFill>
                <a:latin typeface="Times New Roman" pitchFamily="18" charset="0"/>
              </a:rPr>
              <a:t>Housing Europe Review 2012, CECODHAS,Brussels, 2011.</a:t>
            </a:r>
            <a:endParaRPr lang="en-US" sz="1400" b="1">
              <a:solidFill>
                <a:schemeClr val="tx2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1559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smtClean="0">
                <a:latin typeface="Times New Roman" pitchFamily="18" charset="0"/>
              </a:rPr>
              <a:t>Share of housing costs in disposable income in the CEE and EU average</a:t>
            </a:r>
            <a:r>
              <a:rPr lang="lv-LV" sz="3200" smtClean="0">
                <a:latin typeface="Times New Roman" pitchFamily="18" charset="0"/>
              </a:rPr>
              <a:t>*(2009)</a:t>
            </a:r>
            <a:endParaRPr lang="en-GB" sz="3200" smtClean="0">
              <a:latin typeface="Times New Roman" pitchFamily="18" charset="0"/>
            </a:endParaRPr>
          </a:p>
        </p:txBody>
      </p:sp>
      <p:graphicFrame>
        <p:nvGraphicFramePr>
          <p:cNvPr id="136228" name="Group 36"/>
          <p:cNvGraphicFramePr>
            <a:graphicFrameLocks noGrp="1"/>
          </p:cNvGraphicFramePr>
          <p:nvPr>
            <p:ph type="tbl" idx="1"/>
          </p:nvPr>
        </p:nvGraphicFramePr>
        <p:xfrm>
          <a:off x="457200" y="1600200"/>
          <a:ext cx="8229600" cy="4800600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600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Country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Share of income (%)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0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Bulgaria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19.7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0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Times New Roman" pitchFamily="18" charset="0"/>
                        </a:rPr>
                        <a:t>Latvia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0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Lithuania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15.9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0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Slovakia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22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0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Poland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21.1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0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Romania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25.3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0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EU 27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22.9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296" name="Text Box 31"/>
          <p:cNvSpPr txBox="1">
            <a:spLocks noChangeArrowheads="1"/>
          </p:cNvSpPr>
          <p:nvPr/>
        </p:nvSpPr>
        <p:spPr bwMode="auto">
          <a:xfrm>
            <a:off x="685800" y="6324600"/>
            <a:ext cx="6629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lv-LV">
                <a:solidFill>
                  <a:schemeClr val="tx2"/>
                </a:solidFill>
              </a:rPr>
              <a:t>*</a:t>
            </a:r>
            <a:r>
              <a:rPr lang="lv-LV" sz="1400" b="1">
                <a:solidFill>
                  <a:schemeClr val="tx2"/>
                </a:solidFill>
                <a:latin typeface="Times New Roman" pitchFamily="18" charset="0"/>
              </a:rPr>
              <a:t>Housing Europe Review 2012, CECODHAS,Brussels, 2011.</a:t>
            </a:r>
            <a:endParaRPr lang="en-US" sz="1400" b="1">
              <a:solidFill>
                <a:schemeClr val="tx2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1243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dizains">
  <a:themeElements>
    <a:clrScheme name="Iestād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Iestād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Iestād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1157</Words>
  <Application>Microsoft Office PowerPoint</Application>
  <PresentationFormat>On-screen Show (4:3)</PresentationFormat>
  <Paragraphs>244</Paragraphs>
  <Slides>23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dizains</vt:lpstr>
      <vt:lpstr>REGIONAL DIFFERENCES IN HOUSING POLICY IN LATVIA LIGA RASNACA </vt:lpstr>
      <vt:lpstr>Content</vt:lpstr>
      <vt:lpstr>Housing policy</vt:lpstr>
      <vt:lpstr>PowerPoint Presentation</vt:lpstr>
      <vt:lpstr>Housing</vt:lpstr>
      <vt:lpstr>Housing functions</vt:lpstr>
      <vt:lpstr>Implementation of housing policy in Latvia</vt:lpstr>
      <vt:lpstr>Development of privately owned dwellings in CEE countries following the privatisation process*</vt:lpstr>
      <vt:lpstr>Share of housing costs in disposable income in the CEE and EU average*(2009)</vt:lpstr>
      <vt:lpstr>Overcrowding rate  Average in EU 17.8%</vt:lpstr>
      <vt:lpstr>Dwellings with bath/shower, hot running water and central heating (as % of dwelling stock)</vt:lpstr>
      <vt:lpstr>Housing deprivation (EC Europe 2020, Eurostat, EU-SILC 2010)</vt:lpstr>
      <vt:lpstr>Share of social housing in   housing stock (EU)(%)</vt:lpstr>
      <vt:lpstr>Housing policy in Latvia: declared priorities</vt:lpstr>
      <vt:lpstr>Households that money could not afford to cover the cost of housing (2011, EU-SILC)</vt:lpstr>
      <vt:lpstr>Households in regions that money could not afford to cover the cost of housing (2011, EU-SILC)</vt:lpstr>
      <vt:lpstr>Financial priorities C=central government, L= local government</vt:lpstr>
      <vt:lpstr>Social housing in cities and counties L </vt:lpstr>
      <vt:lpstr>Debts for public facilities (L)</vt:lpstr>
      <vt:lpstr>Housing allowances 2011 © (Review of housing assistance in municipalities 2011, Ministry of  Economics)</vt:lpstr>
      <vt:lpstr>Conclusions</vt:lpstr>
      <vt:lpstr>Izmantotā literatūra</vt:lpstr>
      <vt:lpstr>Contacts: Līga Rasnača, liga.rasnaca@llu.lv,  +371 2599188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REGIONAL DIFFERENCES IN HOUSING POLICY IN LATVIA LIGA RASNACA </dc:title>
  <dc:creator>Vec06-32</dc:creator>
  <cp:lastModifiedBy>Vec06-11</cp:lastModifiedBy>
  <cp:revision>4</cp:revision>
  <dcterms:created xsi:type="dcterms:W3CDTF">2013-02-01T10:47:59Z</dcterms:created>
  <dcterms:modified xsi:type="dcterms:W3CDTF">2013-02-01T11:07:59Z</dcterms:modified>
</cp:coreProperties>
</file>