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11" r:id="rId2"/>
    <p:sldId id="312" r:id="rId3"/>
    <p:sldId id="266" r:id="rId4"/>
    <p:sldId id="286" r:id="rId5"/>
    <p:sldId id="267" r:id="rId6"/>
    <p:sldId id="272" r:id="rId7"/>
    <p:sldId id="268" r:id="rId8"/>
    <p:sldId id="301" r:id="rId9"/>
    <p:sldId id="293" r:id="rId10"/>
    <p:sldId id="294" r:id="rId11"/>
    <p:sldId id="303" r:id="rId12"/>
    <p:sldId id="304" r:id="rId13"/>
    <p:sldId id="283" r:id="rId14"/>
    <p:sldId id="287" r:id="rId15"/>
    <p:sldId id="275" r:id="rId16"/>
    <p:sldId id="289" r:id="rId17"/>
    <p:sldId id="277" r:id="rId18"/>
    <p:sldId id="288" r:id="rId19"/>
    <p:sldId id="279" r:id="rId20"/>
    <p:sldId id="306" r:id="rId21"/>
    <p:sldId id="308" r:id="rId22"/>
    <p:sldId id="281" r:id="rId23"/>
    <p:sldId id="290" r:id="rId24"/>
    <p:sldId id="300" r:id="rId25"/>
    <p:sldId id="282" r:id="rId26"/>
    <p:sldId id="313" r:id="rId27"/>
    <p:sldId id="291" r:id="rId28"/>
    <p:sldId id="29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klusējuma sadaļa" id="{11CE78B0-C7CE-417E-9B18-B27562086007}">
          <p14:sldIdLst>
            <p14:sldId id="311"/>
          </p14:sldIdLst>
        </p14:section>
        <p14:section name="Nenosaukta sadaļa" id="{49F06FF0-6955-464B-B09B-17693E848F0C}">
          <p14:sldIdLst>
            <p14:sldId id="312"/>
            <p14:sldId id="266"/>
            <p14:sldId id="286"/>
            <p14:sldId id="267"/>
            <p14:sldId id="272"/>
            <p14:sldId id="268"/>
            <p14:sldId id="301"/>
            <p14:sldId id="293"/>
            <p14:sldId id="294"/>
            <p14:sldId id="303"/>
            <p14:sldId id="304"/>
            <p14:sldId id="283"/>
            <p14:sldId id="287"/>
            <p14:sldId id="275"/>
            <p14:sldId id="289"/>
            <p14:sldId id="277"/>
            <p14:sldId id="288"/>
            <p14:sldId id="279"/>
            <p14:sldId id="306"/>
            <p14:sldId id="308"/>
            <p14:sldId id="281"/>
            <p14:sldId id="290"/>
            <p14:sldId id="300"/>
            <p14:sldId id="282"/>
            <p14:sldId id="313"/>
            <p14:sldId id="291"/>
          </p14:sldIdLst>
        </p14:section>
        <p14:section name="Nenosaukta sadaļa" id="{524A7C55-605F-4634-9F94-B70493E14BAF}">
          <p14:sldIdLst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Vidējs stils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Vidējs stils 2 - izcēlum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Dizaina stils 1 - izcēlum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Bez stila, bez režģ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Gaišs stil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1" autoAdjust="0"/>
    <p:restoredTop sz="82854" autoAdjust="0"/>
  </p:normalViewPr>
  <p:slideViewPr>
    <p:cSldViewPr snapToGrid="0">
      <p:cViewPr varScale="1">
        <p:scale>
          <a:sx n="75" d="100"/>
          <a:sy n="75" d="100"/>
        </p:scale>
        <p:origin x="17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ksandrs\OneDrive\2-DNK-adapt\002-PSS\kvartalu-temp-grafik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ksandrs\OneDrive\2-DNK-adapt\002-PSS\kvartalu-temp-grafik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ksandrs\OneDrive\2-DNK-adapt\002-PSS\kvartalu-temp-grafik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ksandrs\OneDrive\2-DNK-adapt\002-PSS\kvartalu-temp-grafik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/>
            </a:pPr>
            <a:r>
              <a:rPr lang="lv-LV" sz="1400" dirty="0"/>
              <a:t>Brīvības/Ģertrūdes iela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3366CC"/>
            </a:solidFill>
          </c:spPr>
          <c:invertIfNegative val="1"/>
          <c:cat>
            <c:numRef>
              <c:f>Grafiki!$A$3:$A$26</c:f>
              <c:numCache>
                <c:formatCode>h":"mm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8.3333333333333329E-2</c:v>
                </c:pt>
                <c:pt idx="3">
                  <c:v>0.125</c:v>
                </c:pt>
                <c:pt idx="4">
                  <c:v>0.16666666666666666</c:v>
                </c:pt>
                <c:pt idx="5">
                  <c:v>0.20833333333333334</c:v>
                </c:pt>
                <c:pt idx="6">
                  <c:v>0.25</c:v>
                </c:pt>
                <c:pt idx="7">
                  <c:v>0.29166666666666669</c:v>
                </c:pt>
                <c:pt idx="8">
                  <c:v>0.33333333333333331</c:v>
                </c:pt>
                <c:pt idx="9">
                  <c:v>0.375</c:v>
                </c:pt>
                <c:pt idx="10">
                  <c:v>0.41666666666666669</c:v>
                </c:pt>
                <c:pt idx="11">
                  <c:v>0.45833333333333331</c:v>
                </c:pt>
                <c:pt idx="12">
                  <c:v>0.5</c:v>
                </c:pt>
                <c:pt idx="13">
                  <c:v>0.54166666666666663</c:v>
                </c:pt>
                <c:pt idx="14">
                  <c:v>0.58333333333333337</c:v>
                </c:pt>
                <c:pt idx="15">
                  <c:v>0.625</c:v>
                </c:pt>
                <c:pt idx="16">
                  <c:v>0.66666666666666663</c:v>
                </c:pt>
                <c:pt idx="17">
                  <c:v>0.70833333333333337</c:v>
                </c:pt>
                <c:pt idx="18">
                  <c:v>0.75</c:v>
                </c:pt>
                <c:pt idx="19">
                  <c:v>0.79166666666666663</c:v>
                </c:pt>
                <c:pt idx="20">
                  <c:v>0.83333333333333337</c:v>
                </c:pt>
                <c:pt idx="21">
                  <c:v>0.875</c:v>
                </c:pt>
                <c:pt idx="22">
                  <c:v>0.91666666666666663</c:v>
                </c:pt>
                <c:pt idx="23">
                  <c:v>0.95833333333333337</c:v>
                </c:pt>
              </c:numCache>
            </c:numRef>
          </c:cat>
          <c:val>
            <c:numRef>
              <c:f>Grafiki!$C$3:$C$26</c:f>
              <c:numCache>
                <c:formatCode>General</c:formatCode>
                <c:ptCount val="24"/>
                <c:pt idx="6">
                  <c:v>18</c:v>
                </c:pt>
                <c:pt idx="16">
                  <c:v>29.2</c:v>
                </c:pt>
                <c:pt idx="22">
                  <c:v>22.8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D341-4128-AC13-96CB7E48D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9637239"/>
        <c:axId val="2083991320"/>
      </c:barChart>
      <c:lineChart>
        <c:grouping val="standard"/>
        <c:varyColors val="0"/>
        <c:ser>
          <c:idx val="1"/>
          <c:order val="1"/>
          <c:spPr>
            <a:ln w="25400" cmpd="sng">
              <a:solidFill>
                <a:srgbClr val="DC3912"/>
              </a:solidFill>
            </a:ln>
          </c:spPr>
          <c:marker>
            <c:symbol val="none"/>
          </c:marker>
          <c:cat>
            <c:numRef>
              <c:f>Grafiki!$A$3:$A$26</c:f>
              <c:numCache>
                <c:formatCode>h":"mm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8.3333333333333329E-2</c:v>
                </c:pt>
                <c:pt idx="3">
                  <c:v>0.125</c:v>
                </c:pt>
                <c:pt idx="4">
                  <c:v>0.16666666666666666</c:v>
                </c:pt>
                <c:pt idx="5">
                  <c:v>0.20833333333333334</c:v>
                </c:pt>
                <c:pt idx="6">
                  <c:v>0.25</c:v>
                </c:pt>
                <c:pt idx="7">
                  <c:v>0.29166666666666669</c:v>
                </c:pt>
                <c:pt idx="8">
                  <c:v>0.33333333333333331</c:v>
                </c:pt>
                <c:pt idx="9">
                  <c:v>0.375</c:v>
                </c:pt>
                <c:pt idx="10">
                  <c:v>0.41666666666666669</c:v>
                </c:pt>
                <c:pt idx="11">
                  <c:v>0.45833333333333331</c:v>
                </c:pt>
                <c:pt idx="12">
                  <c:v>0.5</c:v>
                </c:pt>
                <c:pt idx="13">
                  <c:v>0.54166666666666663</c:v>
                </c:pt>
                <c:pt idx="14">
                  <c:v>0.58333333333333337</c:v>
                </c:pt>
                <c:pt idx="15">
                  <c:v>0.625</c:v>
                </c:pt>
                <c:pt idx="16">
                  <c:v>0.66666666666666663</c:v>
                </c:pt>
                <c:pt idx="17">
                  <c:v>0.70833333333333337</c:v>
                </c:pt>
                <c:pt idx="18">
                  <c:v>0.75</c:v>
                </c:pt>
                <c:pt idx="19">
                  <c:v>0.79166666666666663</c:v>
                </c:pt>
                <c:pt idx="20">
                  <c:v>0.83333333333333337</c:v>
                </c:pt>
                <c:pt idx="21">
                  <c:v>0.875</c:v>
                </c:pt>
                <c:pt idx="22">
                  <c:v>0.91666666666666663</c:v>
                </c:pt>
                <c:pt idx="23">
                  <c:v>0.95833333333333337</c:v>
                </c:pt>
              </c:numCache>
            </c:numRef>
          </c:cat>
          <c:val>
            <c:numRef>
              <c:f>Grafiki!$O$3:$O$26</c:f>
              <c:numCache>
                <c:formatCode>General</c:formatCode>
                <c:ptCount val="24"/>
                <c:pt idx="0">
                  <c:v>17.5</c:v>
                </c:pt>
                <c:pt idx="1">
                  <c:v>17.3</c:v>
                </c:pt>
                <c:pt idx="2">
                  <c:v>17</c:v>
                </c:pt>
                <c:pt idx="3">
                  <c:v>16.899999999999999</c:v>
                </c:pt>
                <c:pt idx="4">
                  <c:v>16.7</c:v>
                </c:pt>
                <c:pt idx="5">
                  <c:v>16.100000000000001</c:v>
                </c:pt>
                <c:pt idx="6">
                  <c:v>15.7</c:v>
                </c:pt>
                <c:pt idx="7">
                  <c:v>16</c:v>
                </c:pt>
                <c:pt idx="8">
                  <c:v>18.3</c:v>
                </c:pt>
                <c:pt idx="9">
                  <c:v>20.399999999999999</c:v>
                </c:pt>
                <c:pt idx="10">
                  <c:v>24.9</c:v>
                </c:pt>
                <c:pt idx="11">
                  <c:v>25.8</c:v>
                </c:pt>
                <c:pt idx="12">
                  <c:v>25.9</c:v>
                </c:pt>
                <c:pt idx="13">
                  <c:v>25.2</c:v>
                </c:pt>
                <c:pt idx="14">
                  <c:v>25.7</c:v>
                </c:pt>
                <c:pt idx="15">
                  <c:v>25.8</c:v>
                </c:pt>
                <c:pt idx="16">
                  <c:v>25.9</c:v>
                </c:pt>
                <c:pt idx="17">
                  <c:v>26</c:v>
                </c:pt>
                <c:pt idx="18">
                  <c:v>25.3</c:v>
                </c:pt>
                <c:pt idx="19">
                  <c:v>24.9</c:v>
                </c:pt>
                <c:pt idx="20">
                  <c:v>23.6</c:v>
                </c:pt>
                <c:pt idx="21">
                  <c:v>22.8</c:v>
                </c:pt>
                <c:pt idx="22">
                  <c:v>21.6</c:v>
                </c:pt>
                <c:pt idx="23">
                  <c:v>21.1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341-4128-AC13-96CB7E48D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9637239"/>
        <c:axId val="2083991320"/>
      </c:lineChart>
      <c:catAx>
        <c:axId val="1929637239"/>
        <c:scaling>
          <c:orientation val="minMax"/>
        </c:scaling>
        <c:delete val="0"/>
        <c:axPos val="b"/>
        <c:numFmt formatCode="h&quot;:&quot;mm" sourceLinked="1"/>
        <c:majorTickMark val="cross"/>
        <c:minorTickMark val="cross"/>
        <c:tickLblPos val="nextTo"/>
        <c:txPr>
          <a:bodyPr/>
          <a:lstStyle/>
          <a:p>
            <a:pPr lvl="0">
              <a:defRPr/>
            </a:pPr>
            <a:endParaRPr lang="lv-LV"/>
          </a:p>
        </c:txPr>
        <c:crossAx val="2083991320"/>
        <c:crosses val="autoZero"/>
        <c:auto val="1"/>
        <c:lblAlgn val="ctr"/>
        <c:lblOffset val="100"/>
        <c:noMultiLvlLbl val="1"/>
      </c:catAx>
      <c:valAx>
        <c:axId val="2083991320"/>
        <c:scaling>
          <c:orientation val="minMax"/>
          <c:max val="30"/>
          <c:min val="15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numFmt formatCode="General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/>
            </a:pPr>
            <a:endParaRPr lang="lv-LV"/>
          </a:p>
        </c:txPr>
        <c:crossAx val="1929637239"/>
        <c:crosses val="autoZero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/>
            </a:pPr>
            <a:r>
              <a:rPr lang="lv-LV" sz="1400" dirty="0"/>
              <a:t>Esplanāde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3366CC"/>
            </a:solidFill>
          </c:spPr>
          <c:invertIfNegative val="1"/>
          <c:cat>
            <c:numRef>
              <c:f>Grafiki!$A$3:$A$26</c:f>
              <c:numCache>
                <c:formatCode>h":"mm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8.3333333333333329E-2</c:v>
                </c:pt>
                <c:pt idx="3">
                  <c:v>0.125</c:v>
                </c:pt>
                <c:pt idx="4">
                  <c:v>0.16666666666666666</c:v>
                </c:pt>
                <c:pt idx="5">
                  <c:v>0.20833333333333334</c:v>
                </c:pt>
                <c:pt idx="6">
                  <c:v>0.25</c:v>
                </c:pt>
                <c:pt idx="7">
                  <c:v>0.29166666666666669</c:v>
                </c:pt>
                <c:pt idx="8">
                  <c:v>0.33333333333333331</c:v>
                </c:pt>
                <c:pt idx="9">
                  <c:v>0.375</c:v>
                </c:pt>
                <c:pt idx="10">
                  <c:v>0.41666666666666669</c:v>
                </c:pt>
                <c:pt idx="11">
                  <c:v>0.45833333333333331</c:v>
                </c:pt>
                <c:pt idx="12">
                  <c:v>0.5</c:v>
                </c:pt>
                <c:pt idx="13">
                  <c:v>0.54166666666666663</c:v>
                </c:pt>
                <c:pt idx="14">
                  <c:v>0.58333333333333337</c:v>
                </c:pt>
                <c:pt idx="15">
                  <c:v>0.625</c:v>
                </c:pt>
                <c:pt idx="16">
                  <c:v>0.66666666666666663</c:v>
                </c:pt>
                <c:pt idx="17">
                  <c:v>0.70833333333333337</c:v>
                </c:pt>
                <c:pt idx="18">
                  <c:v>0.75</c:v>
                </c:pt>
                <c:pt idx="19">
                  <c:v>0.79166666666666663</c:v>
                </c:pt>
                <c:pt idx="20">
                  <c:v>0.83333333333333337</c:v>
                </c:pt>
                <c:pt idx="21">
                  <c:v>0.875</c:v>
                </c:pt>
                <c:pt idx="22">
                  <c:v>0.91666666666666663</c:v>
                </c:pt>
                <c:pt idx="23">
                  <c:v>0.95833333333333337</c:v>
                </c:pt>
              </c:numCache>
            </c:numRef>
          </c:cat>
          <c:val>
            <c:numRef>
              <c:f>Grafiki!$D$3:$D$26</c:f>
              <c:numCache>
                <c:formatCode>General</c:formatCode>
                <c:ptCount val="24"/>
                <c:pt idx="6">
                  <c:v>16.5</c:v>
                </c:pt>
                <c:pt idx="16">
                  <c:v>26</c:v>
                </c:pt>
                <c:pt idx="22">
                  <c:v>22.2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1765-450F-80D4-C83048898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7250358"/>
        <c:axId val="1392490587"/>
      </c:barChart>
      <c:lineChart>
        <c:grouping val="standard"/>
        <c:varyColors val="0"/>
        <c:ser>
          <c:idx val="1"/>
          <c:order val="1"/>
          <c:spPr>
            <a:ln w="25400" cmpd="sng">
              <a:solidFill>
                <a:srgbClr val="DC3912"/>
              </a:solidFill>
            </a:ln>
          </c:spPr>
          <c:marker>
            <c:symbol val="none"/>
          </c:marker>
          <c:cat>
            <c:numRef>
              <c:f>Grafiki!$A$3:$A$26</c:f>
              <c:numCache>
                <c:formatCode>h":"mm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8.3333333333333329E-2</c:v>
                </c:pt>
                <c:pt idx="3">
                  <c:v>0.125</c:v>
                </c:pt>
                <c:pt idx="4">
                  <c:v>0.16666666666666666</c:v>
                </c:pt>
                <c:pt idx="5">
                  <c:v>0.20833333333333334</c:v>
                </c:pt>
                <c:pt idx="6">
                  <c:v>0.25</c:v>
                </c:pt>
                <c:pt idx="7">
                  <c:v>0.29166666666666669</c:v>
                </c:pt>
                <c:pt idx="8">
                  <c:v>0.33333333333333331</c:v>
                </c:pt>
                <c:pt idx="9">
                  <c:v>0.375</c:v>
                </c:pt>
                <c:pt idx="10">
                  <c:v>0.41666666666666669</c:v>
                </c:pt>
                <c:pt idx="11">
                  <c:v>0.45833333333333331</c:v>
                </c:pt>
                <c:pt idx="12">
                  <c:v>0.5</c:v>
                </c:pt>
                <c:pt idx="13">
                  <c:v>0.54166666666666663</c:v>
                </c:pt>
                <c:pt idx="14">
                  <c:v>0.58333333333333337</c:v>
                </c:pt>
                <c:pt idx="15">
                  <c:v>0.625</c:v>
                </c:pt>
                <c:pt idx="16">
                  <c:v>0.66666666666666663</c:v>
                </c:pt>
                <c:pt idx="17">
                  <c:v>0.70833333333333337</c:v>
                </c:pt>
                <c:pt idx="18">
                  <c:v>0.75</c:v>
                </c:pt>
                <c:pt idx="19">
                  <c:v>0.79166666666666663</c:v>
                </c:pt>
                <c:pt idx="20">
                  <c:v>0.83333333333333337</c:v>
                </c:pt>
                <c:pt idx="21">
                  <c:v>0.875</c:v>
                </c:pt>
                <c:pt idx="22">
                  <c:v>0.91666666666666663</c:v>
                </c:pt>
                <c:pt idx="23">
                  <c:v>0.95833333333333337</c:v>
                </c:pt>
              </c:numCache>
            </c:numRef>
          </c:cat>
          <c:val>
            <c:numRef>
              <c:f>Grafiki!$O$3:$O$26</c:f>
              <c:numCache>
                <c:formatCode>General</c:formatCode>
                <c:ptCount val="24"/>
                <c:pt idx="0">
                  <c:v>17.5</c:v>
                </c:pt>
                <c:pt idx="1">
                  <c:v>17.3</c:v>
                </c:pt>
                <c:pt idx="2">
                  <c:v>17</c:v>
                </c:pt>
                <c:pt idx="3">
                  <c:v>16.899999999999999</c:v>
                </c:pt>
                <c:pt idx="4">
                  <c:v>16.7</c:v>
                </c:pt>
                <c:pt idx="5">
                  <c:v>16.100000000000001</c:v>
                </c:pt>
                <c:pt idx="6">
                  <c:v>15.7</c:v>
                </c:pt>
                <c:pt idx="7">
                  <c:v>16</c:v>
                </c:pt>
                <c:pt idx="8">
                  <c:v>18.3</c:v>
                </c:pt>
                <c:pt idx="9">
                  <c:v>20.399999999999999</c:v>
                </c:pt>
                <c:pt idx="10">
                  <c:v>24.9</c:v>
                </c:pt>
                <c:pt idx="11">
                  <c:v>25.8</c:v>
                </c:pt>
                <c:pt idx="12">
                  <c:v>25.9</c:v>
                </c:pt>
                <c:pt idx="13">
                  <c:v>25.2</c:v>
                </c:pt>
                <c:pt idx="14">
                  <c:v>25.7</c:v>
                </c:pt>
                <c:pt idx="15">
                  <c:v>25.8</c:v>
                </c:pt>
                <c:pt idx="16">
                  <c:v>25.9</c:v>
                </c:pt>
                <c:pt idx="17">
                  <c:v>26</c:v>
                </c:pt>
                <c:pt idx="18">
                  <c:v>25.3</c:v>
                </c:pt>
                <c:pt idx="19">
                  <c:v>24.9</c:v>
                </c:pt>
                <c:pt idx="20">
                  <c:v>23.6</c:v>
                </c:pt>
                <c:pt idx="21">
                  <c:v>22.8</c:v>
                </c:pt>
                <c:pt idx="22">
                  <c:v>21.6</c:v>
                </c:pt>
                <c:pt idx="23">
                  <c:v>21.1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765-450F-80D4-C83048898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7250358"/>
        <c:axId val="1392490587"/>
      </c:lineChart>
      <c:catAx>
        <c:axId val="577250358"/>
        <c:scaling>
          <c:orientation val="minMax"/>
        </c:scaling>
        <c:delete val="0"/>
        <c:axPos val="b"/>
        <c:numFmt formatCode="h&quot;:&quot;mm" sourceLinked="1"/>
        <c:majorTickMark val="cross"/>
        <c:minorTickMark val="cross"/>
        <c:tickLblPos val="nextTo"/>
        <c:txPr>
          <a:bodyPr/>
          <a:lstStyle/>
          <a:p>
            <a:pPr lvl="0">
              <a:defRPr/>
            </a:pPr>
            <a:endParaRPr lang="lv-LV"/>
          </a:p>
        </c:txPr>
        <c:crossAx val="1392490587"/>
        <c:crosses val="autoZero"/>
        <c:auto val="1"/>
        <c:lblAlgn val="ctr"/>
        <c:lblOffset val="100"/>
        <c:noMultiLvlLbl val="1"/>
      </c:catAx>
      <c:valAx>
        <c:axId val="1392490587"/>
        <c:scaling>
          <c:orientation val="minMax"/>
          <c:max val="30"/>
          <c:min val="15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numFmt formatCode="General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/>
            </a:pPr>
            <a:endParaRPr lang="lv-LV"/>
          </a:p>
        </c:txPr>
        <c:crossAx val="577250358"/>
        <c:crosses val="autoZero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/>
            </a:pPr>
            <a:r>
              <a:rPr lang="lv-LV" sz="1400" dirty="0"/>
              <a:t>Ziepniekkalns, iekšpagalms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3366CC"/>
            </a:solidFill>
          </c:spPr>
          <c:invertIfNegative val="1"/>
          <c:cat>
            <c:numRef>
              <c:f>Grafiki!$A$3:$A$26</c:f>
              <c:numCache>
                <c:formatCode>h":"mm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8.3333333333333329E-2</c:v>
                </c:pt>
                <c:pt idx="3">
                  <c:v>0.125</c:v>
                </c:pt>
                <c:pt idx="4">
                  <c:v>0.16666666666666666</c:v>
                </c:pt>
                <c:pt idx="5">
                  <c:v>0.20833333333333334</c:v>
                </c:pt>
                <c:pt idx="6">
                  <c:v>0.25</c:v>
                </c:pt>
                <c:pt idx="7">
                  <c:v>0.29166666666666669</c:v>
                </c:pt>
                <c:pt idx="8">
                  <c:v>0.33333333333333331</c:v>
                </c:pt>
                <c:pt idx="9">
                  <c:v>0.375</c:v>
                </c:pt>
                <c:pt idx="10">
                  <c:v>0.41666666666666669</c:v>
                </c:pt>
                <c:pt idx="11">
                  <c:v>0.45833333333333331</c:v>
                </c:pt>
                <c:pt idx="12">
                  <c:v>0.5</c:v>
                </c:pt>
                <c:pt idx="13">
                  <c:v>0.54166666666666663</c:v>
                </c:pt>
                <c:pt idx="14">
                  <c:v>0.58333333333333337</c:v>
                </c:pt>
                <c:pt idx="15">
                  <c:v>0.625</c:v>
                </c:pt>
                <c:pt idx="16">
                  <c:v>0.66666666666666663</c:v>
                </c:pt>
                <c:pt idx="17">
                  <c:v>0.70833333333333337</c:v>
                </c:pt>
                <c:pt idx="18">
                  <c:v>0.75</c:v>
                </c:pt>
                <c:pt idx="19">
                  <c:v>0.79166666666666663</c:v>
                </c:pt>
                <c:pt idx="20">
                  <c:v>0.83333333333333337</c:v>
                </c:pt>
                <c:pt idx="21">
                  <c:v>0.875</c:v>
                </c:pt>
                <c:pt idx="22">
                  <c:v>0.91666666666666663</c:v>
                </c:pt>
                <c:pt idx="23">
                  <c:v>0.95833333333333337</c:v>
                </c:pt>
              </c:numCache>
            </c:numRef>
          </c:cat>
          <c:val>
            <c:numRef>
              <c:f>Grafiki!$J$3:$J$26</c:f>
              <c:numCache>
                <c:formatCode>General</c:formatCode>
                <c:ptCount val="24"/>
                <c:pt idx="6">
                  <c:v>16.8</c:v>
                </c:pt>
                <c:pt idx="16">
                  <c:v>28</c:v>
                </c:pt>
                <c:pt idx="22">
                  <c:v>23.8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EF04-4E65-8696-4AF95B750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5744858"/>
        <c:axId val="886616434"/>
      </c:barChart>
      <c:lineChart>
        <c:grouping val="standard"/>
        <c:varyColors val="0"/>
        <c:ser>
          <c:idx val="1"/>
          <c:order val="1"/>
          <c:spPr>
            <a:ln w="25400" cmpd="sng">
              <a:solidFill>
                <a:srgbClr val="DC3912"/>
              </a:solidFill>
            </a:ln>
          </c:spPr>
          <c:marker>
            <c:symbol val="none"/>
          </c:marker>
          <c:cat>
            <c:numRef>
              <c:f>Grafiki!$A$3:$A$26</c:f>
              <c:numCache>
                <c:formatCode>h":"mm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8.3333333333333329E-2</c:v>
                </c:pt>
                <c:pt idx="3">
                  <c:v>0.125</c:v>
                </c:pt>
                <c:pt idx="4">
                  <c:v>0.16666666666666666</c:v>
                </c:pt>
                <c:pt idx="5">
                  <c:v>0.20833333333333334</c:v>
                </c:pt>
                <c:pt idx="6">
                  <c:v>0.25</c:v>
                </c:pt>
                <c:pt idx="7">
                  <c:v>0.29166666666666669</c:v>
                </c:pt>
                <c:pt idx="8">
                  <c:v>0.33333333333333331</c:v>
                </c:pt>
                <c:pt idx="9">
                  <c:v>0.375</c:v>
                </c:pt>
                <c:pt idx="10">
                  <c:v>0.41666666666666669</c:v>
                </c:pt>
                <c:pt idx="11">
                  <c:v>0.45833333333333331</c:v>
                </c:pt>
                <c:pt idx="12">
                  <c:v>0.5</c:v>
                </c:pt>
                <c:pt idx="13">
                  <c:v>0.54166666666666663</c:v>
                </c:pt>
                <c:pt idx="14">
                  <c:v>0.58333333333333337</c:v>
                </c:pt>
                <c:pt idx="15">
                  <c:v>0.625</c:v>
                </c:pt>
                <c:pt idx="16">
                  <c:v>0.66666666666666663</c:v>
                </c:pt>
                <c:pt idx="17">
                  <c:v>0.70833333333333337</c:v>
                </c:pt>
                <c:pt idx="18">
                  <c:v>0.75</c:v>
                </c:pt>
                <c:pt idx="19">
                  <c:v>0.79166666666666663</c:v>
                </c:pt>
                <c:pt idx="20">
                  <c:v>0.83333333333333337</c:v>
                </c:pt>
                <c:pt idx="21">
                  <c:v>0.875</c:v>
                </c:pt>
                <c:pt idx="22">
                  <c:v>0.91666666666666663</c:v>
                </c:pt>
                <c:pt idx="23">
                  <c:v>0.95833333333333337</c:v>
                </c:pt>
              </c:numCache>
            </c:numRef>
          </c:cat>
          <c:val>
            <c:numRef>
              <c:f>Grafiki!$O$3:$O$26</c:f>
              <c:numCache>
                <c:formatCode>General</c:formatCode>
                <c:ptCount val="24"/>
                <c:pt idx="0">
                  <c:v>17.5</c:v>
                </c:pt>
                <c:pt idx="1">
                  <c:v>17.3</c:v>
                </c:pt>
                <c:pt idx="2">
                  <c:v>17</c:v>
                </c:pt>
                <c:pt idx="3">
                  <c:v>16.899999999999999</c:v>
                </c:pt>
                <c:pt idx="4">
                  <c:v>16.7</c:v>
                </c:pt>
                <c:pt idx="5">
                  <c:v>16.100000000000001</c:v>
                </c:pt>
                <c:pt idx="6">
                  <c:v>15.7</c:v>
                </c:pt>
                <c:pt idx="7">
                  <c:v>16</c:v>
                </c:pt>
                <c:pt idx="8">
                  <c:v>18.3</c:v>
                </c:pt>
                <c:pt idx="9">
                  <c:v>20.399999999999999</c:v>
                </c:pt>
                <c:pt idx="10">
                  <c:v>24.9</c:v>
                </c:pt>
                <c:pt idx="11">
                  <c:v>25.8</c:v>
                </c:pt>
                <c:pt idx="12">
                  <c:v>25.9</c:v>
                </c:pt>
                <c:pt idx="13">
                  <c:v>25.2</c:v>
                </c:pt>
                <c:pt idx="14">
                  <c:v>25.7</c:v>
                </c:pt>
                <c:pt idx="15">
                  <c:v>25.8</c:v>
                </c:pt>
                <c:pt idx="16">
                  <c:v>25.9</c:v>
                </c:pt>
                <c:pt idx="17">
                  <c:v>26</c:v>
                </c:pt>
                <c:pt idx="18">
                  <c:v>25.3</c:v>
                </c:pt>
                <c:pt idx="19">
                  <c:v>24.9</c:v>
                </c:pt>
                <c:pt idx="20">
                  <c:v>23.6</c:v>
                </c:pt>
                <c:pt idx="21">
                  <c:v>22.8</c:v>
                </c:pt>
                <c:pt idx="22">
                  <c:v>21.6</c:v>
                </c:pt>
                <c:pt idx="23">
                  <c:v>21.1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F04-4E65-8696-4AF95B750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5744858"/>
        <c:axId val="886616434"/>
      </c:lineChart>
      <c:catAx>
        <c:axId val="1875744858"/>
        <c:scaling>
          <c:orientation val="minMax"/>
        </c:scaling>
        <c:delete val="1"/>
        <c:axPos val="b"/>
        <c:numFmt formatCode="h&quot;:&quot;mm" sourceLinked="1"/>
        <c:majorTickMark val="cross"/>
        <c:minorTickMark val="cross"/>
        <c:tickLblPos val="nextTo"/>
        <c:crossAx val="886616434"/>
        <c:crosses val="autoZero"/>
        <c:auto val="1"/>
        <c:lblAlgn val="ctr"/>
        <c:lblOffset val="100"/>
        <c:noMultiLvlLbl val="1"/>
      </c:catAx>
      <c:valAx>
        <c:axId val="886616434"/>
        <c:scaling>
          <c:orientation val="minMax"/>
          <c:min val="15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numFmt formatCode="General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/>
            </a:pPr>
            <a:endParaRPr lang="lv-LV"/>
          </a:p>
        </c:txPr>
        <c:crossAx val="1875744858"/>
        <c:crosses val="autoZero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/>
            </a:pPr>
            <a:r>
              <a:rPr lang="lv-LV" sz="1400" dirty="0" smtClean="0"/>
              <a:t>Imanta, iekšpagalms</a:t>
            </a:r>
            <a:endParaRPr lang="lv-LV" sz="14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3366CC"/>
            </a:solidFill>
          </c:spPr>
          <c:invertIfNegative val="1"/>
          <c:cat>
            <c:numRef>
              <c:f>Grafiki!$A$3:$A$26</c:f>
              <c:numCache>
                <c:formatCode>h":"mm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8.3333333333333329E-2</c:v>
                </c:pt>
                <c:pt idx="3">
                  <c:v>0.125</c:v>
                </c:pt>
                <c:pt idx="4">
                  <c:v>0.16666666666666666</c:v>
                </c:pt>
                <c:pt idx="5">
                  <c:v>0.20833333333333334</c:v>
                </c:pt>
                <c:pt idx="6">
                  <c:v>0.25</c:v>
                </c:pt>
                <c:pt idx="7">
                  <c:v>0.29166666666666669</c:v>
                </c:pt>
                <c:pt idx="8">
                  <c:v>0.33333333333333331</c:v>
                </c:pt>
                <c:pt idx="9">
                  <c:v>0.375</c:v>
                </c:pt>
                <c:pt idx="10">
                  <c:v>0.41666666666666669</c:v>
                </c:pt>
                <c:pt idx="11">
                  <c:v>0.45833333333333331</c:v>
                </c:pt>
                <c:pt idx="12">
                  <c:v>0.5</c:v>
                </c:pt>
                <c:pt idx="13">
                  <c:v>0.54166666666666663</c:v>
                </c:pt>
                <c:pt idx="14">
                  <c:v>0.58333333333333337</c:v>
                </c:pt>
                <c:pt idx="15">
                  <c:v>0.625</c:v>
                </c:pt>
                <c:pt idx="16">
                  <c:v>0.66666666666666663</c:v>
                </c:pt>
                <c:pt idx="17">
                  <c:v>0.70833333333333337</c:v>
                </c:pt>
                <c:pt idx="18">
                  <c:v>0.75</c:v>
                </c:pt>
                <c:pt idx="19">
                  <c:v>0.79166666666666663</c:v>
                </c:pt>
                <c:pt idx="20">
                  <c:v>0.83333333333333337</c:v>
                </c:pt>
                <c:pt idx="21">
                  <c:v>0.875</c:v>
                </c:pt>
                <c:pt idx="22">
                  <c:v>0.91666666666666663</c:v>
                </c:pt>
                <c:pt idx="23">
                  <c:v>0.95833333333333337</c:v>
                </c:pt>
              </c:numCache>
            </c:numRef>
          </c:cat>
          <c:val>
            <c:numRef>
              <c:f>Grafiki!$H$3:$H$26</c:f>
              <c:numCache>
                <c:formatCode>General</c:formatCode>
                <c:ptCount val="24"/>
                <c:pt idx="6">
                  <c:v>16.8</c:v>
                </c:pt>
                <c:pt idx="16">
                  <c:v>25.9</c:v>
                </c:pt>
                <c:pt idx="22">
                  <c:v>20.9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ECD7-4136-8956-AE32ADC9F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4379744"/>
        <c:axId val="1963107661"/>
      </c:barChart>
      <c:lineChart>
        <c:grouping val="standard"/>
        <c:varyColors val="0"/>
        <c:ser>
          <c:idx val="1"/>
          <c:order val="1"/>
          <c:spPr>
            <a:ln w="25400" cmpd="sng">
              <a:solidFill>
                <a:srgbClr val="DC3912"/>
              </a:solidFill>
            </a:ln>
          </c:spPr>
          <c:marker>
            <c:symbol val="none"/>
          </c:marker>
          <c:cat>
            <c:numRef>
              <c:f>Grafiki!$A$3:$A$26</c:f>
              <c:numCache>
                <c:formatCode>h":"mm</c:formatCode>
                <c:ptCount val="24"/>
                <c:pt idx="0">
                  <c:v>0</c:v>
                </c:pt>
                <c:pt idx="1">
                  <c:v>4.1666666666666664E-2</c:v>
                </c:pt>
                <c:pt idx="2">
                  <c:v>8.3333333333333329E-2</c:v>
                </c:pt>
                <c:pt idx="3">
                  <c:v>0.125</c:v>
                </c:pt>
                <c:pt idx="4">
                  <c:v>0.16666666666666666</c:v>
                </c:pt>
                <c:pt idx="5">
                  <c:v>0.20833333333333334</c:v>
                </c:pt>
                <c:pt idx="6">
                  <c:v>0.25</c:v>
                </c:pt>
                <c:pt idx="7">
                  <c:v>0.29166666666666669</c:v>
                </c:pt>
                <c:pt idx="8">
                  <c:v>0.33333333333333331</c:v>
                </c:pt>
                <c:pt idx="9">
                  <c:v>0.375</c:v>
                </c:pt>
                <c:pt idx="10">
                  <c:v>0.41666666666666669</c:v>
                </c:pt>
                <c:pt idx="11">
                  <c:v>0.45833333333333331</c:v>
                </c:pt>
                <c:pt idx="12">
                  <c:v>0.5</c:v>
                </c:pt>
                <c:pt idx="13">
                  <c:v>0.54166666666666663</c:v>
                </c:pt>
                <c:pt idx="14">
                  <c:v>0.58333333333333337</c:v>
                </c:pt>
                <c:pt idx="15">
                  <c:v>0.625</c:v>
                </c:pt>
                <c:pt idx="16">
                  <c:v>0.66666666666666663</c:v>
                </c:pt>
                <c:pt idx="17">
                  <c:v>0.70833333333333337</c:v>
                </c:pt>
                <c:pt idx="18">
                  <c:v>0.75</c:v>
                </c:pt>
                <c:pt idx="19">
                  <c:v>0.79166666666666663</c:v>
                </c:pt>
                <c:pt idx="20">
                  <c:v>0.83333333333333337</c:v>
                </c:pt>
                <c:pt idx="21">
                  <c:v>0.875</c:v>
                </c:pt>
                <c:pt idx="22">
                  <c:v>0.91666666666666663</c:v>
                </c:pt>
                <c:pt idx="23">
                  <c:v>0.95833333333333337</c:v>
                </c:pt>
              </c:numCache>
            </c:numRef>
          </c:cat>
          <c:val>
            <c:numRef>
              <c:f>Grafiki!$O$3:$O$26</c:f>
              <c:numCache>
                <c:formatCode>General</c:formatCode>
                <c:ptCount val="24"/>
                <c:pt idx="0">
                  <c:v>17.5</c:v>
                </c:pt>
                <c:pt idx="1">
                  <c:v>17.3</c:v>
                </c:pt>
                <c:pt idx="2">
                  <c:v>17</c:v>
                </c:pt>
                <c:pt idx="3">
                  <c:v>16.899999999999999</c:v>
                </c:pt>
                <c:pt idx="4">
                  <c:v>16.7</c:v>
                </c:pt>
                <c:pt idx="5">
                  <c:v>16.100000000000001</c:v>
                </c:pt>
                <c:pt idx="6">
                  <c:v>15.7</c:v>
                </c:pt>
                <c:pt idx="7">
                  <c:v>16</c:v>
                </c:pt>
                <c:pt idx="8">
                  <c:v>18.3</c:v>
                </c:pt>
                <c:pt idx="9">
                  <c:v>20.399999999999999</c:v>
                </c:pt>
                <c:pt idx="10">
                  <c:v>24.9</c:v>
                </c:pt>
                <c:pt idx="11">
                  <c:v>25.8</c:v>
                </c:pt>
                <c:pt idx="12">
                  <c:v>25.9</c:v>
                </c:pt>
                <c:pt idx="13">
                  <c:v>25.2</c:v>
                </c:pt>
                <c:pt idx="14">
                  <c:v>25.7</c:v>
                </c:pt>
                <c:pt idx="15">
                  <c:v>25.8</c:v>
                </c:pt>
                <c:pt idx="16">
                  <c:v>25.9</c:v>
                </c:pt>
                <c:pt idx="17">
                  <c:v>26</c:v>
                </c:pt>
                <c:pt idx="18">
                  <c:v>25.3</c:v>
                </c:pt>
                <c:pt idx="19">
                  <c:v>24.9</c:v>
                </c:pt>
                <c:pt idx="20">
                  <c:v>23.6</c:v>
                </c:pt>
                <c:pt idx="21">
                  <c:v>22.8</c:v>
                </c:pt>
                <c:pt idx="22">
                  <c:v>21.6</c:v>
                </c:pt>
                <c:pt idx="23">
                  <c:v>21.1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CD7-4136-8956-AE32ADC9F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4379744"/>
        <c:axId val="1963107661"/>
      </c:lineChart>
      <c:catAx>
        <c:axId val="554379744"/>
        <c:scaling>
          <c:orientation val="minMax"/>
        </c:scaling>
        <c:delete val="0"/>
        <c:axPos val="b"/>
        <c:numFmt formatCode="h&quot;:&quot;mm" sourceLinked="1"/>
        <c:majorTickMark val="cross"/>
        <c:minorTickMark val="cross"/>
        <c:tickLblPos val="nextTo"/>
        <c:txPr>
          <a:bodyPr/>
          <a:lstStyle/>
          <a:p>
            <a:pPr lvl="0">
              <a:defRPr/>
            </a:pPr>
            <a:endParaRPr lang="lv-LV"/>
          </a:p>
        </c:txPr>
        <c:crossAx val="1963107661"/>
        <c:crosses val="autoZero"/>
        <c:auto val="1"/>
        <c:lblAlgn val="ctr"/>
        <c:lblOffset val="100"/>
        <c:noMultiLvlLbl val="1"/>
      </c:catAx>
      <c:valAx>
        <c:axId val="1963107661"/>
        <c:scaling>
          <c:orientation val="minMax"/>
          <c:max val="30"/>
          <c:min val="15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numFmt formatCode="General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/>
            </a:pPr>
            <a:endParaRPr lang="lv-LV"/>
          </a:p>
        </c:txPr>
        <c:crossAx val="554379744"/>
        <c:crosses val="autoZero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30B71-6952-4CF9-81D4-C214EA26A39F}" type="datetimeFigureOut">
              <a:rPr lang="lv-LV" smtClean="0"/>
              <a:t>20.02.2016.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986C0-A9C5-4088-B988-5230A2BAFFD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40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D6D13-BB8E-4A5A-BD81-6FECB5C7A5A5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554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Šie šabloni palīdz saules iradiācijas uztverošo</a:t>
            </a:r>
            <a:r>
              <a:rPr lang="lv-LV" baseline="0" dirty="0" smtClean="0"/>
              <a:t> </a:t>
            </a:r>
            <a:r>
              <a:rPr lang="lv-LV" dirty="0" smtClean="0"/>
              <a:t>virsmu diagnostikai</a:t>
            </a:r>
            <a:r>
              <a:rPr lang="lv-LV" baseline="0" dirty="0" smtClean="0"/>
              <a:t> </a:t>
            </a:r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14A69-EEC7-45C5-866C-834996DA7922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69017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Ziepniekkalns</a:t>
            </a:r>
          </a:p>
          <a:p>
            <a:r>
              <a:rPr lang="lv-LV" dirty="0" smtClean="0"/>
              <a:t>SVF !!!!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986C0-A9C5-4088-B988-5230A2BAFFD0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671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Definīcija</a:t>
            </a:r>
          </a:p>
          <a:p>
            <a:r>
              <a:rPr lang="lv-LV" dirty="0" smtClean="0"/>
              <a:t>Pakļautība (</a:t>
            </a:r>
            <a:r>
              <a:rPr lang="lv-LV" dirty="0" err="1" smtClean="0"/>
              <a:t>exposure</a:t>
            </a:r>
            <a:r>
              <a:rPr lang="lv-LV" dirty="0" smtClean="0"/>
              <a:t>) vides faktoru kategorija: pilsētbūvnieciskie formas rādītāji un apstādījumu pieejamības radītāji; vertikālais plānojums.</a:t>
            </a:r>
          </a:p>
          <a:p>
            <a:r>
              <a:rPr lang="lv-LV" dirty="0" smtClean="0"/>
              <a:t>Jūtība (</a:t>
            </a:r>
            <a:r>
              <a:rPr lang="lv-LV" dirty="0" err="1" smtClean="0"/>
              <a:t>sensitivity</a:t>
            </a:r>
            <a:r>
              <a:rPr lang="lv-LV" dirty="0" smtClean="0"/>
              <a:t>) jūtīgo sistēmas elementu skaits: cilvēku, ēku, infrastruktūras objektu skaits.</a:t>
            </a:r>
          </a:p>
          <a:p>
            <a:r>
              <a:rPr lang="lv-LV" dirty="0" smtClean="0"/>
              <a:t> Pielāgošanas kapacitāte (</a:t>
            </a:r>
            <a:r>
              <a:rPr lang="lv-LV" dirty="0" err="1" smtClean="0"/>
              <a:t>adaptive</a:t>
            </a:r>
            <a:r>
              <a:rPr lang="lv-LV" dirty="0" smtClean="0"/>
              <a:t> </a:t>
            </a:r>
            <a:r>
              <a:rPr lang="lv-LV" dirty="0" err="1" smtClean="0"/>
              <a:t>capacity</a:t>
            </a:r>
            <a:r>
              <a:rPr lang="lv-LV" dirty="0" smtClean="0"/>
              <a:t>) sociālo faktoru kategorija: iespēja ievest pārmaiņas </a:t>
            </a:r>
            <a:r>
              <a:rPr lang="lv-LV" dirty="0" err="1" smtClean="0"/>
              <a:t>pislētvidē</a:t>
            </a:r>
            <a:r>
              <a:rPr lang="lv-LV" dirty="0" smtClean="0"/>
              <a:t>. </a:t>
            </a:r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986C0-A9C5-4088-B988-5230A2BAFFD0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26772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Londonas stratēģijas moto ir “Pārvaldīt riskus un palielināt atjaunojamību (</a:t>
            </a:r>
            <a:r>
              <a:rPr lang="lv-LV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resilience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Mēra stratēģija pielāgošanai klimata pārmaiņām”.</a:t>
            </a:r>
          </a:p>
          <a:p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Londonas stratēģijā tika identificēts apdraudējums no applūšanas, sausuma un karstuma viļņu notikumiem.</a:t>
            </a:r>
          </a:p>
          <a:p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Stratēģijā tiek aprakstītas četras </a:t>
            </a:r>
            <a:r>
              <a:rPr lang="lv-LV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pielāgošanas taktikas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—novēršana (</a:t>
            </a:r>
            <a:r>
              <a:rPr lang="lv-LV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sagatavošanās (</a:t>
            </a:r>
            <a:r>
              <a:rPr lang="lv-LV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prepare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reaģēšana (</a:t>
            </a:r>
            <a:r>
              <a:rPr lang="lv-LV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atgūšanās (</a:t>
            </a:r>
            <a:r>
              <a:rPr lang="lv-LV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recover</a:t>
            </a:r>
            <a:r>
              <a:rPr lang="lv-LV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Stratēģija ir aplēstas ietekmes uz četrām sadarbības jomām: sabiedrības veselība, vide, ekonomika, infrastruktūra. Klimata pārmaiņas neiespaidos kādu jomu atsevišķi, bet sabiedrību kopumā.</a:t>
            </a:r>
          </a:p>
          <a:p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986C0-A9C5-4088-B988-5230A2BAFFD0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5047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dirty="0" smtClean="0"/>
              <a:t>Čikāgas  «</a:t>
            </a:r>
            <a:r>
              <a:rPr lang="lv-LV" sz="1200" dirty="0" err="1" smtClean="0"/>
              <a:t>Green</a:t>
            </a:r>
            <a:r>
              <a:rPr lang="lv-LV" sz="1200" dirty="0" smtClean="0"/>
              <a:t> </a:t>
            </a:r>
            <a:r>
              <a:rPr lang="lv-LV" sz="1200" dirty="0" err="1" smtClean="0"/>
              <a:t>Alley</a:t>
            </a:r>
            <a:r>
              <a:rPr lang="lv-LV" sz="1200" dirty="0" smtClean="0"/>
              <a:t>» apkalpes ielu programma</a:t>
            </a:r>
          </a:p>
          <a:p>
            <a:endParaRPr lang="lv-LV" dirty="0" smtClean="0"/>
          </a:p>
          <a:p>
            <a:r>
              <a:rPr lang="lv-LV" sz="1200" dirty="0" smtClean="0"/>
              <a:t>1-apkalpes ielas ar kopgarumu 3000 km kā iespēja labāk pārvaldīt resursus un uzlabot vidi;</a:t>
            </a:r>
          </a:p>
          <a:p>
            <a:r>
              <a:rPr lang="lv-LV" sz="1200" dirty="0" smtClean="0"/>
              <a:t>2-ja visas Čikāgas apkalpes ielas būtu «zaļas», tad 80 procenti no visā </a:t>
            </a:r>
            <a:r>
              <a:rPr lang="lv-LV" sz="1200" dirty="0" err="1" smtClean="0"/>
              <a:t>lietusūdens</a:t>
            </a:r>
            <a:r>
              <a:rPr lang="lv-LV" sz="1200" dirty="0" smtClean="0"/>
              <a:t> daudzuma nonāktu zemē, tādejādi samazinot vietējo applūšanu un ūdenstilpņu piesārņojumu</a:t>
            </a:r>
          </a:p>
          <a:p>
            <a:r>
              <a:rPr lang="lv-LV" sz="1200" dirty="0" smtClean="0"/>
              <a:t>3-ja visas apkalpes ielas būtu segtas ar gaišu, atstarojošo materiālu ar augsto albedo, paliekot vēsas karstajās dienās tādejādi samazinot pilsētas siltuma salas intensitāti;</a:t>
            </a:r>
          </a:p>
          <a:p>
            <a:r>
              <a:rPr lang="lv-LV" sz="1200" dirty="0" smtClean="0"/>
              <a:t>4-iespēja izmantot otrreizējas pārstrādes materiālus kā arī samazināt «gaismas piesārņojumu</a:t>
            </a:r>
          </a:p>
          <a:p>
            <a:r>
              <a:rPr lang="lv-LV" sz="1200" b="1" dirty="0" smtClean="0"/>
              <a:t>Visus šos uzlabojumus varētu īstenot apkalpes ielas servitūtos. </a:t>
            </a:r>
          </a:p>
          <a:p>
            <a:r>
              <a:rPr lang="lv-LV" sz="1200" dirty="0" smtClean="0"/>
              <a:t>Papildus programma sekmē ilgtspējīgas prakses pieguļošos privātīpašumos.</a:t>
            </a:r>
            <a:endParaRPr lang="lv-LV" sz="1200" b="1" dirty="0" smtClean="0"/>
          </a:p>
          <a:p>
            <a:pPr algn="just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D6D13-BB8E-4A5A-BD81-6FECB5C7A5A5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0056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Turpinot</a:t>
            </a:r>
            <a:r>
              <a:rPr lang="lv-LV" baseline="0" dirty="0" smtClean="0"/>
              <a:t> par pielāgošanos stratēģiju, </a:t>
            </a:r>
          </a:p>
          <a:p>
            <a:r>
              <a:rPr lang="lv-LV" baseline="0" dirty="0" smtClean="0"/>
              <a:t>Gandrīz puse no visu ceļu ir dzīvojamās ielas un piebraucamie ceļi,</a:t>
            </a:r>
          </a:p>
          <a:p>
            <a:r>
              <a:rPr lang="lv-LV" baseline="0" dirty="0" smtClean="0"/>
              <a:t>Kuriem ir nepieciešams remonts, </a:t>
            </a:r>
          </a:p>
          <a:p>
            <a:r>
              <a:rPr lang="lv-LV" baseline="0" dirty="0" smtClean="0"/>
              <a:t>Un tie ir uzskatami par būtiskāko adaptācijas resursu.</a:t>
            </a:r>
          </a:p>
          <a:p>
            <a:r>
              <a:rPr lang="lv-LV" baseline="0" dirty="0" smtClean="0"/>
              <a:t>Protams ir citi resursi, piemēram, ēku fasādes un jumti, bet par tiem vēlāk.</a:t>
            </a:r>
          </a:p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D6D13-BB8E-4A5A-BD81-6FECB5C7A5A5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70839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Karstums ir galvenais cēlonis sliktai</a:t>
            </a:r>
            <a:r>
              <a:rPr lang="lv-LV" baseline="0" dirty="0" smtClean="0"/>
              <a:t> gaisa kvalitātei (</a:t>
            </a:r>
            <a:r>
              <a:rPr lang="lv-LV" baseline="0" dirty="0" err="1" smtClean="0"/>
              <a:t>ķimiskā</a:t>
            </a:r>
            <a:r>
              <a:rPr lang="lv-LV" baseline="0" dirty="0" smtClean="0"/>
              <a:t> reakcija kuras rezultātā veidojas </a:t>
            </a:r>
            <a:r>
              <a:rPr lang="lv-LV" baseline="0" dirty="0" err="1" smtClean="0"/>
              <a:t>piezemes</a:t>
            </a:r>
            <a:r>
              <a:rPr lang="lv-LV" baseline="0" dirty="0" smtClean="0"/>
              <a:t> līmeņa ozons, gaisā paliek vairāk piesārņojuma daļiņu, tas iznīcina infrastruktūru un apstādījumus)</a:t>
            </a:r>
          </a:p>
          <a:p>
            <a:r>
              <a:rPr lang="lv-LV" baseline="0" dirty="0" smtClean="0"/>
              <a:t>Ūdens necaurlaidīgs segums ar zemu albedo—galvenais PSS </a:t>
            </a:r>
            <a:r>
              <a:rPr lang="lv-LV" baseline="0" dirty="0" err="1" smtClean="0"/>
              <a:t>celonis</a:t>
            </a:r>
            <a:endParaRPr lang="lv-LV" baseline="0" dirty="0" smtClean="0"/>
          </a:p>
          <a:p>
            <a:r>
              <a:rPr lang="lv-LV" baseline="0" dirty="0" smtClean="0"/>
              <a:t>Telpu pārkaršana un pieprasījums pēc gaisa kondicionēšanas rada siltuma izmešus, kas rada atgriezenisko saiti ar mikroklimatu.</a:t>
            </a:r>
          </a:p>
          <a:p>
            <a:r>
              <a:rPr lang="lv-LV" dirty="0" smtClean="0"/>
              <a:t>Fizikālie ievainojamības cēloņi, jeb konteksta faktori, veido problēmu lauku;</a:t>
            </a:r>
          </a:p>
          <a:p>
            <a:r>
              <a:rPr lang="lv-LV" dirty="0" smtClean="0"/>
              <a:t>Cēloņu saistība mikroklimata un vietējās applūšanas problēmām;</a:t>
            </a:r>
          </a:p>
          <a:p>
            <a:r>
              <a:rPr lang="lv-LV" dirty="0" smtClean="0"/>
              <a:t>Karstums pilsētās bieži vien ir cēlonis arī zemai gaisa kvalitātei pilsētās; </a:t>
            </a:r>
          </a:p>
          <a:p>
            <a:r>
              <a:rPr lang="lv-LV" dirty="0" smtClean="0"/>
              <a:t>Vairāki pielāgošanas pasākumi skar satiksmes infrastruktūras pārbūvi; </a:t>
            </a:r>
          </a:p>
          <a:p>
            <a:r>
              <a:rPr lang="lv-LV" dirty="0" smtClean="0"/>
              <a:t>Īpašumtiesībās un kontrole ir priekšnoteikums pielāgošanās pasākumiem.</a:t>
            </a:r>
          </a:p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D6D13-BB8E-4A5A-BD81-6FECB5C7A5A5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99333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Šablons</a:t>
            </a:r>
            <a:r>
              <a:rPr lang="lv-LV" baseline="0" dirty="0" smtClean="0"/>
              <a:t> ir </a:t>
            </a:r>
            <a:r>
              <a:rPr lang="lv-LV" baseline="0" dirty="0" err="1" smtClean="0"/>
              <a:t>dubultarguments</a:t>
            </a:r>
            <a:r>
              <a:rPr lang="lv-LV" baseline="0" dirty="0" smtClean="0"/>
              <a:t> kurš sastāv no </a:t>
            </a:r>
            <a:r>
              <a:rPr lang="lv-LV" baseline="0" dirty="0" err="1" smtClean="0"/>
              <a:t>trīm</a:t>
            </a:r>
            <a:r>
              <a:rPr lang="lv-LV" baseline="0" dirty="0" smtClean="0"/>
              <a:t> </a:t>
            </a:r>
            <a:r>
              <a:rPr lang="lv-LV" baseline="0" dirty="0" err="1" smtClean="0"/>
              <a:t>premisēm</a:t>
            </a:r>
            <a:endParaRPr lang="lv-LV" baseline="0" dirty="0" smtClean="0"/>
          </a:p>
          <a:p>
            <a:r>
              <a:rPr lang="lv-LV" baseline="0" dirty="0" smtClean="0"/>
              <a:t>Pirmā ir parasti konteksts.</a:t>
            </a:r>
          </a:p>
          <a:p>
            <a:r>
              <a:rPr lang="lv-LV" baseline="0" dirty="0" smtClean="0"/>
              <a:t>Otrs ir konflikts</a:t>
            </a:r>
          </a:p>
          <a:p>
            <a:r>
              <a:rPr lang="lv-LV" baseline="0" dirty="0" smtClean="0"/>
              <a:t>Trešais ir konfigurācija, kas konfliktu risina.</a:t>
            </a:r>
          </a:p>
          <a:p>
            <a:r>
              <a:rPr lang="lv-LV" baseline="0" dirty="0" smtClean="0"/>
              <a:t>Tā piemēram, kopīgajās teritorijās dzīvojamās zonās pastāv konflikts starp piebraukšanu un mikroklimatu. Savukārt, zaļās ielas kā seguma un piekļūšanas funkciju konfigurācija to risina. </a:t>
            </a:r>
          </a:p>
          <a:p>
            <a:r>
              <a:rPr lang="lv-LV" baseline="0" dirty="0" smtClean="0"/>
              <a:t>Otrs, dzīvojamās apbūves kvartālos pastāv konflikts starp ziemeļu ēnu no apbūves un pieguļošās teritorijas </a:t>
            </a:r>
            <a:r>
              <a:rPr lang="lv-LV" baseline="0" dirty="0" err="1" smtClean="0"/>
              <a:t>izmantošanu,savukārt</a:t>
            </a:r>
            <a:r>
              <a:rPr lang="lv-LV" baseline="0" dirty="0" smtClean="0"/>
              <a:t> funkciju kaskāde </a:t>
            </a:r>
            <a:r>
              <a:rPr lang="lv-LV" baseline="0" dirty="0" err="1" smtClean="0"/>
              <a:t>izvieotjot</a:t>
            </a:r>
            <a:r>
              <a:rPr lang="lv-LV" baseline="0" dirty="0" smtClean="0"/>
              <a:t> piemēram </a:t>
            </a:r>
            <a:r>
              <a:rPr lang="lv-LV" baseline="0" dirty="0" err="1" smtClean="0"/>
              <a:t>stavvietas</a:t>
            </a:r>
            <a:r>
              <a:rPr lang="lv-LV" baseline="0" dirty="0" smtClean="0"/>
              <a:t> ēnā to risina.</a:t>
            </a:r>
          </a:p>
          <a:p>
            <a:r>
              <a:rPr lang="lv-LV" baseline="0" dirty="0" smtClean="0"/>
              <a:t>Trešais, dzīvojamās apbūves kvartālos pastāv konflikts starp piebraukšanu un satikšanas iespējām, savukārt 25 % kopīga zeme no teritorijas platības to risina. </a:t>
            </a:r>
          </a:p>
          <a:p>
            <a:r>
              <a:rPr lang="lv-LV" b="1" baseline="0" dirty="0" smtClean="0"/>
              <a:t>Šablons formulēts gan pozitīvi, gan negatīvi — kā kāda elementa disfunkcija un funkcija.</a:t>
            </a:r>
            <a:endParaRPr lang="lv-LV" b="1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D6D13-BB8E-4A5A-BD81-6FECB5C7A5A5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2371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Konteksts: mainīgais(mērogs)</a:t>
            </a:r>
            <a:r>
              <a:rPr lang="lv-LV" dirty="0" smtClean="0">
                <a:sym typeface="Wingdings" panose="05000000000000000000" pitchFamily="2" charset="2"/>
              </a:rPr>
              <a:t></a:t>
            </a:r>
            <a:r>
              <a:rPr lang="lv-LV" dirty="0" smtClean="0"/>
              <a:t>konflikts (darbība1,darbība2)</a:t>
            </a:r>
            <a:r>
              <a:rPr lang="lv-LV" dirty="0" smtClean="0">
                <a:sym typeface="Wingdings" panose="05000000000000000000" pitchFamily="2" charset="2"/>
              </a:rPr>
              <a:t></a:t>
            </a:r>
            <a:r>
              <a:rPr lang="lv-LV" dirty="0" smtClean="0"/>
              <a:t>konfigurācija(forma/struktūra)</a:t>
            </a:r>
          </a:p>
          <a:p>
            <a:r>
              <a:rPr lang="lv-LV" dirty="0" smtClean="0"/>
              <a:t>Problēmas un risinājumu lauks</a:t>
            </a:r>
          </a:p>
          <a:p>
            <a:r>
              <a:rPr lang="lv-LV" dirty="0" smtClean="0"/>
              <a:t>Piemēri, precedenti</a:t>
            </a:r>
          </a:p>
          <a:p>
            <a:r>
              <a:rPr lang="lv-LV" dirty="0" smtClean="0"/>
              <a:t>Dati par Rīgas kvartāliem</a:t>
            </a:r>
          </a:p>
          <a:p>
            <a:endParaRPr lang="en-US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14A69-EEC7-45C5-866C-834996DA7922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5722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Centrs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986C0-A9C5-4088-B988-5230A2BAFFD0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0670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mtClean="0"/>
              <a:t>Noklikšķiniet, lai rediģētu šablona apakšvirsraksta stilu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7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361C78-D42D-4530-9BF7-0AA80DF33E07}" type="datetimeFigureOut">
              <a:rPr lang="lv-LV" smtClean="0"/>
              <a:t>20.02.2016.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03A9B0-D1EA-46D8-9F6B-B3337EC2297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0761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361C78-D42D-4530-9BF7-0AA80DF33E07}" type="datetimeFigureOut">
              <a:rPr lang="lv-LV" smtClean="0"/>
              <a:t>20.02.2016.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03A9B0-D1EA-46D8-9F6B-B3337EC2297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64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361C78-D42D-4530-9BF7-0AA80DF33E07}" type="datetimeFigureOut">
              <a:rPr lang="lv-LV" smtClean="0"/>
              <a:t>20.02.2016.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03A9B0-D1EA-46D8-9F6B-B3337EC2297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797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361C78-D42D-4530-9BF7-0AA80DF33E07}" type="datetimeFigureOut">
              <a:rPr lang="lv-LV" smtClean="0"/>
              <a:t>20.02.2016.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03A9B0-D1EA-46D8-9F6B-B3337EC2297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5415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361C78-D42D-4530-9BF7-0AA80DF33E07}" type="datetimeFigureOut">
              <a:rPr lang="lv-LV" smtClean="0"/>
              <a:t>20.02.2016.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03A9B0-D1EA-46D8-9F6B-B3337EC2297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7848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361C78-D42D-4530-9BF7-0AA80DF33E07}" type="datetimeFigureOut">
              <a:rPr lang="lv-LV" smtClean="0"/>
              <a:t>20.02.2016.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03A9B0-D1EA-46D8-9F6B-B3337EC2297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3270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361C78-D42D-4530-9BF7-0AA80DF33E07}" type="datetimeFigureOut">
              <a:rPr lang="lv-LV" smtClean="0"/>
              <a:t>20.02.2016.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03A9B0-D1EA-46D8-9F6B-B3337EC2297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448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361C78-D42D-4530-9BF7-0AA80DF33E07}" type="datetimeFigureOut">
              <a:rPr lang="lv-LV" smtClean="0"/>
              <a:t>20.02.2016.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03A9B0-D1EA-46D8-9F6B-B3337EC2297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192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lv-LV" dirty="0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dirty="0" smtClean="0"/>
              <a:t>Rediģēt šablona teksta stilus</a:t>
            </a:r>
          </a:p>
          <a:p>
            <a:pPr lvl="1"/>
            <a:r>
              <a:rPr lang="lv-LV" dirty="0" smtClean="0"/>
              <a:t>Otrais līmenis</a:t>
            </a:r>
          </a:p>
          <a:p>
            <a:pPr lvl="2"/>
            <a:r>
              <a:rPr lang="lv-LV" dirty="0" smtClean="0"/>
              <a:t>Trešais līmenis</a:t>
            </a:r>
          </a:p>
          <a:p>
            <a:pPr lvl="3"/>
            <a:r>
              <a:rPr lang="lv-LV" dirty="0" smtClean="0"/>
              <a:t>Ceturtais līmenis</a:t>
            </a:r>
          </a:p>
          <a:p>
            <a:pPr lvl="4"/>
            <a:r>
              <a:rPr lang="lv-LV" dirty="0" smtClean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dirty="0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361C78-D42D-4530-9BF7-0AA80DF33E07}" type="datetimeFigureOut">
              <a:rPr lang="lv-LV" smtClean="0"/>
              <a:t>20.02.2016.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03A9B0-D1EA-46D8-9F6B-B3337EC2297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7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361C78-D42D-4530-9BF7-0AA80DF33E07}" type="datetimeFigureOut">
              <a:rPr lang="lv-LV" smtClean="0"/>
              <a:t>20.02.2016.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03A9B0-D1EA-46D8-9F6B-B3337EC2297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3520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dirty="0" smtClean="0"/>
              <a:t>Line 1</a:t>
            </a:r>
            <a:br>
              <a:rPr lang="lv-LV" dirty="0" smtClean="0"/>
            </a:br>
            <a:r>
              <a:rPr lang="lv-LV" dirty="0" smtClean="0"/>
              <a:t>Line 1</a:t>
            </a:r>
            <a:br>
              <a:rPr lang="lv-LV" dirty="0" smtClean="0"/>
            </a:br>
            <a:r>
              <a:rPr lang="lv-LV" dirty="0" smtClean="0"/>
              <a:t>Line 1</a:t>
            </a:r>
            <a:br>
              <a:rPr lang="lv-LV" dirty="0" smtClean="0"/>
            </a:br>
            <a:r>
              <a:rPr lang="lv-LV" dirty="0" smtClean="0"/>
              <a:t>Line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 smtClean="0"/>
              <a:t>Rediģēt šablona teksta stilus</a:t>
            </a:r>
          </a:p>
          <a:p>
            <a:pPr lvl="1"/>
            <a:r>
              <a:rPr lang="lv-LV" dirty="0" smtClean="0"/>
              <a:t>Otrais līmenis</a:t>
            </a:r>
          </a:p>
          <a:p>
            <a:pPr lvl="2"/>
            <a:r>
              <a:rPr lang="lv-LV" dirty="0" smtClean="0"/>
              <a:t>Trešais līmenis</a:t>
            </a:r>
          </a:p>
          <a:p>
            <a:pPr lvl="3"/>
            <a:r>
              <a:rPr lang="lv-LV" dirty="0" smtClean="0"/>
              <a:t>Ceturtais līmenis</a:t>
            </a:r>
          </a:p>
          <a:p>
            <a:pPr lvl="4"/>
            <a:r>
              <a:rPr lang="lv-LV" dirty="0" smtClean="0"/>
              <a:t>Piektais līmenis</a:t>
            </a:r>
            <a:endParaRPr lang="en-US" dirty="0"/>
          </a:p>
        </p:txBody>
      </p:sp>
      <p:pic>
        <p:nvPicPr>
          <p:cNvPr id="7" name="Picture 2" descr="http://www.birdlifecyprus.org/upload/logos/LOGOSFinal_Page_1.jpg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8650" y="6390729"/>
            <a:ext cx="689648" cy="46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ttēls 7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310"/>
          <a:stretch/>
        </p:blipFill>
        <p:spPr>
          <a:xfrm>
            <a:off x="2092807" y="6395702"/>
            <a:ext cx="1761654" cy="467734"/>
          </a:xfrm>
          <a:prstGeom prst="rect">
            <a:avLst/>
          </a:prstGeom>
        </p:spPr>
      </p:pic>
      <p:pic>
        <p:nvPicPr>
          <p:cNvPr id="9" name="Attēls 8" descr="Darba drosibas instituts 2013.indd - ddvvi_buklets_lv_2013.pdf - Mozilla Firefox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371" y="6422760"/>
            <a:ext cx="366856" cy="391518"/>
          </a:xfrm>
          <a:prstGeom prst="rect">
            <a:avLst/>
          </a:prstGeom>
        </p:spPr>
      </p:pic>
      <p:pic>
        <p:nvPicPr>
          <p:cNvPr id="10" name="Attēls 9" descr="Darba drosibas instituts 2013.indd - ddvvi_buklets_lv_2013.pdf - Mozilla Firefox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1632" y="6516564"/>
            <a:ext cx="1253568" cy="265682"/>
          </a:xfrm>
          <a:prstGeom prst="rect">
            <a:avLst/>
          </a:prstGeom>
        </p:spPr>
      </p:pic>
      <p:cxnSp>
        <p:nvCxnSpPr>
          <p:cNvPr id="11" name="Taisns savienotājs 10"/>
          <p:cNvCxnSpPr/>
          <p:nvPr userDrawn="1"/>
        </p:nvCxnSpPr>
        <p:spPr>
          <a:xfrm>
            <a:off x="315310" y="6235262"/>
            <a:ext cx="856067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Attēls 11" descr="Silava - Sākums - Mozilla Firefox"/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3818" y="6422760"/>
            <a:ext cx="296489" cy="391518"/>
          </a:xfrm>
          <a:prstGeom prst="rect">
            <a:avLst/>
          </a:prstGeom>
        </p:spPr>
      </p:pic>
      <p:sp>
        <p:nvSpPr>
          <p:cNvPr id="13" name="Taisnstūris 12"/>
          <p:cNvSpPr/>
          <p:nvPr userDrawn="1"/>
        </p:nvSpPr>
        <p:spPr>
          <a:xfrm>
            <a:off x="666750" y="6300788"/>
            <a:ext cx="914400" cy="89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lv-LV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līdzfinansē</a:t>
            </a:r>
            <a:endParaRPr lang="lv-LV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aisnstūris 13"/>
          <p:cNvSpPr/>
          <p:nvPr userDrawn="1"/>
        </p:nvSpPr>
        <p:spPr>
          <a:xfrm>
            <a:off x="2068992" y="6300788"/>
            <a:ext cx="1117118" cy="89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lv-LV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Vadošais partneris</a:t>
            </a:r>
            <a:endParaRPr lang="lv-LV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aisnstūris 14"/>
          <p:cNvSpPr/>
          <p:nvPr userDrawn="1"/>
        </p:nvSpPr>
        <p:spPr>
          <a:xfrm>
            <a:off x="3991141" y="6300788"/>
            <a:ext cx="1117118" cy="899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lv-LV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Partneri:</a:t>
            </a:r>
            <a:endParaRPr lang="lv-LV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music.lv/upload/pages/22/LogoRigasDome1.jp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1000" y="6449818"/>
            <a:ext cx="478955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aisnstūris 16"/>
          <p:cNvSpPr/>
          <p:nvPr userDrawn="1"/>
        </p:nvSpPr>
        <p:spPr>
          <a:xfrm>
            <a:off x="5929227" y="6390729"/>
            <a:ext cx="1117118" cy="391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lv-LV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RSU Darba drošības un vides veselības institūts</a:t>
            </a:r>
            <a:endParaRPr lang="lv-LV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aisnstūris 17"/>
          <p:cNvSpPr/>
          <p:nvPr userDrawn="1"/>
        </p:nvSpPr>
        <p:spPr>
          <a:xfrm>
            <a:off x="7517780" y="6394945"/>
            <a:ext cx="1117118" cy="391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lv-LV" sz="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Latvijas valsts mežzinātnes institūts «Silava»</a:t>
            </a:r>
            <a:endParaRPr lang="lv-LV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94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60.jpeg"/><Relationship Id="rId7" Type="http://schemas.openxmlformats.org/officeDocument/2006/relationships/image" Target="../media/image64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 descr="20121210_RAS_EN_lr_versie_4.pdf - Foxit Reader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76675"/>
            <a:ext cx="6146029" cy="2348659"/>
          </a:xfrm>
          <a:prstGeom prst="rect">
            <a:avLst/>
          </a:prstGeom>
        </p:spPr>
      </p:pic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552143"/>
            <a:ext cx="7772400" cy="1470025"/>
          </a:xfrm>
        </p:spPr>
        <p:txBody>
          <a:bodyPr>
            <a:normAutofit fontScale="90000"/>
          </a:bodyPr>
          <a:lstStyle/>
          <a:p>
            <a:pPr>
              <a:spcBef>
                <a:spcPts val="1000"/>
              </a:spcBef>
            </a:pPr>
            <a:r>
              <a:rPr lang="lv-LV" sz="1800" dirty="0"/>
              <a:t/>
            </a:r>
            <a:br>
              <a:rPr lang="lv-LV" sz="1800" dirty="0"/>
            </a:br>
            <a:r>
              <a:rPr lang="lv-LV" sz="2400" dirty="0">
                <a:ea typeface="+mn-ea"/>
              </a:rPr>
              <a:t>«Klimata ietekmes, pielāgošanos klimata pārmaiņām un pielāgošanās iespēju sociāli ekonomisko vērtību novērtējums daudzdzīvokļu kvartālos Rīgā un Latvijā»</a:t>
            </a:r>
            <a:br>
              <a:rPr lang="lv-LV" sz="2400" dirty="0">
                <a:ea typeface="+mn-ea"/>
              </a:rPr>
            </a:br>
            <a:r>
              <a:rPr lang="lv-LV" sz="2400" dirty="0">
                <a:ea typeface="+mn-ea"/>
              </a:rPr>
              <a:t>Sociāla un telpiskā daļa</a:t>
            </a:r>
            <a:endParaRPr lang="en-US" sz="2400" dirty="0">
              <a:ea typeface="+mn-ea"/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2219325"/>
            <a:ext cx="6400800" cy="1764035"/>
          </a:xfrm>
        </p:spPr>
        <p:txBody>
          <a:bodyPr/>
          <a:lstStyle/>
          <a:p>
            <a:r>
              <a:rPr lang="lv-LV" b="1" cap="all" dirty="0">
                <a:latin typeface="Arial" panose="020B0604020202020204" pitchFamily="34" charset="0"/>
                <a:cs typeface="Arial" panose="020B0604020202020204" pitchFamily="34" charset="0"/>
              </a:rPr>
              <a:t>Konteksta faktoru novērtējuma problemātika pilsētvides adaptācijas klimata pārmaiņām stratēģijas izstrādes gaitā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584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Salīdzinošā analīze ir morfoloģiskās analīzes pamatā. Lai atrastu komponentes, kurus vēlā salīdzināt, veic «morfoloģisko rekonstrukciju»</a:t>
            </a:r>
            <a:endParaRPr lang="lv-LV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65388" y="3373438"/>
            <a:ext cx="152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</a:t>
            </a:r>
            <a:endParaRPr kumimoji="0" lang="lv-LV" alt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30713" y="3373438"/>
            <a:ext cx="152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</a:t>
            </a:r>
            <a:endParaRPr kumimoji="0" lang="lv-LV" alt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96038" y="3373438"/>
            <a:ext cx="152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</a:t>
            </a:r>
            <a:endParaRPr kumimoji="0" lang="lv-LV" alt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61363" y="3373438"/>
            <a:ext cx="152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</a:t>
            </a:r>
            <a:endParaRPr kumimoji="0" lang="lv-LV" alt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42950" y="3565525"/>
            <a:ext cx="152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</a:t>
            </a:r>
            <a:endParaRPr kumimoji="0" lang="lv-LV" alt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708275" y="3565525"/>
            <a:ext cx="152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</a:t>
            </a:r>
            <a:endParaRPr kumimoji="0" lang="lv-LV" alt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73600" y="3565525"/>
            <a:ext cx="152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</a:t>
            </a:r>
            <a:endParaRPr kumimoji="0" lang="lv-LV" alt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638925" y="3565525"/>
            <a:ext cx="152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</a:t>
            </a:r>
            <a:endParaRPr kumimoji="0" lang="lv-LV" alt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65388" y="5362575"/>
            <a:ext cx="152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</a:t>
            </a:r>
            <a:endParaRPr kumimoji="0" lang="lv-LV" alt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430713" y="5362575"/>
            <a:ext cx="152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</a:t>
            </a:r>
            <a:endParaRPr kumimoji="0" lang="lv-LV" alt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396038" y="5362575"/>
            <a:ext cx="152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</a:t>
            </a:r>
            <a:endParaRPr kumimoji="0" lang="lv-LV" alt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361363" y="5362575"/>
            <a:ext cx="152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</a:t>
            </a:r>
            <a:endParaRPr kumimoji="0" lang="lv-LV" alt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42950" y="5554663"/>
            <a:ext cx="152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</a:t>
            </a:r>
            <a:endParaRPr kumimoji="0" lang="lv-LV" alt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708275" y="5554663"/>
            <a:ext cx="152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</a:t>
            </a:r>
            <a:endParaRPr kumimoji="0" lang="lv-LV" alt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673600" y="5554663"/>
            <a:ext cx="152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</a:t>
            </a:r>
            <a:endParaRPr kumimoji="0" lang="lv-LV" alt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638925" y="5554663"/>
            <a:ext cx="152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</a:t>
            </a:r>
            <a:endParaRPr kumimoji="0" lang="lv-LV" alt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42950" y="5802313"/>
            <a:ext cx="152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 </a:t>
            </a:r>
            <a:endParaRPr kumimoji="0" lang="lv-LV" alt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3" name="Grupa 22"/>
          <p:cNvGrpSpPr/>
          <p:nvPr/>
        </p:nvGrpSpPr>
        <p:grpSpPr>
          <a:xfrm>
            <a:off x="1917018" y="1690689"/>
            <a:ext cx="6445932" cy="3128962"/>
            <a:chOff x="742950" y="1843088"/>
            <a:chExt cx="7620000" cy="3698874"/>
          </a:xfrm>
        </p:grpSpPr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0" y="1843088"/>
              <a:ext cx="1722438" cy="172243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1843088"/>
              <a:ext cx="1722438" cy="172243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600" y="1843088"/>
              <a:ext cx="1722438" cy="172243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8925" y="1843088"/>
              <a:ext cx="1724025" cy="172243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0" y="3813175"/>
              <a:ext cx="1722438" cy="17287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3813175"/>
              <a:ext cx="1722438" cy="17287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3600" y="3813175"/>
              <a:ext cx="1722438" cy="17287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8925" y="3813175"/>
              <a:ext cx="1724025" cy="17287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aisnstūris 23"/>
          <p:cNvSpPr/>
          <p:nvPr/>
        </p:nvSpPr>
        <p:spPr>
          <a:xfrm flipH="1">
            <a:off x="1917017" y="4895851"/>
            <a:ext cx="1457049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Sadalīšana</a:t>
            </a:r>
          </a:p>
          <a:p>
            <a:pPr algn="ctr"/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aisnstūris 32"/>
          <p:cNvSpPr/>
          <p:nvPr/>
        </p:nvSpPr>
        <p:spPr>
          <a:xfrm flipH="1">
            <a:off x="3552004" y="4895850"/>
            <a:ext cx="1457049" cy="2667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Artikulācija</a:t>
            </a:r>
          </a:p>
          <a:p>
            <a:pPr algn="ctr"/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aisnstūris 33"/>
          <p:cNvSpPr/>
          <p:nvPr/>
        </p:nvSpPr>
        <p:spPr>
          <a:xfrm flipH="1">
            <a:off x="5242044" y="4895850"/>
            <a:ext cx="1457049" cy="2667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Piemērošana</a:t>
            </a:r>
          </a:p>
          <a:p>
            <a:pPr algn="ctr"/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aisnstūris 34"/>
          <p:cNvSpPr/>
          <p:nvPr/>
        </p:nvSpPr>
        <p:spPr>
          <a:xfrm flipH="1">
            <a:off x="6904313" y="4895850"/>
            <a:ext cx="1457049" cy="2667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Apvienošana</a:t>
            </a:r>
          </a:p>
          <a:p>
            <a:pPr algn="ctr"/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āls 24"/>
          <p:cNvSpPr/>
          <p:nvPr/>
        </p:nvSpPr>
        <p:spPr>
          <a:xfrm>
            <a:off x="1905932" y="5441097"/>
            <a:ext cx="446206" cy="44620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7" name="Taisnstūris 36"/>
          <p:cNvSpPr/>
          <p:nvPr/>
        </p:nvSpPr>
        <p:spPr>
          <a:xfrm flipH="1">
            <a:off x="2392335" y="5441216"/>
            <a:ext cx="2100711" cy="2667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Komponente 1/10 daļa</a:t>
            </a:r>
          </a:p>
          <a:p>
            <a:r>
              <a:rPr lang="lv-LV" sz="1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 kompozīcijas izmēra</a:t>
            </a:r>
          </a:p>
          <a:p>
            <a:pPr algn="ctr"/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āls 37"/>
          <p:cNvSpPr/>
          <p:nvPr/>
        </p:nvSpPr>
        <p:spPr>
          <a:xfrm>
            <a:off x="4609562" y="5602588"/>
            <a:ext cx="123224" cy="123224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9" name="Taisnstūris 38"/>
          <p:cNvSpPr/>
          <p:nvPr/>
        </p:nvSpPr>
        <p:spPr>
          <a:xfrm flipH="1">
            <a:off x="4800689" y="5441216"/>
            <a:ext cx="3189197" cy="2667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Detaļa &lt;1/10 daļas no kompozīcijas izmēra; savieno vai sadala komponentes</a:t>
            </a:r>
          </a:p>
          <a:p>
            <a:pPr algn="ctr"/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aisnstūris 39"/>
          <p:cNvSpPr/>
          <p:nvPr/>
        </p:nvSpPr>
        <p:spPr>
          <a:xfrm flipH="1">
            <a:off x="357237" y="1690689"/>
            <a:ext cx="1457049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lv-LV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Centrs</a:t>
            </a:r>
          </a:p>
          <a:p>
            <a:pPr algn="ctr"/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aisnstūris 40"/>
          <p:cNvSpPr/>
          <p:nvPr/>
        </p:nvSpPr>
        <p:spPr>
          <a:xfrm flipH="1">
            <a:off x="357237" y="3375025"/>
            <a:ext cx="1457049" cy="2667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lv-LV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Ziepniekklans</a:t>
            </a:r>
            <a:endParaRPr lang="lv-LV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lv-LV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6600705" y="3457270"/>
            <a:ext cx="4353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 Jong, T., 2012. Diversifying environments through design. Delft.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091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305" y="1718472"/>
            <a:ext cx="1439545" cy="1528445"/>
          </a:xfrm>
          <a:prstGeom prst="rect">
            <a:avLst/>
          </a:prstGeom>
        </p:spPr>
      </p:pic>
      <p:pic>
        <p:nvPicPr>
          <p:cNvPr id="6" name="Attēls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305" y="3248822"/>
            <a:ext cx="1439544" cy="1585218"/>
          </a:xfrm>
          <a:prstGeom prst="rect">
            <a:avLst/>
          </a:prstGeom>
        </p:spPr>
      </p:pic>
      <p:pic>
        <p:nvPicPr>
          <p:cNvPr id="8" name="Attēls 7" descr="C:\Users\Aleksandrs\OneDrive\2-DNK-adapt\666-atlas\003-alableau-1km\06-KOMP\centrs\4-jpg-output\centrs-R300r100-0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6805" y="1718472"/>
            <a:ext cx="1439545" cy="143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ttēls 8" descr="C:\Users\Aleksandrs\OneDrive\2-DNK-adapt\666-atlas\003-alableau-1km\06-KOMP\ziepniekklans\4-jpg-output\zkalnsR300r100-0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6804" y="3248822"/>
            <a:ext cx="1439545" cy="1493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ttēls 1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305" y="1718472"/>
            <a:ext cx="1439545" cy="1439545"/>
          </a:xfrm>
          <a:prstGeom prst="rect">
            <a:avLst/>
          </a:prstGeom>
        </p:spPr>
      </p:pic>
      <p:pic>
        <p:nvPicPr>
          <p:cNvPr id="12" name="Attēls 11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304" y="3248821"/>
            <a:ext cx="1439545" cy="1439545"/>
          </a:xfrm>
          <a:prstGeom prst="rect">
            <a:avLst/>
          </a:prstGeom>
        </p:spPr>
      </p:pic>
      <p:pic>
        <p:nvPicPr>
          <p:cNvPr id="14" name="Attēls 13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805" y="1718471"/>
            <a:ext cx="1439545" cy="1439545"/>
          </a:xfrm>
          <a:prstGeom prst="rect">
            <a:avLst/>
          </a:prstGeom>
        </p:spPr>
      </p:pic>
      <p:pic>
        <p:nvPicPr>
          <p:cNvPr id="15" name="Attēls 14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804" y="3248819"/>
            <a:ext cx="1439546" cy="1439548"/>
          </a:xfrm>
          <a:prstGeom prst="rect">
            <a:avLst/>
          </a:prstGeom>
        </p:spPr>
      </p:pic>
      <p:sp>
        <p:nvSpPr>
          <p:cNvPr id="17" name="Virsraksts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Kompozīciju akordi parāda attēla variācijas un atkārtojamības kā mēroga funkciju. No abstraktām uz konkrētām variācijām ejot mēroga pakāpe uz leju, mainās variācijas nozīme.</a:t>
            </a:r>
            <a:endParaRPr lang="lv-LV" dirty="0"/>
          </a:p>
        </p:txBody>
      </p:sp>
      <p:graphicFrame>
        <p:nvGraphicFramePr>
          <p:cNvPr id="13" name="Tabu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679727"/>
              </p:ext>
            </p:extLst>
          </p:nvPr>
        </p:nvGraphicFramePr>
        <p:xfrm>
          <a:off x="-1" y="4798697"/>
          <a:ext cx="9143999" cy="1407795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847726">
                  <a:extLst>
                    <a:ext uri="{9D8B030D-6E8A-4147-A177-3AD203B41FA5}">
                      <a16:colId xmlns:a16="http://schemas.microsoft.com/office/drawing/2014/main" val="80371112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542353192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43847359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826460539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982738648"/>
                    </a:ext>
                  </a:extLst>
                </a:gridCol>
                <a:gridCol w="1646726">
                  <a:extLst>
                    <a:ext uri="{9D8B030D-6E8A-4147-A177-3AD203B41FA5}">
                      <a16:colId xmlns:a16="http://schemas.microsoft.com/office/drawing/2014/main" val="2780699388"/>
                    </a:ext>
                  </a:extLst>
                </a:gridCol>
                <a:gridCol w="553547">
                  <a:extLst>
                    <a:ext uri="{9D8B030D-6E8A-4147-A177-3AD203B41FA5}">
                      <a16:colId xmlns:a16="http://schemas.microsoft.com/office/drawing/2014/main" val="478749484"/>
                    </a:ext>
                  </a:extLst>
                </a:gridCol>
              </a:tblGrid>
              <a:tr h="114648"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u="none" strike="noStrike" dirty="0">
                          <a:effectLst/>
                        </a:rPr>
                        <a:t> 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100" u="none" strike="noStrike">
                          <a:effectLst/>
                        </a:rPr>
                        <a:t>Rajona tēls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100" u="none" strike="noStrike">
                          <a:effectLst/>
                        </a:rPr>
                        <a:t>Mikrorajona tēls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100" u="none" strike="noStrike" dirty="0">
                          <a:effectLst/>
                        </a:rPr>
                        <a:t>Ansambļa tēls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100" u="none" strike="noStrike">
                          <a:effectLst/>
                        </a:rPr>
                        <a:t>Ielas/pagalma attēls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100" u="none" strike="noStrike">
                          <a:effectLst/>
                        </a:rPr>
                        <a:t>Ēkas tēls</a:t>
                      </a:r>
                      <a:endParaRPr lang="lv-LV" sz="1100" b="0" i="0" u="none" strike="noStrike">
                        <a:solidFill>
                          <a:srgbClr val="A6A6A6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7663848"/>
                  </a:ext>
                </a:extLst>
              </a:tr>
              <a:tr h="223132">
                <a:tc>
                  <a:txBody>
                    <a:bodyPr/>
                    <a:lstStyle/>
                    <a:p>
                      <a:pPr algn="just" fontAlgn="ctr"/>
                      <a:r>
                        <a:rPr lang="lv-LV" sz="1100" u="none" strike="noStrike">
                          <a:effectLst/>
                        </a:rPr>
                        <a:t>Detaļa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lv-LV" sz="1100" u="none" strike="noStrike">
                          <a:effectLst/>
                        </a:rPr>
                        <a:t>&lt;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100" u="none" strike="noStrike">
                          <a:effectLst/>
                        </a:rPr>
                        <a:t>Kvartāls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100" u="none" strike="noStrike">
                          <a:effectLst/>
                        </a:rPr>
                        <a:t>Ielas telpa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100" u="none" strike="noStrike" dirty="0">
                          <a:effectLst/>
                        </a:rPr>
                        <a:t>Nams, pagalms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100" u="none" strike="noStrike">
                          <a:effectLst/>
                        </a:rPr>
                        <a:t>Ēkas daļa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100" u="none" strike="noStrike">
                          <a:effectLst/>
                        </a:rPr>
                        <a:t>materializācija</a:t>
                      </a:r>
                      <a:endParaRPr lang="lv-LV" sz="1100" b="0" i="0" u="none" strike="noStrike">
                        <a:solidFill>
                          <a:srgbClr val="A6A6A6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213870"/>
                  </a:ext>
                </a:extLst>
              </a:tr>
              <a:tr h="114648"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300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100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30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10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3</a:t>
                      </a:r>
                      <a:endParaRPr lang="lv-LV" sz="1100" b="0" i="0" u="none" strike="noStrike">
                        <a:solidFill>
                          <a:srgbClr val="A6A6A6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3084294"/>
                  </a:ext>
                </a:extLst>
              </a:tr>
              <a:tr h="114648">
                <a:tc>
                  <a:txBody>
                    <a:bodyPr/>
                    <a:lstStyle/>
                    <a:p>
                      <a:pPr algn="just" fontAlgn="ctr"/>
                      <a:r>
                        <a:rPr lang="lv-LV" sz="1100" u="none" strike="noStrike">
                          <a:effectLst/>
                        </a:rPr>
                        <a:t>Komponente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lv-LV" sz="1100" u="none" strike="noStrike">
                          <a:effectLst/>
                        </a:rPr>
                        <a:t>&gt;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100" u="none" strike="noStrike">
                          <a:effectLst/>
                        </a:rPr>
                        <a:t>Mikrorajons, grupa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100" u="none" strike="noStrike" dirty="0">
                          <a:effectLst/>
                        </a:rPr>
                        <a:t>ansamblis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100" u="none" strike="noStrike">
                          <a:effectLst/>
                        </a:rPr>
                        <a:t>Ielu telpa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100" u="none" strike="noStrike">
                          <a:effectLst/>
                        </a:rPr>
                        <a:t>Nams, pagalms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100" u="none" strike="noStrike">
                          <a:effectLst/>
                        </a:rPr>
                        <a:t>Ēka</a:t>
                      </a:r>
                      <a:endParaRPr lang="lv-LV" sz="1100" b="0" i="0" u="none" strike="noStrike">
                        <a:solidFill>
                          <a:srgbClr val="A6A6A6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717112"/>
                  </a:ext>
                </a:extLst>
              </a:tr>
              <a:tr h="114648">
                <a:tc>
                  <a:txBody>
                    <a:bodyPr/>
                    <a:lstStyle/>
                    <a:p>
                      <a:pPr algn="just" fontAlgn="ctr"/>
                      <a:r>
                        <a:rPr lang="lv-LV" sz="1100" u="none" strike="noStrike">
                          <a:effectLst/>
                        </a:rPr>
                        <a:t>Rāmis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1000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 dirty="0">
                          <a:effectLst/>
                        </a:rPr>
                        <a:t>300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100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30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lv-LV" sz="1100" u="none" strike="noStrike">
                          <a:effectLst/>
                        </a:rPr>
                        <a:t>10</a:t>
                      </a:r>
                      <a:endParaRPr lang="lv-LV" sz="1100" b="0" i="0" u="none" strike="noStrike">
                        <a:solidFill>
                          <a:srgbClr val="A6A6A6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6086811"/>
                  </a:ext>
                </a:extLst>
              </a:tr>
              <a:tr h="114648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lv-LV" sz="1100" u="none" strike="noStrike">
                          <a:effectLst/>
                        </a:rPr>
                        <a:t>Akords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lv-LV" sz="1100" u="none" strike="noStrike">
                          <a:effectLst/>
                        </a:rPr>
                        <a:t>Centrs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 smtClean="0">
                          <a:effectLst/>
                        </a:rPr>
                        <a:t>atkārtojās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 smtClean="0">
                          <a:effectLst/>
                        </a:rPr>
                        <a:t>variē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100" u="none" strike="noStrike" dirty="0" smtClean="0">
                          <a:effectLst/>
                        </a:rPr>
                        <a:t>atkārtojās</a:t>
                      </a:r>
                      <a:endParaRPr lang="lv-LV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100" u="none" strike="noStrike" dirty="0" smtClean="0">
                          <a:effectLst/>
                        </a:rPr>
                        <a:t>variē</a:t>
                      </a:r>
                      <a:endParaRPr lang="lv-LV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100" u="none" strike="noStrike">
                          <a:effectLst/>
                        </a:rPr>
                        <a:t>V</a:t>
                      </a:r>
                      <a:endParaRPr lang="lv-LV" sz="1100" b="0" i="0" u="none" strike="noStrike">
                        <a:solidFill>
                          <a:srgbClr val="A6A6A6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9453846"/>
                  </a:ext>
                </a:extLst>
              </a:tr>
              <a:tr h="114648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lv-LV" sz="1100" u="none" strike="noStrike">
                          <a:effectLst/>
                        </a:rPr>
                        <a:t>Ziepniekkalns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 smtClean="0">
                          <a:effectLst/>
                        </a:rPr>
                        <a:t>variē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 smtClean="0">
                          <a:effectLst/>
                        </a:rPr>
                        <a:t>variē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 smtClean="0">
                          <a:effectLst/>
                        </a:rPr>
                        <a:t>atkārtojās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100" u="none" strike="noStrike" dirty="0" smtClean="0">
                          <a:effectLst/>
                        </a:rPr>
                        <a:t>atkārtojās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v-LV" sz="1100" u="none" strike="noStrike" dirty="0">
                          <a:effectLst/>
                        </a:rPr>
                        <a:t>A</a:t>
                      </a:r>
                      <a:endParaRPr lang="lv-LV" sz="1100" b="0" i="0" u="none" strike="noStrike" dirty="0">
                        <a:solidFill>
                          <a:srgbClr val="A6A6A6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7821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528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Forma izteikta kā akumulācija un izkliede. Formas studijām ir svarīga izšķirtspēja. Forma variē mērogā un veido «formas akordus»</a:t>
            </a:r>
            <a:endParaRPr lang="lv-LV" dirty="0"/>
          </a:p>
        </p:txBody>
      </p:sp>
      <p:grpSp>
        <p:nvGrpSpPr>
          <p:cNvPr id="16" name="Grupa 15"/>
          <p:cNvGrpSpPr/>
          <p:nvPr/>
        </p:nvGrpSpPr>
        <p:grpSpPr>
          <a:xfrm>
            <a:off x="5211097" y="2762212"/>
            <a:ext cx="3304253" cy="1060163"/>
            <a:chOff x="628650" y="4821411"/>
            <a:chExt cx="4225925" cy="1355880"/>
          </a:xfrm>
        </p:grpSpPr>
        <p:pic>
          <p:nvPicPr>
            <p:cNvPr id="5" name="Attēls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650" y="4821411"/>
              <a:ext cx="1355879" cy="1355879"/>
            </a:xfrm>
            <a:prstGeom prst="rect">
              <a:avLst/>
            </a:prstGeom>
          </p:spPr>
        </p:pic>
        <p:pic>
          <p:nvPicPr>
            <p:cNvPr id="6" name="Attēls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4559" y="4821411"/>
              <a:ext cx="1355880" cy="1355880"/>
            </a:xfrm>
            <a:prstGeom prst="rect">
              <a:avLst/>
            </a:prstGeom>
          </p:spPr>
        </p:pic>
        <p:pic>
          <p:nvPicPr>
            <p:cNvPr id="7" name="Attēls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0469" y="4823184"/>
              <a:ext cx="1354106" cy="1354106"/>
            </a:xfrm>
            <a:prstGeom prst="rect">
              <a:avLst/>
            </a:prstGeom>
          </p:spPr>
        </p:pic>
      </p:grpSp>
      <p:grpSp>
        <p:nvGrpSpPr>
          <p:cNvPr id="15" name="Grupa 14"/>
          <p:cNvGrpSpPr/>
          <p:nvPr/>
        </p:nvGrpSpPr>
        <p:grpSpPr>
          <a:xfrm>
            <a:off x="628650" y="3249759"/>
            <a:ext cx="2863375" cy="2963481"/>
            <a:chOff x="5651975" y="1690689"/>
            <a:chExt cx="2863375" cy="2963481"/>
          </a:xfrm>
        </p:grpSpPr>
        <p:pic>
          <p:nvPicPr>
            <p:cNvPr id="3" name="Attēls 2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9" t="-300" r="-1371" b="-292"/>
            <a:stretch/>
          </p:blipFill>
          <p:spPr>
            <a:xfrm>
              <a:off x="7161750" y="3233848"/>
              <a:ext cx="1353600" cy="142032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4" name="Attēls 3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891" r="-1694"/>
            <a:stretch/>
          </p:blipFill>
          <p:spPr>
            <a:xfrm>
              <a:off x="5651975" y="3233848"/>
              <a:ext cx="1353600" cy="140493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10" name="Attēls 9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975" y="1690689"/>
              <a:ext cx="1353600" cy="1436591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11" name="Attēls 1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1750" y="1690689"/>
              <a:ext cx="1353600" cy="1436894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  <p:pic>
        <p:nvPicPr>
          <p:cNvPr id="12" name="Attēls 1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680" y="1690689"/>
            <a:ext cx="2791789" cy="1071523"/>
          </a:xfrm>
          <a:prstGeom prst="rect">
            <a:avLst/>
          </a:prstGeom>
        </p:spPr>
      </p:pic>
      <p:pic>
        <p:nvPicPr>
          <p:cNvPr id="13" name="Attēls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665" y="3886944"/>
            <a:ext cx="2173479" cy="2173479"/>
          </a:xfrm>
          <a:prstGeom prst="rect">
            <a:avLst/>
          </a:prstGeom>
        </p:spPr>
      </p:pic>
      <p:sp>
        <p:nvSpPr>
          <p:cNvPr id="14" name="Taisnstūris 13"/>
          <p:cNvSpPr/>
          <p:nvPr/>
        </p:nvSpPr>
        <p:spPr>
          <a:xfrm>
            <a:off x="2138425" y="1755260"/>
            <a:ext cx="2916496" cy="732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lv-LV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ir satura izkliede telpā;</a:t>
            </a:r>
          </a:p>
          <a:p>
            <a:r>
              <a:rPr lang="lv-LV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variē starp akumulāciju un izkliedi.</a:t>
            </a:r>
          </a:p>
          <a:p>
            <a:endParaRPr lang="lv-LV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aisnstūris 16"/>
          <p:cNvSpPr/>
          <p:nvPr/>
        </p:nvSpPr>
        <p:spPr>
          <a:xfrm>
            <a:off x="2138425" y="2762212"/>
            <a:ext cx="2916496" cy="4875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lv-LV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Rīgas centrāla komponente R3km; 0,03 izšķirtspēja; 100%, 50%, 30%.</a:t>
            </a:r>
          </a:p>
          <a:p>
            <a:endParaRPr lang="lv-LV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aisnstūris 17"/>
          <p:cNvSpPr/>
          <p:nvPr/>
        </p:nvSpPr>
        <p:spPr>
          <a:xfrm>
            <a:off x="6333835" y="4060615"/>
            <a:ext cx="2181515" cy="199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lv-LV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Formas izšķirtspēja lai ieraudzītu variācijas dažādas mēroga pakāpēs: R1kmr30/10m;</a:t>
            </a:r>
          </a:p>
          <a:p>
            <a:endParaRPr lang="lv-LV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Formas variācijas, izvietojot 10 tūkst iedzīvotāju R1km (~3km2) lielā teritorijā: akumulācija divos mērogos, akumulācija un izkliede, izkliede un akumulācija, izkliede  </a:t>
            </a:r>
            <a:endParaRPr lang="lv-LV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6600705" y="3457270"/>
            <a:ext cx="4353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 Jong, T., 2012. Diversifying environments through design. Delft.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0721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Kvartālu diagnostika izmantojot šablonu valodu. Normatīvs kvartālu princips, kurš nodrošina optimālu vides funkcionēšanu</a:t>
            </a:r>
            <a:r>
              <a:rPr lang="lv-LV" dirty="0"/>
              <a:t>. Šablonu apgalvojuma </a:t>
            </a:r>
            <a:r>
              <a:rPr lang="lv-LV" dirty="0" smtClean="0"/>
              <a:t>pārbaude:</a:t>
            </a:r>
            <a:r>
              <a:rPr lang="lv-LV" dirty="0"/>
              <a:t/>
            </a:r>
            <a:br>
              <a:rPr lang="lv-LV" dirty="0"/>
            </a:br>
            <a:r>
              <a:rPr lang="lv-LV" dirty="0"/>
              <a:t>1–Vai problēma eksistē? 2–Vai risinājums ir </a:t>
            </a:r>
            <a:r>
              <a:rPr lang="lv-LV" dirty="0" smtClean="0"/>
              <a:t>iedarbīgs?</a:t>
            </a:r>
            <a:endParaRPr lang="lv-LV" dirty="0"/>
          </a:p>
        </p:txBody>
      </p:sp>
      <p:grpSp>
        <p:nvGrpSpPr>
          <p:cNvPr id="4" name="Grupa 3"/>
          <p:cNvGrpSpPr/>
          <p:nvPr/>
        </p:nvGrpSpPr>
        <p:grpSpPr>
          <a:xfrm>
            <a:off x="1136591" y="1690689"/>
            <a:ext cx="5988439" cy="4295158"/>
            <a:chOff x="1136591" y="1240032"/>
            <a:chExt cx="7446696" cy="5341080"/>
          </a:xfrm>
        </p:grpSpPr>
        <p:grpSp>
          <p:nvGrpSpPr>
            <p:cNvPr id="16" name="Grupa 15"/>
            <p:cNvGrpSpPr/>
            <p:nvPr/>
          </p:nvGrpSpPr>
          <p:grpSpPr>
            <a:xfrm>
              <a:off x="1292336" y="1240032"/>
              <a:ext cx="7035622" cy="1860797"/>
              <a:chOff x="1558909" y="1623107"/>
              <a:chExt cx="7035622" cy="1860797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635896" y="1623107"/>
                <a:ext cx="3960440" cy="381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Šablons 51 </a:t>
                </a:r>
                <a:r>
                  <a:rPr lang="lv-LV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green</a:t>
                </a:r>
                <a:r>
                  <a:rPr lang="lv-LV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lv-LV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streets</a:t>
                </a:r>
                <a:r>
                  <a:rPr lang="lv-LV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«zaļie ceļi»</a:t>
                </a:r>
              </a:p>
            </p:txBody>
          </p:sp>
          <p:grpSp>
            <p:nvGrpSpPr>
              <p:cNvPr id="14" name="Grupa 13"/>
              <p:cNvGrpSpPr/>
              <p:nvPr/>
            </p:nvGrpSpPr>
            <p:grpSpPr>
              <a:xfrm>
                <a:off x="3635896" y="1929606"/>
                <a:ext cx="4958635" cy="935228"/>
                <a:chOff x="3635896" y="1929606"/>
                <a:chExt cx="4958635" cy="935228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3635896" y="2062589"/>
                  <a:ext cx="975533" cy="658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lv-LV" sz="1400" i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Kopīga zeme</a:t>
                  </a:r>
                  <a:endParaRPr lang="lv-LV" sz="1400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5178378" y="1929606"/>
                  <a:ext cx="1841894" cy="9352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lv-LV" sz="1400" dirty="0"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konflikts starp piebraukšanu un mikroklimatu</a:t>
                  </a:r>
                  <a:endParaRPr lang="lv-LV" sz="1400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525090" y="2132802"/>
                  <a:ext cx="1069441" cy="3810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lv-LV" sz="1400" dirty="0"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zaļā iela</a:t>
                  </a:r>
                  <a:endParaRPr lang="lv-LV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Taisnstūris 11"/>
                <p:cNvSpPr/>
                <p:nvPr/>
              </p:nvSpPr>
              <p:spPr>
                <a:xfrm>
                  <a:off x="4663100" y="2200603"/>
                  <a:ext cx="448903" cy="3827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lv-LV" sz="1400" dirty="0"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</a:t>
                  </a:r>
                  <a:endParaRPr lang="lv-LV" sz="1400" dirty="0"/>
                </a:p>
              </p:txBody>
            </p:sp>
            <p:sp>
              <p:nvSpPr>
                <p:cNvPr id="13" name="Taisnstūris 12"/>
                <p:cNvSpPr/>
                <p:nvPr/>
              </p:nvSpPr>
              <p:spPr>
                <a:xfrm>
                  <a:off x="7009812" y="2158575"/>
                  <a:ext cx="448903" cy="3827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lv-LV" sz="1400" dirty="0"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</a:t>
                  </a:r>
                  <a:endParaRPr lang="lv-LV" sz="1400" dirty="0"/>
                </a:p>
              </p:txBody>
            </p:sp>
          </p:grpSp>
          <p:pic>
            <p:nvPicPr>
              <p:cNvPr id="15" name="Attēls 14" descr="A Pattern Language Complete.pdf - Adobe Acrobat Pro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58909" y="1655964"/>
                <a:ext cx="1510037" cy="1827940"/>
              </a:xfrm>
              <a:prstGeom prst="rect">
                <a:avLst/>
              </a:prstGeom>
            </p:spPr>
          </p:pic>
        </p:grpSp>
        <p:grpSp>
          <p:nvGrpSpPr>
            <p:cNvPr id="53" name="Grupa 52"/>
            <p:cNvGrpSpPr/>
            <p:nvPr/>
          </p:nvGrpSpPr>
          <p:grpSpPr>
            <a:xfrm>
              <a:off x="1149787" y="3071469"/>
              <a:ext cx="7433500" cy="1700906"/>
              <a:chOff x="1149787" y="3071469"/>
              <a:chExt cx="7433500" cy="1700906"/>
            </a:xfrm>
          </p:grpSpPr>
          <p:pic>
            <p:nvPicPr>
              <p:cNvPr id="18" name="Attēls 17" descr="A Pattern Language Complete.pdf - Adobe Acrobat Pro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60233" y="3071469"/>
                <a:ext cx="1923054" cy="1592705"/>
              </a:xfrm>
              <a:prstGeom prst="rect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</a:ln>
            </p:spPr>
          </p:pic>
          <p:grpSp>
            <p:nvGrpSpPr>
              <p:cNvPr id="29" name="Grupa 28"/>
              <p:cNvGrpSpPr/>
              <p:nvPr/>
            </p:nvGrpSpPr>
            <p:grpSpPr>
              <a:xfrm>
                <a:off x="1149787" y="3276922"/>
                <a:ext cx="5245079" cy="1495453"/>
                <a:chOff x="170756" y="3276922"/>
                <a:chExt cx="5245079" cy="1495453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198249" y="3276922"/>
                  <a:ext cx="4762872" cy="658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lv-LV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Šablons 162 </a:t>
                  </a:r>
                  <a:r>
                    <a:rPr lang="lv-LV" sz="14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north</a:t>
                  </a:r>
                  <a:r>
                    <a:rPr lang="lv-LV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lv-LV" sz="14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face</a:t>
                  </a:r>
                  <a:r>
                    <a:rPr lang="lv-LV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«ziemeļu puse» 161 </a:t>
                  </a:r>
                  <a:r>
                    <a:rPr lang="lv-LV" sz="14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sunny</a:t>
                  </a:r>
                  <a:r>
                    <a:rPr lang="lv-LV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lv-LV" sz="140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place</a:t>
                  </a:r>
                  <a:r>
                    <a:rPr lang="lv-LV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«saulaina vieta»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170756" y="3970130"/>
                  <a:ext cx="1261976" cy="658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lv-LV" sz="1400" i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Dzīv. </a:t>
                  </a:r>
                  <a:r>
                    <a:rPr lang="lv-LV" sz="1400" i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apb</a:t>
                  </a:r>
                  <a:r>
                    <a:rPr lang="lv-LV" sz="1400" i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. kvartāli</a:t>
                  </a:r>
                  <a:endParaRPr lang="lv-LV" sz="1400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999683" y="3837147"/>
                  <a:ext cx="1841894" cy="9352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lv-LV" sz="1400" dirty="0"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konflikts starp </a:t>
                  </a:r>
                  <a:r>
                    <a:rPr lang="lv-LV" sz="1400" dirty="0" smtClean="0"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ziemeļu ēnu </a:t>
                  </a:r>
                  <a:r>
                    <a:rPr lang="lv-LV" sz="1400" dirty="0"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un </a:t>
                  </a:r>
                  <a:r>
                    <a:rPr lang="lv-LV" sz="1400" dirty="0" smtClean="0"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izmantošanu</a:t>
                  </a:r>
                  <a:endParaRPr lang="lv-LV" sz="1400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4346394" y="4040343"/>
                  <a:ext cx="1069441" cy="658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lv-LV" sz="1400" dirty="0" smtClean="0"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Ziemeļu kaskāde</a:t>
                  </a:r>
                  <a:endParaRPr lang="lv-LV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Taisnstūris 26"/>
                <p:cNvSpPr/>
                <p:nvPr/>
              </p:nvSpPr>
              <p:spPr>
                <a:xfrm>
                  <a:off x="1484405" y="4108144"/>
                  <a:ext cx="448903" cy="3827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lv-LV" sz="1400" dirty="0"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</a:t>
                  </a:r>
                  <a:endParaRPr lang="lv-LV" sz="1400" dirty="0"/>
                </a:p>
              </p:txBody>
            </p:sp>
            <p:sp>
              <p:nvSpPr>
                <p:cNvPr id="28" name="Taisnstūris 27"/>
                <p:cNvSpPr/>
                <p:nvPr/>
              </p:nvSpPr>
              <p:spPr>
                <a:xfrm>
                  <a:off x="3831117" y="4066115"/>
                  <a:ext cx="448903" cy="3827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lv-LV" sz="1400" dirty="0"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</a:t>
                  </a:r>
                  <a:endParaRPr lang="lv-LV" sz="1400" dirty="0"/>
                </a:p>
              </p:txBody>
            </p:sp>
          </p:grpSp>
        </p:grpSp>
        <p:grpSp>
          <p:nvGrpSpPr>
            <p:cNvPr id="54" name="Grupa 53"/>
            <p:cNvGrpSpPr/>
            <p:nvPr/>
          </p:nvGrpSpPr>
          <p:grpSpPr>
            <a:xfrm>
              <a:off x="1136591" y="5013316"/>
              <a:ext cx="7446696" cy="1567796"/>
              <a:chOff x="1136591" y="5013316"/>
              <a:chExt cx="7446696" cy="1567796"/>
            </a:xfrm>
          </p:grpSpPr>
          <p:pic>
            <p:nvPicPr>
              <p:cNvPr id="45" name="Attēls 44" descr="A Pattern Language Complete.pdf - Adobe Acrobat Pro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36591" y="5013316"/>
                <a:ext cx="1665782" cy="1567796"/>
              </a:xfrm>
              <a:prstGeom prst="rect">
                <a:avLst/>
              </a:prstGeom>
            </p:spPr>
          </p:pic>
          <p:grpSp>
            <p:nvGrpSpPr>
              <p:cNvPr id="46" name="Grupa 45"/>
              <p:cNvGrpSpPr/>
              <p:nvPr/>
            </p:nvGrpSpPr>
            <p:grpSpPr>
              <a:xfrm>
                <a:off x="2874125" y="5020308"/>
                <a:ext cx="5709162" cy="1495453"/>
                <a:chOff x="170756" y="3276922"/>
                <a:chExt cx="5709162" cy="1495453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>
                  <a:off x="198249" y="3276922"/>
                  <a:ext cx="4762872" cy="3810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lv-LV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Šablons 67 kopīga zeme «kopīga zeme»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170756" y="3970130"/>
                  <a:ext cx="1261976" cy="658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lv-LV" sz="1400" i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Dzīv. </a:t>
                  </a:r>
                  <a:r>
                    <a:rPr lang="lv-LV" sz="1400" i="1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apb</a:t>
                  </a:r>
                  <a:r>
                    <a:rPr lang="lv-LV" sz="1400" i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. kvartāli</a:t>
                  </a:r>
                  <a:endParaRPr lang="lv-LV" sz="1400" dirty="0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1693158" y="3837147"/>
                  <a:ext cx="2346712" cy="9352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lv-LV" sz="1400" dirty="0"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konflikts starp </a:t>
                  </a:r>
                  <a:r>
                    <a:rPr lang="lv-LV" sz="1400" dirty="0" smtClean="0"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piebraukšanu un satikšanas iespējam</a:t>
                  </a:r>
                  <a:endParaRPr lang="lv-LV" sz="1400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4346394" y="4040343"/>
                  <a:ext cx="1533524" cy="658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lv-LV" sz="1400" dirty="0" smtClean="0"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25%kopīga zeme</a:t>
                  </a:r>
                  <a:endParaRPr lang="lv-LV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Taisnstūris 50"/>
                <p:cNvSpPr/>
                <p:nvPr/>
              </p:nvSpPr>
              <p:spPr>
                <a:xfrm>
                  <a:off x="1292567" y="4061879"/>
                  <a:ext cx="448903" cy="3827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lv-LV" sz="1400" dirty="0" smtClean="0"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</a:t>
                  </a:r>
                  <a:endParaRPr lang="lv-LV" sz="1400" dirty="0"/>
                </a:p>
              </p:txBody>
            </p:sp>
            <p:sp>
              <p:nvSpPr>
                <p:cNvPr id="52" name="Taisnstūris 51"/>
                <p:cNvSpPr/>
                <p:nvPr/>
              </p:nvSpPr>
              <p:spPr>
                <a:xfrm>
                  <a:off x="3831116" y="4066115"/>
                  <a:ext cx="448903" cy="3827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lv-LV" sz="1400" dirty="0">
                      <a:latin typeface="Arial" panose="020B0604020202020204" pitchFamily="34" charset="0"/>
                      <a:cs typeface="Arial" panose="020B0604020202020204" pitchFamily="34" charset="0"/>
                      <a:sym typeface="Wingdings" panose="05000000000000000000" pitchFamily="2" charset="2"/>
                    </a:rPr>
                    <a:t></a:t>
                  </a:r>
                  <a:endParaRPr lang="lv-LV" sz="1400" dirty="0"/>
                </a:p>
              </p:txBody>
            </p:sp>
          </p:grpSp>
        </p:grpSp>
      </p:grpSp>
      <p:sp>
        <p:nvSpPr>
          <p:cNvPr id="32" name="Taisnstūris 31"/>
          <p:cNvSpPr/>
          <p:nvPr/>
        </p:nvSpPr>
        <p:spPr>
          <a:xfrm>
            <a:off x="3007661" y="2011357"/>
            <a:ext cx="2727911" cy="7048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3" name="Taisnstūris 32"/>
          <p:cNvSpPr/>
          <p:nvPr/>
        </p:nvSpPr>
        <p:spPr>
          <a:xfrm>
            <a:off x="2804460" y="1964085"/>
            <a:ext cx="4205940" cy="8745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6600705" y="3364937"/>
            <a:ext cx="4353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Alexander, C., 1979. The timeless way of building. Oxford University Press, New York.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6824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Šablonu valoda klimata izturīgai pilsētai: pieci principi diagnostikai, saistot kontekstu, konfliktu un konfigurāciju. Iegūtie dati, teorija un kompozīciju analīze.</a:t>
            </a:r>
            <a:endParaRPr lang="lv-LV" dirty="0"/>
          </a:p>
        </p:txBody>
      </p:sp>
      <p:grpSp>
        <p:nvGrpSpPr>
          <p:cNvPr id="39" name="Grupa 38"/>
          <p:cNvGrpSpPr/>
          <p:nvPr/>
        </p:nvGrpSpPr>
        <p:grpSpPr>
          <a:xfrm>
            <a:off x="94545" y="1476375"/>
            <a:ext cx="8905332" cy="4737283"/>
            <a:chOff x="0" y="1361193"/>
            <a:chExt cx="17768099" cy="9451936"/>
          </a:xfrm>
        </p:grpSpPr>
        <p:sp>
          <p:nvSpPr>
            <p:cNvPr id="5" name="Taisnstūris 4"/>
            <p:cNvSpPr/>
            <p:nvPr/>
          </p:nvSpPr>
          <p:spPr>
            <a:xfrm>
              <a:off x="1531200" y="1842725"/>
              <a:ext cx="16146765" cy="716458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grpSp>
          <p:nvGrpSpPr>
            <p:cNvPr id="6" name="Grupa 5"/>
            <p:cNvGrpSpPr/>
            <p:nvPr/>
          </p:nvGrpSpPr>
          <p:grpSpPr>
            <a:xfrm>
              <a:off x="2330814" y="3911246"/>
              <a:ext cx="15164772" cy="1717517"/>
              <a:chOff x="8597920" y="10026719"/>
              <a:chExt cx="15164772" cy="1717517"/>
            </a:xfrm>
          </p:grpSpPr>
          <p:sp>
            <p:nvSpPr>
              <p:cNvPr id="7" name="Taisnstūris 6"/>
              <p:cNvSpPr/>
              <p:nvPr/>
            </p:nvSpPr>
            <p:spPr>
              <a:xfrm>
                <a:off x="8597920" y="10026719"/>
                <a:ext cx="4312954" cy="171751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lv-LV" sz="1100" dirty="0">
                    <a:solidFill>
                      <a:srgbClr val="FF0000"/>
                    </a:solidFill>
                  </a:rPr>
                  <a:t>Pilsētas satiksmē</a:t>
                </a:r>
              </a:p>
            </p:txBody>
          </p:sp>
          <p:sp>
            <p:nvSpPr>
              <p:cNvPr id="8" name="Taisnstūris 7"/>
              <p:cNvSpPr/>
              <p:nvPr/>
            </p:nvSpPr>
            <p:spPr>
              <a:xfrm>
                <a:off x="13951421" y="10026719"/>
                <a:ext cx="4312954" cy="1717517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lv-LV" sz="1100" dirty="0">
                    <a:solidFill>
                      <a:srgbClr val="00B050"/>
                    </a:solidFill>
                  </a:rPr>
                  <a:t>Interference</a:t>
                </a:r>
              </a:p>
            </p:txBody>
          </p:sp>
          <p:sp>
            <p:nvSpPr>
              <p:cNvPr id="9" name="Taisnstūris 8"/>
              <p:cNvSpPr/>
              <p:nvPr/>
            </p:nvSpPr>
            <p:spPr>
              <a:xfrm>
                <a:off x="19449738" y="10026719"/>
                <a:ext cx="4312954" cy="1717517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lv-LV" sz="1100" dirty="0">
                    <a:solidFill>
                      <a:schemeClr val="tx2"/>
                    </a:solidFill>
                  </a:rPr>
                  <a:t>Savietošana un/vai nodalīšana</a:t>
                </a:r>
              </a:p>
            </p:txBody>
          </p:sp>
        </p:grpSp>
        <p:sp>
          <p:nvSpPr>
            <p:cNvPr id="10" name="Taisnstūris 9"/>
            <p:cNvSpPr/>
            <p:nvPr/>
          </p:nvSpPr>
          <p:spPr>
            <a:xfrm>
              <a:off x="933745" y="2588387"/>
              <a:ext cx="16345814" cy="716220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1895189" y="4961500"/>
              <a:ext cx="15164772" cy="1717517"/>
              <a:chOff x="8162295" y="11076973"/>
              <a:chExt cx="15164772" cy="1717517"/>
            </a:xfrm>
          </p:grpSpPr>
          <p:sp>
            <p:nvSpPr>
              <p:cNvPr id="12" name="Taisnstūris 11"/>
              <p:cNvSpPr/>
              <p:nvPr/>
            </p:nvSpPr>
            <p:spPr>
              <a:xfrm>
                <a:off x="8162295" y="11076973"/>
                <a:ext cx="4312954" cy="171751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lv-LV" sz="1100" dirty="0">
                    <a:solidFill>
                      <a:srgbClr val="FF0000"/>
                    </a:solidFill>
                  </a:rPr>
                  <a:t>Kvartālu teritorijas</a:t>
                </a:r>
              </a:p>
            </p:txBody>
          </p:sp>
          <p:sp>
            <p:nvSpPr>
              <p:cNvPr id="13" name="Taisnstūris 12"/>
              <p:cNvSpPr/>
              <p:nvPr/>
            </p:nvSpPr>
            <p:spPr>
              <a:xfrm>
                <a:off x="13515796" y="11076973"/>
                <a:ext cx="4312954" cy="1717517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lv-LV" sz="1100" dirty="0">
                    <a:solidFill>
                      <a:srgbClr val="00B050"/>
                    </a:solidFill>
                  </a:rPr>
                  <a:t>Pieejamība un kontrole</a:t>
                </a:r>
              </a:p>
            </p:txBody>
          </p:sp>
          <p:sp>
            <p:nvSpPr>
              <p:cNvPr id="14" name="Taisnstūris 13"/>
              <p:cNvSpPr/>
              <p:nvPr/>
            </p:nvSpPr>
            <p:spPr>
              <a:xfrm>
                <a:off x="19014113" y="11076973"/>
                <a:ext cx="4312954" cy="1717517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lv-LV" sz="1100" dirty="0">
                    <a:solidFill>
                      <a:schemeClr val="tx2"/>
                    </a:solidFill>
                  </a:rPr>
                  <a:t>Teritoriju robežas un «miteklis»</a:t>
                </a:r>
              </a:p>
            </p:txBody>
          </p:sp>
        </p:grpSp>
        <p:sp>
          <p:nvSpPr>
            <p:cNvPr id="15" name="Taisnstūris 14"/>
            <p:cNvSpPr/>
            <p:nvPr/>
          </p:nvSpPr>
          <p:spPr>
            <a:xfrm>
              <a:off x="1149770" y="2183760"/>
              <a:ext cx="16343458" cy="717115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6" name="Taisnstūris 15"/>
            <p:cNvSpPr/>
            <p:nvPr/>
          </p:nvSpPr>
          <p:spPr>
            <a:xfrm>
              <a:off x="15144514" y="1361193"/>
              <a:ext cx="2623585" cy="4401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100" dirty="0" smtClean="0"/>
                <a:t>Principi</a:t>
              </a:r>
              <a:endParaRPr lang="en-US" sz="1100" dirty="0"/>
            </a:p>
          </p:txBody>
        </p:sp>
        <p:sp>
          <p:nvSpPr>
            <p:cNvPr id="17" name="Taisnstūris 16"/>
            <p:cNvSpPr/>
            <p:nvPr/>
          </p:nvSpPr>
          <p:spPr>
            <a:xfrm>
              <a:off x="576064" y="2975848"/>
              <a:ext cx="16498065" cy="70660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grpSp>
          <p:nvGrpSpPr>
            <p:cNvPr id="18" name="Grupa 17"/>
            <p:cNvGrpSpPr/>
            <p:nvPr/>
          </p:nvGrpSpPr>
          <p:grpSpPr>
            <a:xfrm>
              <a:off x="1395796" y="6121977"/>
              <a:ext cx="15164772" cy="1717517"/>
              <a:chOff x="7662902" y="12237450"/>
              <a:chExt cx="15164772" cy="1717517"/>
            </a:xfrm>
          </p:grpSpPr>
          <p:sp>
            <p:nvSpPr>
              <p:cNvPr id="19" name="Taisnstūris 18"/>
              <p:cNvSpPr/>
              <p:nvPr/>
            </p:nvSpPr>
            <p:spPr>
              <a:xfrm>
                <a:off x="7662902" y="12237450"/>
                <a:ext cx="4312954" cy="171751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lv-LV" sz="1100" dirty="0">
                    <a:solidFill>
                      <a:srgbClr val="FF0000"/>
                    </a:solidFill>
                  </a:rPr>
                  <a:t>Ārtelpa ap ēkām</a:t>
                </a:r>
              </a:p>
            </p:txBody>
          </p:sp>
          <p:sp>
            <p:nvSpPr>
              <p:cNvPr id="20" name="Taisnstūris 19"/>
              <p:cNvSpPr/>
              <p:nvPr/>
            </p:nvSpPr>
            <p:spPr>
              <a:xfrm>
                <a:off x="13016403" y="12237450"/>
                <a:ext cx="4312954" cy="1717517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lv-LV" sz="1100" dirty="0">
                    <a:solidFill>
                      <a:srgbClr val="00B050"/>
                    </a:solidFill>
                  </a:rPr>
                  <a:t>Gaisa plūsma</a:t>
                </a:r>
              </a:p>
            </p:txBody>
          </p:sp>
          <p:sp>
            <p:nvSpPr>
              <p:cNvPr id="21" name="Taisnstūris 20"/>
              <p:cNvSpPr/>
              <p:nvPr/>
            </p:nvSpPr>
            <p:spPr>
              <a:xfrm>
                <a:off x="18514720" y="12237450"/>
                <a:ext cx="4312954" cy="1717517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lv-LV" sz="1100" dirty="0">
                    <a:solidFill>
                      <a:schemeClr val="tx2"/>
                    </a:solidFill>
                  </a:rPr>
                  <a:t>Ansambļu struktūra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9886485" y="2842817"/>
              <a:ext cx="6961029" cy="537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v-LV" sz="1100" b="1" dirty="0" smtClean="0"/>
                <a:t>02 IZSAUĻOTA UN NEPĀRKARSTOŠA DZĪVOŠANA</a:t>
              </a:r>
              <a:endParaRPr lang="en-US" sz="1100" b="1" dirty="0" smtClean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168153" y="2482776"/>
              <a:ext cx="6895385" cy="537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 smtClean="0"/>
                <a:t>03 IZVĒDINĀMA UN KOMFORTABLA PILSĒTTELPA</a:t>
              </a:r>
            </a:p>
          </p:txBody>
        </p:sp>
        <p:sp>
          <p:nvSpPr>
            <p:cNvPr id="24" name="Taisnstūris 23"/>
            <p:cNvSpPr/>
            <p:nvPr/>
          </p:nvSpPr>
          <p:spPr>
            <a:xfrm>
              <a:off x="285674" y="3342807"/>
              <a:ext cx="16561841" cy="69127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grpSp>
          <p:nvGrpSpPr>
            <p:cNvPr id="25" name="Grupa 24"/>
            <p:cNvGrpSpPr/>
            <p:nvPr/>
          </p:nvGrpSpPr>
          <p:grpSpPr>
            <a:xfrm>
              <a:off x="933746" y="7388964"/>
              <a:ext cx="15164772" cy="1717517"/>
              <a:chOff x="7200852" y="13504437"/>
              <a:chExt cx="15164772" cy="1717517"/>
            </a:xfrm>
          </p:grpSpPr>
          <p:sp>
            <p:nvSpPr>
              <p:cNvPr id="26" name="Taisnstūris 25"/>
              <p:cNvSpPr/>
              <p:nvPr/>
            </p:nvSpPr>
            <p:spPr>
              <a:xfrm>
                <a:off x="7200852" y="13504437"/>
                <a:ext cx="4312954" cy="171751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lv-LV" sz="1100" dirty="0">
                    <a:solidFill>
                      <a:srgbClr val="FF0000"/>
                    </a:solidFill>
                  </a:rPr>
                  <a:t>Ārtelpa; dzīvojama telpa</a:t>
                </a:r>
              </a:p>
            </p:txBody>
          </p:sp>
          <p:sp>
            <p:nvSpPr>
              <p:cNvPr id="27" name="Taisnstūris 26"/>
              <p:cNvSpPr/>
              <p:nvPr/>
            </p:nvSpPr>
            <p:spPr>
              <a:xfrm>
                <a:off x="12554353" y="13504437"/>
                <a:ext cx="4312954" cy="1717517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lv-LV" sz="1100" dirty="0" err="1">
                    <a:solidFill>
                      <a:srgbClr val="00B050"/>
                    </a:solidFill>
                  </a:rPr>
                  <a:t>Izsauļojums</a:t>
                </a:r>
                <a:r>
                  <a:rPr lang="lv-LV" sz="1100" dirty="0">
                    <a:solidFill>
                      <a:srgbClr val="00B050"/>
                    </a:solidFill>
                  </a:rPr>
                  <a:t> laikā</a:t>
                </a:r>
              </a:p>
            </p:txBody>
          </p:sp>
          <p:sp>
            <p:nvSpPr>
              <p:cNvPr id="28" name="Taisnstūris 27"/>
              <p:cNvSpPr/>
              <p:nvPr/>
            </p:nvSpPr>
            <p:spPr>
              <a:xfrm>
                <a:off x="18052670" y="13504437"/>
                <a:ext cx="4312954" cy="1717516"/>
              </a:xfrm>
              <a:prstGeom prst="rect">
                <a:avLst/>
              </a:prstGeom>
              <a:noFill/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lv-LV" sz="1100" dirty="0">
                    <a:solidFill>
                      <a:schemeClr val="tx2"/>
                    </a:solidFill>
                  </a:rPr>
                  <a:t>Orientācija un zonējums</a:t>
                </a:r>
              </a:p>
            </p:txBody>
          </p:sp>
        </p:grpSp>
        <p:sp>
          <p:nvSpPr>
            <p:cNvPr id="29" name="Taisnstūris 28"/>
            <p:cNvSpPr/>
            <p:nvPr/>
          </p:nvSpPr>
          <p:spPr>
            <a:xfrm>
              <a:off x="0" y="3637619"/>
              <a:ext cx="16561841" cy="6912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798842" y="3192154"/>
              <a:ext cx="5760640" cy="885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lv-LV" sz="1100" b="1" dirty="0" smtClean="0"/>
                <a:t>01 KLIMATAM ATBILSTOŠĀ PILSĒTAS VIRSMA</a:t>
              </a:r>
              <a:endParaRPr lang="en-US" sz="1100" b="1" dirty="0" smtClean="0"/>
            </a:p>
          </p:txBody>
        </p:sp>
        <p:sp>
          <p:nvSpPr>
            <p:cNvPr id="31" name="Taisnstūris 30"/>
            <p:cNvSpPr/>
            <p:nvPr/>
          </p:nvSpPr>
          <p:spPr>
            <a:xfrm>
              <a:off x="501696" y="8558333"/>
              <a:ext cx="4312954" cy="171751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lv-LV" sz="1100" dirty="0" smtClean="0">
                  <a:solidFill>
                    <a:srgbClr val="FF0000"/>
                  </a:solidFill>
                </a:rPr>
                <a:t>Pilsētas siltuma salas forma</a:t>
              </a:r>
              <a:endParaRPr lang="lv-LV" sz="1100" dirty="0">
                <a:solidFill>
                  <a:srgbClr val="FF0000"/>
                </a:solidFill>
              </a:endParaRPr>
            </a:p>
          </p:txBody>
        </p:sp>
        <p:sp>
          <p:nvSpPr>
            <p:cNvPr id="32" name="Taisnstūris 31"/>
            <p:cNvSpPr/>
            <p:nvPr/>
          </p:nvSpPr>
          <p:spPr>
            <a:xfrm>
              <a:off x="5855197" y="8558333"/>
              <a:ext cx="4312954" cy="1717518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lv-LV" sz="1100" dirty="0" smtClean="0">
                  <a:solidFill>
                    <a:srgbClr val="00B050"/>
                  </a:solidFill>
                </a:rPr>
                <a:t>Ūdens cikls un enerģijas apmaiņa</a:t>
              </a:r>
              <a:endParaRPr lang="lv-LV" sz="1100" dirty="0">
                <a:solidFill>
                  <a:srgbClr val="00B050"/>
                </a:solidFill>
              </a:endParaRPr>
            </a:p>
          </p:txBody>
        </p:sp>
        <p:sp>
          <p:nvSpPr>
            <p:cNvPr id="33" name="Taisnstūris 32"/>
            <p:cNvSpPr/>
            <p:nvPr/>
          </p:nvSpPr>
          <p:spPr>
            <a:xfrm>
              <a:off x="11353516" y="8558333"/>
              <a:ext cx="4312954" cy="171751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lv-LV" sz="1100" dirty="0" smtClean="0">
                  <a:solidFill>
                    <a:schemeClr val="tx2"/>
                  </a:solidFill>
                </a:rPr>
                <a:t>Blīvums, pret-forma</a:t>
              </a:r>
              <a:endParaRPr lang="lv-LV" sz="1100" dirty="0">
                <a:solidFill>
                  <a:schemeClr val="tx2"/>
                </a:solidFill>
              </a:endParaRPr>
            </a:p>
          </p:txBody>
        </p:sp>
        <p:sp>
          <p:nvSpPr>
            <p:cNvPr id="34" name="Taisnstūris 33"/>
            <p:cNvSpPr/>
            <p:nvPr/>
          </p:nvSpPr>
          <p:spPr>
            <a:xfrm>
              <a:off x="1149770" y="10372953"/>
              <a:ext cx="2623585" cy="4401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100" dirty="0" smtClean="0"/>
                <a:t>Konteksts</a:t>
              </a:r>
              <a:endParaRPr lang="en-US" sz="1100" dirty="0"/>
            </a:p>
          </p:txBody>
        </p:sp>
        <p:sp>
          <p:nvSpPr>
            <p:cNvPr id="35" name="Taisnstūris 34"/>
            <p:cNvSpPr/>
            <p:nvPr/>
          </p:nvSpPr>
          <p:spPr>
            <a:xfrm>
              <a:off x="6781582" y="10372953"/>
              <a:ext cx="2623585" cy="4401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100" dirty="0" smtClean="0"/>
                <a:t>Konflikts</a:t>
              </a:r>
              <a:endParaRPr lang="en-US" sz="1100" dirty="0"/>
            </a:p>
          </p:txBody>
        </p:sp>
        <p:sp>
          <p:nvSpPr>
            <p:cNvPr id="36" name="Taisnstūris 35"/>
            <p:cNvSpPr/>
            <p:nvPr/>
          </p:nvSpPr>
          <p:spPr>
            <a:xfrm>
              <a:off x="12198200" y="10296532"/>
              <a:ext cx="2623585" cy="4401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100" dirty="0" smtClean="0"/>
                <a:t>Konfigurācija</a:t>
              </a:r>
              <a:endParaRPr lang="en-US" sz="11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743057" y="1690688"/>
              <a:ext cx="4934908" cy="537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 smtClean="0"/>
                <a:t>05 VIETĒJA SATIKSME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959080" y="2050729"/>
              <a:ext cx="4320481" cy="537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 smtClean="0"/>
                <a:t> 04 KOPTELPA</a:t>
              </a:r>
              <a:endParaRPr lang="en-US" sz="11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4697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1-Klimatam </a:t>
            </a:r>
            <a:r>
              <a:rPr lang="lv-LV" dirty="0"/>
              <a:t>atbilstošā pilsētas  </a:t>
            </a:r>
            <a:r>
              <a:rPr lang="lv-LV" dirty="0" smtClean="0"/>
              <a:t>virsma</a:t>
            </a:r>
            <a:endParaRPr lang="lv-LV" dirty="0"/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37744"/>
              </p:ext>
            </p:extLst>
          </p:nvPr>
        </p:nvGraphicFramePr>
        <p:xfrm>
          <a:off x="628650" y="1825625"/>
          <a:ext cx="7886700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339">
                  <a:extLst>
                    <a:ext uri="{9D8B030D-6E8A-4147-A177-3AD203B41FA5}">
                      <a16:colId xmlns:a16="http://schemas.microsoft.com/office/drawing/2014/main" val="1260505796"/>
                    </a:ext>
                  </a:extLst>
                </a:gridCol>
                <a:gridCol w="420130">
                  <a:extLst>
                    <a:ext uri="{9D8B030D-6E8A-4147-A177-3AD203B41FA5}">
                      <a16:colId xmlns:a16="http://schemas.microsoft.com/office/drawing/2014/main" val="1423821773"/>
                    </a:ext>
                  </a:extLst>
                </a:gridCol>
                <a:gridCol w="2308551">
                  <a:extLst>
                    <a:ext uri="{9D8B030D-6E8A-4147-A177-3AD203B41FA5}">
                      <a16:colId xmlns:a16="http://schemas.microsoft.com/office/drawing/2014/main" val="1208285501"/>
                    </a:ext>
                  </a:extLst>
                </a:gridCol>
                <a:gridCol w="447006">
                  <a:extLst>
                    <a:ext uri="{9D8B030D-6E8A-4147-A177-3AD203B41FA5}">
                      <a16:colId xmlns:a16="http://schemas.microsoft.com/office/drawing/2014/main" val="3382590956"/>
                    </a:ext>
                  </a:extLst>
                </a:gridCol>
                <a:gridCol w="2707674">
                  <a:extLst>
                    <a:ext uri="{9D8B030D-6E8A-4147-A177-3AD203B41FA5}">
                      <a16:colId xmlns:a16="http://schemas.microsoft.com/office/drawing/2014/main" val="1881773892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Risinājumi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934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Konteksts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Konflikts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Konfigurācija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92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Ēka, ēku ansamblis, ārtelpa R30–R100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Saules starojuma un albedo, skaņas avotu un reflektējošo</a:t>
                      </a:r>
                      <a:r>
                        <a:rPr lang="lv-LV" sz="1400" baseline="0" dirty="0" smtClean="0"/>
                        <a:t> virsmu, aizvēja un piesārņojuma avotu;</a:t>
                      </a:r>
                    </a:p>
                    <a:p>
                      <a:r>
                        <a:rPr lang="lv-LV" sz="1400" baseline="0" dirty="0" smtClean="0"/>
                        <a:t>Lietus ūdens daudzuma un virsmas spējas infiltrēt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1 ārtelpu dienvidaustrumu mala</a:t>
                      </a:r>
                    </a:p>
                    <a:p>
                      <a:r>
                        <a:rPr lang="lv-LV" sz="1400" dirty="0" smtClean="0"/>
                        <a:t>2 ēku un ēku ansambļu dienvidu fasādes</a:t>
                      </a:r>
                    </a:p>
                    <a:p>
                      <a:r>
                        <a:rPr lang="lv-LV" sz="1400" dirty="0" smtClean="0"/>
                        <a:t>3 Zaļās ielas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954486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lv-LV" sz="1400" b="1" dirty="0" smtClean="0"/>
                        <a:t>Kvartālu plānojuma</a:t>
                      </a:r>
                      <a:r>
                        <a:rPr lang="lv-LV" sz="1400" b="1" baseline="0" dirty="0" smtClean="0"/>
                        <a:t> </a:t>
                      </a:r>
                      <a:r>
                        <a:rPr lang="lv-LV" sz="1400" b="1" dirty="0" smtClean="0"/>
                        <a:t>principi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264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Zemes izmantošana R300…1000m</a:t>
                      </a:r>
                    </a:p>
                    <a:p>
                      <a:r>
                        <a:rPr lang="lv-LV" sz="1400" dirty="0" smtClean="0"/>
                        <a:t>Blīvi apbūvētie kvartāli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Publiskā ārtelpa un ēku</a:t>
                      </a:r>
                      <a:r>
                        <a:rPr lang="lv-LV" sz="1400" baseline="0" dirty="0" smtClean="0"/>
                        <a:t> platība (intensitāte, brīva teritorija);</a:t>
                      </a:r>
                    </a:p>
                    <a:p>
                      <a:r>
                        <a:rPr lang="lv-LV" sz="1400" baseline="0" dirty="0" smtClean="0"/>
                        <a:t>Apstādījumu spēja samazināt PSS 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4 Apbūves tipi</a:t>
                      </a:r>
                    </a:p>
                    <a:p>
                      <a:r>
                        <a:rPr lang="lv-LV" sz="1400" dirty="0" smtClean="0"/>
                        <a:t>5 «Standarta apstādījumu struktūra»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449311"/>
                  </a:ext>
                </a:extLst>
              </a:tr>
            </a:tbl>
          </a:graphicData>
        </a:graphic>
      </p:graphicFrame>
      <p:sp>
        <p:nvSpPr>
          <p:cNvPr id="7" name="Taisnstūris 6"/>
          <p:cNvSpPr/>
          <p:nvPr/>
        </p:nvSpPr>
        <p:spPr>
          <a:xfrm>
            <a:off x="628650" y="5313405"/>
            <a:ext cx="7886700" cy="540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lv-LV" dirty="0" smtClean="0">
                <a:solidFill>
                  <a:schemeClr val="tx1"/>
                </a:solidFill>
              </a:rPr>
              <a:t>Avots: van </a:t>
            </a:r>
            <a:r>
              <a:rPr lang="lv-LV" dirty="0" err="1" smtClean="0">
                <a:solidFill>
                  <a:schemeClr val="tx1"/>
                </a:solidFill>
              </a:rPr>
              <a:t>Esch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24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Asfaltētās ielas:</a:t>
            </a:r>
            <a:br>
              <a:rPr lang="lv-LV" dirty="0" smtClean="0"/>
            </a:br>
            <a:r>
              <a:rPr lang="lv-LV" dirty="0" smtClean="0"/>
              <a:t>Asfalts </a:t>
            </a:r>
            <a:r>
              <a:rPr lang="lv-LV" dirty="0" smtClean="0">
                <a:sym typeface="Wingdings" panose="05000000000000000000" pitchFamily="2" charset="2"/>
              </a:rPr>
              <a:t> siltuma uzkrājumi  sajūtams siltums</a:t>
            </a:r>
            <a:br>
              <a:rPr lang="lv-LV" dirty="0" smtClean="0">
                <a:sym typeface="Wingdings" panose="05000000000000000000" pitchFamily="2" charset="2"/>
              </a:rPr>
            </a:br>
            <a:r>
              <a:rPr lang="lv-LV" dirty="0" smtClean="0">
                <a:sym typeface="Wingdings" panose="05000000000000000000" pitchFamily="2" charset="2"/>
              </a:rPr>
              <a:t>Zaļās ielas:</a:t>
            </a:r>
            <a:br>
              <a:rPr lang="lv-LV" dirty="0" smtClean="0">
                <a:sym typeface="Wingdings" panose="05000000000000000000" pitchFamily="2" charset="2"/>
              </a:rPr>
            </a:br>
            <a:r>
              <a:rPr lang="lv-LV" dirty="0" smtClean="0">
                <a:sym typeface="Wingdings" panose="05000000000000000000" pitchFamily="2" charset="2"/>
              </a:rPr>
              <a:t>Asfalts  iztvaikošana  latentais siltums</a:t>
            </a:r>
            <a:endParaRPr lang="lv-LV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4102" y="2008360"/>
            <a:ext cx="4165930" cy="4165930"/>
          </a:xfrm>
          <a:prstGeom prst="ellipse">
            <a:avLst/>
          </a:prstGeom>
        </p:spPr>
      </p:pic>
      <p:graphicFrame>
        <p:nvGraphicFramePr>
          <p:cNvPr id="9" name="Chart 1" title="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555825"/>
              </p:ext>
            </p:extLst>
          </p:nvPr>
        </p:nvGraphicFramePr>
        <p:xfrm>
          <a:off x="628650" y="1566864"/>
          <a:ext cx="2578687" cy="232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2" title="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659661"/>
              </p:ext>
            </p:extLst>
          </p:nvPr>
        </p:nvGraphicFramePr>
        <p:xfrm>
          <a:off x="628651" y="3967500"/>
          <a:ext cx="2520950" cy="2244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8" name="Taisns bultveida savienotājs 7"/>
          <p:cNvCxnSpPr/>
          <p:nvPr/>
        </p:nvCxnSpPr>
        <p:spPr>
          <a:xfrm flipV="1">
            <a:off x="2743200" y="4219575"/>
            <a:ext cx="952500" cy="800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aisns bultveida savienotājs 10"/>
          <p:cNvCxnSpPr/>
          <p:nvPr/>
        </p:nvCxnSpPr>
        <p:spPr>
          <a:xfrm flipV="1">
            <a:off x="2895602" y="4205460"/>
            <a:ext cx="2047873" cy="12939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Taisns bultveida savienotājs 12"/>
          <p:cNvCxnSpPr/>
          <p:nvPr/>
        </p:nvCxnSpPr>
        <p:spPr>
          <a:xfrm>
            <a:off x="2895601" y="3116224"/>
            <a:ext cx="3105149" cy="4806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842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2-Izsauļota </a:t>
            </a:r>
            <a:r>
              <a:rPr lang="lv-LV" dirty="0"/>
              <a:t>un nepārkarstoša </a:t>
            </a:r>
            <a:r>
              <a:rPr lang="lv-LV" dirty="0" smtClean="0"/>
              <a:t>dzīvošana</a:t>
            </a:r>
            <a:endParaRPr lang="lv-LV" dirty="0"/>
          </a:p>
        </p:txBody>
      </p:sp>
      <p:graphicFrame>
        <p:nvGraphicFramePr>
          <p:cNvPr id="5" name="Satura vietturis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3537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339">
                  <a:extLst>
                    <a:ext uri="{9D8B030D-6E8A-4147-A177-3AD203B41FA5}">
                      <a16:colId xmlns:a16="http://schemas.microsoft.com/office/drawing/2014/main" val="1260505796"/>
                    </a:ext>
                  </a:extLst>
                </a:gridCol>
                <a:gridCol w="420130">
                  <a:extLst>
                    <a:ext uri="{9D8B030D-6E8A-4147-A177-3AD203B41FA5}">
                      <a16:colId xmlns:a16="http://schemas.microsoft.com/office/drawing/2014/main" val="1423821773"/>
                    </a:ext>
                  </a:extLst>
                </a:gridCol>
                <a:gridCol w="2308551">
                  <a:extLst>
                    <a:ext uri="{9D8B030D-6E8A-4147-A177-3AD203B41FA5}">
                      <a16:colId xmlns:a16="http://schemas.microsoft.com/office/drawing/2014/main" val="1208285501"/>
                    </a:ext>
                  </a:extLst>
                </a:gridCol>
                <a:gridCol w="447006">
                  <a:extLst>
                    <a:ext uri="{9D8B030D-6E8A-4147-A177-3AD203B41FA5}">
                      <a16:colId xmlns:a16="http://schemas.microsoft.com/office/drawing/2014/main" val="3382590956"/>
                    </a:ext>
                  </a:extLst>
                </a:gridCol>
                <a:gridCol w="2707674">
                  <a:extLst>
                    <a:ext uri="{9D8B030D-6E8A-4147-A177-3AD203B41FA5}">
                      <a16:colId xmlns:a16="http://schemas.microsoft.com/office/drawing/2014/main" val="1881773892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Risinājumi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934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Konteksts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Konflikts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Konfigurācija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92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Ēka, ēku ansamblis, ārtelpa R30–R100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Ēna vasara, izsauļojams</a:t>
                      </a:r>
                      <a:r>
                        <a:rPr lang="lv-LV" sz="1400" baseline="0" dirty="0" smtClean="0"/>
                        <a:t> ziemā; </a:t>
                      </a:r>
                    </a:p>
                    <a:p>
                      <a:r>
                        <a:rPr lang="lv-LV" sz="1400" baseline="0" dirty="0" smtClean="0"/>
                        <a:t>Ēku orientācija un aktivitātes ārtelpā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 smtClean="0"/>
                        <a:t>1 Ielu kanjonu un ārtelpas orientācija;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 smtClean="0"/>
                        <a:t>2</a:t>
                      </a:r>
                      <a:r>
                        <a:rPr lang="lv-LV" sz="1400" baseline="0" dirty="0" smtClean="0"/>
                        <a:t> </a:t>
                      </a:r>
                      <a:r>
                        <a:rPr lang="lv-LV" sz="1400" dirty="0" smtClean="0"/>
                        <a:t>Ārtelpu platuma diferencēšana;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 smtClean="0"/>
                        <a:t>H/W=0,25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 smtClean="0"/>
                        <a:t>3 Zema un blīva kvartālu apbūve (un otrādi ar variācijām)</a:t>
                      </a:r>
                      <a:endParaRPr lang="en-US" sz="1400" dirty="0" smtClean="0"/>
                    </a:p>
                    <a:p>
                      <a:endParaRPr lang="lv-LV" sz="1400" dirty="0" smtClean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954486"/>
                  </a:ext>
                </a:extLst>
              </a:tr>
              <a:tr h="479047">
                <a:tc gridSpan="5">
                  <a:txBody>
                    <a:bodyPr/>
                    <a:lstStyle/>
                    <a:p>
                      <a:r>
                        <a:rPr lang="lv-LV" sz="1400" b="1" dirty="0" smtClean="0"/>
                        <a:t>Kvartālu plānojuma</a:t>
                      </a:r>
                      <a:r>
                        <a:rPr lang="lv-LV" sz="1400" b="1" baseline="0" dirty="0" smtClean="0"/>
                        <a:t> </a:t>
                      </a:r>
                      <a:r>
                        <a:rPr lang="lv-LV" sz="1400" b="1" dirty="0" smtClean="0"/>
                        <a:t>principi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264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Kvartālu struktūra R300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Struktūras orientācija</a:t>
                      </a:r>
                      <a:r>
                        <a:rPr lang="lv-LV" sz="1400" baseline="0" dirty="0" smtClean="0"/>
                        <a:t> un aktivitātes ārtelpā</a:t>
                      </a:r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4 Ziemeļu akcents (labs piemērs—Jugla, slikts—Purvciems)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449311"/>
                  </a:ext>
                </a:extLst>
              </a:tr>
            </a:tbl>
          </a:graphicData>
        </a:graphic>
      </p:graphicFrame>
      <p:sp>
        <p:nvSpPr>
          <p:cNvPr id="6" name="Taisnstūris 5"/>
          <p:cNvSpPr/>
          <p:nvPr/>
        </p:nvSpPr>
        <p:spPr>
          <a:xfrm>
            <a:off x="628650" y="5313405"/>
            <a:ext cx="7886700" cy="540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lv-LV" dirty="0" smtClean="0">
                <a:solidFill>
                  <a:schemeClr val="tx1"/>
                </a:solidFill>
              </a:rPr>
              <a:t>Avots: van </a:t>
            </a:r>
            <a:r>
              <a:rPr lang="lv-LV" dirty="0" err="1" smtClean="0">
                <a:solidFill>
                  <a:schemeClr val="tx1"/>
                </a:solidFill>
              </a:rPr>
              <a:t>Esch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53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Slēgtie Pagalmi</a:t>
            </a:r>
            <a:br>
              <a:rPr lang="lv-LV" dirty="0" smtClean="0"/>
            </a:br>
            <a:r>
              <a:rPr lang="lv-LV" dirty="0" smtClean="0"/>
              <a:t>Blīva apbūve </a:t>
            </a:r>
            <a:r>
              <a:rPr lang="lv-LV" dirty="0" smtClean="0">
                <a:sym typeface="Wingdings" panose="05000000000000000000" pitchFamily="2" charset="2"/>
              </a:rPr>
              <a:t> radiācijas bilance  debess faktors</a:t>
            </a:r>
            <a:br>
              <a:rPr lang="lv-LV" dirty="0" smtClean="0">
                <a:sym typeface="Wingdings" panose="05000000000000000000" pitchFamily="2" charset="2"/>
              </a:rPr>
            </a:br>
            <a:r>
              <a:rPr lang="lv-LV" dirty="0" smtClean="0">
                <a:sym typeface="Wingdings" panose="05000000000000000000" pitchFamily="2" charset="2"/>
              </a:rPr>
              <a:t>Atvērtie Pagalmi </a:t>
            </a:r>
            <a:r>
              <a:rPr lang="lv-LV" dirty="0" smtClean="0">
                <a:solidFill>
                  <a:srgbClr val="FF0000"/>
                </a:solidFill>
                <a:sym typeface="Wingdings" panose="05000000000000000000" pitchFamily="2" charset="2"/>
              </a:rPr>
              <a:t>+SVF!!!</a:t>
            </a:r>
            <a:r>
              <a:rPr lang="lv-LV" dirty="0" smtClean="0">
                <a:sym typeface="Wingdings" panose="05000000000000000000" pitchFamily="2" charset="2"/>
              </a:rPr>
              <a:t/>
            </a:r>
            <a:br>
              <a:rPr lang="lv-LV" dirty="0" smtClean="0">
                <a:sym typeface="Wingdings" panose="05000000000000000000" pitchFamily="2" charset="2"/>
              </a:rPr>
            </a:br>
            <a:r>
              <a:rPr lang="lv-LV" dirty="0" smtClean="0">
                <a:sym typeface="Wingdings" panose="05000000000000000000" pitchFamily="2" charset="2"/>
              </a:rPr>
              <a:t>Blīva apbūve  atdzesēšana  lapotne dienvidos</a:t>
            </a:r>
            <a:br>
              <a:rPr lang="lv-LV" dirty="0" smtClean="0">
                <a:sym typeface="Wingdings" panose="05000000000000000000" pitchFamily="2" charset="2"/>
              </a:rPr>
            </a:br>
            <a:endParaRPr lang="lv-LV" dirty="0"/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836" y="1760539"/>
            <a:ext cx="2911719" cy="2911719"/>
          </a:xfrm>
          <a:prstGeom prst="ellipse">
            <a:avLst/>
          </a:prstGeom>
        </p:spPr>
      </p:pic>
      <p:pic>
        <p:nvPicPr>
          <p:cNvPr id="4" name="Attēls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9204" y="3005142"/>
            <a:ext cx="3001108" cy="3001108"/>
          </a:xfrm>
          <a:prstGeom prst="ellipse">
            <a:avLst/>
          </a:prstGeom>
        </p:spPr>
      </p:pic>
      <p:graphicFrame>
        <p:nvGraphicFramePr>
          <p:cNvPr id="5" name="Chart 8" title="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37930"/>
              </p:ext>
            </p:extLst>
          </p:nvPr>
        </p:nvGraphicFramePr>
        <p:xfrm>
          <a:off x="3231174" y="1557340"/>
          <a:ext cx="2501411" cy="2243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6" title="Chart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151476"/>
              </p:ext>
            </p:extLst>
          </p:nvPr>
        </p:nvGraphicFramePr>
        <p:xfrm>
          <a:off x="3231174" y="3638553"/>
          <a:ext cx="2501411" cy="254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97959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3-Izvedināmā un komfortabla pilsēttelpa</a:t>
            </a:r>
            <a:endParaRPr lang="lv-LV" dirty="0"/>
          </a:p>
        </p:txBody>
      </p:sp>
      <p:graphicFrame>
        <p:nvGraphicFramePr>
          <p:cNvPr id="6" name="Satura vietturis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677341"/>
          <a:ext cx="78867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339">
                  <a:extLst>
                    <a:ext uri="{9D8B030D-6E8A-4147-A177-3AD203B41FA5}">
                      <a16:colId xmlns:a16="http://schemas.microsoft.com/office/drawing/2014/main" val="1260505796"/>
                    </a:ext>
                  </a:extLst>
                </a:gridCol>
                <a:gridCol w="420130">
                  <a:extLst>
                    <a:ext uri="{9D8B030D-6E8A-4147-A177-3AD203B41FA5}">
                      <a16:colId xmlns:a16="http://schemas.microsoft.com/office/drawing/2014/main" val="1423821773"/>
                    </a:ext>
                  </a:extLst>
                </a:gridCol>
                <a:gridCol w="2308551">
                  <a:extLst>
                    <a:ext uri="{9D8B030D-6E8A-4147-A177-3AD203B41FA5}">
                      <a16:colId xmlns:a16="http://schemas.microsoft.com/office/drawing/2014/main" val="1208285501"/>
                    </a:ext>
                  </a:extLst>
                </a:gridCol>
                <a:gridCol w="447006">
                  <a:extLst>
                    <a:ext uri="{9D8B030D-6E8A-4147-A177-3AD203B41FA5}">
                      <a16:colId xmlns:a16="http://schemas.microsoft.com/office/drawing/2014/main" val="3382590956"/>
                    </a:ext>
                  </a:extLst>
                </a:gridCol>
                <a:gridCol w="2707674">
                  <a:extLst>
                    <a:ext uri="{9D8B030D-6E8A-4147-A177-3AD203B41FA5}">
                      <a16:colId xmlns:a16="http://schemas.microsoft.com/office/drawing/2014/main" val="1881773892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Risinājumi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934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Konteksts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Konflikts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Konfigurācija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92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Ārtelpa R30..100m;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-Diskomforts dēļ vēja;</a:t>
                      </a:r>
                    </a:p>
                    <a:p>
                      <a:r>
                        <a:rPr lang="lv-LV" sz="1400" dirty="0" smtClean="0"/>
                        <a:t>-Piesārņojuma akumulācijā;</a:t>
                      </a:r>
                    </a:p>
                    <a:p>
                      <a:r>
                        <a:rPr lang="lv-LV" sz="1400" i="1" dirty="0" smtClean="0"/>
                        <a:t>Konflikts starp diskomfortu un nepieciešamību izvēdināt piesārņojumu;</a:t>
                      </a:r>
                    </a:p>
                    <a:p>
                      <a:r>
                        <a:rPr lang="lv-LV" sz="1400" dirty="0" smtClean="0"/>
                        <a:t>-satiksmes radītais troksnis</a:t>
                      </a:r>
                      <a:r>
                        <a:rPr lang="lv-LV" sz="1400" baseline="0" dirty="0" smtClean="0"/>
                        <a:t> ielu kanjonos un ārtelpā;</a:t>
                      </a:r>
                      <a:endParaRPr lang="lv-LV" sz="1400" dirty="0" smtClean="0"/>
                    </a:p>
                    <a:p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1 Asimetriskā apbūve;</a:t>
                      </a:r>
                    </a:p>
                    <a:p>
                      <a:r>
                        <a:rPr lang="lv-LV" sz="1400" dirty="0" smtClean="0"/>
                        <a:t>2 Konfigurācija,</a:t>
                      </a:r>
                      <a:r>
                        <a:rPr lang="lv-LV" sz="1400" baseline="0" dirty="0" smtClean="0"/>
                        <a:t> kura nodrošina </a:t>
                      </a:r>
                      <a:r>
                        <a:rPr lang="lv-LV" sz="1400" i="0" baseline="0" dirty="0" smtClean="0"/>
                        <a:t>«</a:t>
                      </a:r>
                      <a:r>
                        <a:rPr lang="lv-LV" sz="1400" i="0" baseline="0" dirty="0" err="1" smtClean="0"/>
                        <a:t>skimminga</a:t>
                      </a:r>
                      <a:r>
                        <a:rPr lang="lv-LV" sz="1400" i="0" baseline="0" dirty="0" smtClean="0"/>
                        <a:t>» plūsmu;</a:t>
                      </a:r>
                    </a:p>
                    <a:p>
                      <a:r>
                        <a:rPr lang="lv-LV" sz="1400" i="0" baseline="0" dirty="0" smtClean="0"/>
                        <a:t>3 Satiksmes koncentrācija ir labāka par satiksmes plūsmas vienmērīgumu trokšņa līmenim;</a:t>
                      </a:r>
                    </a:p>
                    <a:p>
                      <a:r>
                        <a:rPr lang="lv-LV" sz="1400" i="0" baseline="0" dirty="0" smtClean="0"/>
                        <a:t>4 Zaļie jumti, porains asfalts pie noslogotam ielām, </a:t>
                      </a:r>
                    </a:p>
                    <a:p>
                      <a:endParaRPr lang="en-US" sz="1400" i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954486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lv-LV" sz="1400" b="1" dirty="0" smtClean="0"/>
                        <a:t>Kvartālu plānojuma</a:t>
                      </a:r>
                      <a:r>
                        <a:rPr lang="lv-LV" sz="1400" b="1" baseline="0" dirty="0" smtClean="0"/>
                        <a:t> </a:t>
                      </a:r>
                      <a:r>
                        <a:rPr lang="lv-LV" sz="1400" b="1" dirty="0" smtClean="0"/>
                        <a:t>principi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264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Kvartāla</a:t>
                      </a:r>
                      <a:r>
                        <a:rPr lang="lv-LV" sz="1400" baseline="0" dirty="0" smtClean="0"/>
                        <a:t> struktūra R100m;</a:t>
                      </a:r>
                    </a:p>
                    <a:p>
                      <a:r>
                        <a:rPr lang="lv-LV" sz="1400" baseline="0" dirty="0" smtClean="0"/>
                        <a:t>Kvartāla struktūra R300m;</a:t>
                      </a:r>
                    </a:p>
                    <a:p>
                      <a:r>
                        <a:rPr lang="lv-LV" sz="1400" baseline="0" dirty="0" smtClean="0"/>
                        <a:t>Zemes izmantošana R1km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Vēja paātrināšanas</a:t>
                      </a:r>
                      <a:r>
                        <a:rPr lang="lv-LV" sz="1400" baseline="0" dirty="0" smtClean="0"/>
                        <a:t>;</a:t>
                      </a:r>
                    </a:p>
                    <a:p>
                      <a:r>
                        <a:rPr lang="lv-LV" sz="1400" baseline="0" dirty="0" smtClean="0"/>
                        <a:t>Trokšņa radītais diskomforts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5 Ielu tīkla orientācija,</a:t>
                      </a:r>
                      <a:r>
                        <a:rPr lang="lv-LV" sz="1400" baseline="0" dirty="0" smtClean="0"/>
                        <a:t> apbūves struktūras orientācija attiecībā pret vēju;</a:t>
                      </a:r>
                    </a:p>
                    <a:p>
                      <a:r>
                        <a:rPr lang="lv-LV" sz="1400" baseline="0" dirty="0" smtClean="0"/>
                        <a:t>6 Apstādījumu teritoriju izvietojums attiecībā pret trokšņa avotiem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449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86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Divas pieejas pielāgošanas stratēģijas izstrādē. Konteksta </a:t>
            </a:r>
            <a:r>
              <a:rPr lang="lv-LV" dirty="0"/>
              <a:t>faktori—fiziskie un sociālie, nosaka ievainojamību klimata pārmaiņām</a:t>
            </a:r>
            <a:r>
              <a:rPr lang="lv-LV" dirty="0" smtClean="0"/>
              <a:t>. </a:t>
            </a:r>
            <a:endParaRPr lang="lv-LV" dirty="0"/>
          </a:p>
        </p:txBody>
      </p:sp>
      <p:grpSp>
        <p:nvGrpSpPr>
          <p:cNvPr id="40" name="Grupa 39"/>
          <p:cNvGrpSpPr/>
          <p:nvPr/>
        </p:nvGrpSpPr>
        <p:grpSpPr>
          <a:xfrm>
            <a:off x="5486400" y="1847850"/>
            <a:ext cx="3590925" cy="4217185"/>
            <a:chOff x="533400" y="1847850"/>
            <a:chExt cx="3590925" cy="4217185"/>
          </a:xfrm>
        </p:grpSpPr>
        <p:sp>
          <p:nvSpPr>
            <p:cNvPr id="14" name="Taisnstūris 13"/>
            <p:cNvSpPr/>
            <p:nvPr/>
          </p:nvSpPr>
          <p:spPr>
            <a:xfrm>
              <a:off x="628650" y="3395650"/>
              <a:ext cx="2895600" cy="193835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aisnstūris 7"/>
            <p:cNvSpPr/>
            <p:nvPr/>
          </p:nvSpPr>
          <p:spPr>
            <a:xfrm>
              <a:off x="1238250" y="1847850"/>
              <a:ext cx="1676400" cy="5524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Klimata pārmaiņas</a:t>
              </a:r>
              <a:endParaRPr lang="lv-LV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aisnstūris 8"/>
            <p:cNvSpPr/>
            <p:nvPr/>
          </p:nvSpPr>
          <p:spPr>
            <a:xfrm>
              <a:off x="1238250" y="2621750"/>
              <a:ext cx="1676400" cy="5524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Apdraudējums</a:t>
              </a:r>
              <a:endParaRPr lang="lv-LV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aisnstūris 9"/>
            <p:cNvSpPr/>
            <p:nvPr/>
          </p:nvSpPr>
          <p:spPr>
            <a:xfrm>
              <a:off x="857249" y="3499842"/>
              <a:ext cx="1076325" cy="5524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Pakļautība</a:t>
              </a:r>
              <a:endParaRPr lang="lv-LV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aisnstūris 10"/>
            <p:cNvSpPr/>
            <p:nvPr/>
          </p:nvSpPr>
          <p:spPr>
            <a:xfrm>
              <a:off x="2200275" y="3498638"/>
              <a:ext cx="1057275" cy="5524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Jūtība</a:t>
              </a:r>
              <a:endParaRPr lang="lv-LV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aisnstūris 11"/>
            <p:cNvSpPr/>
            <p:nvPr/>
          </p:nvSpPr>
          <p:spPr>
            <a:xfrm>
              <a:off x="1228725" y="4293366"/>
              <a:ext cx="1676400" cy="5524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Pielāgošanas kapacitāte</a:t>
              </a:r>
              <a:endParaRPr lang="lv-LV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aisnstūris 12"/>
            <p:cNvSpPr/>
            <p:nvPr/>
          </p:nvSpPr>
          <p:spPr>
            <a:xfrm>
              <a:off x="1085850" y="5512585"/>
              <a:ext cx="1981200" cy="5524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Iznākuma ievainojamība</a:t>
              </a:r>
              <a:r>
                <a:rPr lang="lv-LV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vides, sociālas un ekonomiskās konsekvences</a:t>
              </a:r>
              <a:endParaRPr lang="lv-LV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Taisns bultveida savienotājs 15"/>
            <p:cNvCxnSpPr>
              <a:stCxn id="8" idx="2"/>
              <a:endCxn id="9" idx="0"/>
            </p:cNvCxnSpPr>
            <p:nvPr/>
          </p:nvCxnSpPr>
          <p:spPr>
            <a:xfrm>
              <a:off x="2076450" y="2400300"/>
              <a:ext cx="0" cy="2214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Taisns bultveida savienotājs 17"/>
            <p:cNvCxnSpPr>
              <a:stCxn id="9" idx="2"/>
              <a:endCxn id="14" idx="0"/>
            </p:cNvCxnSpPr>
            <p:nvPr/>
          </p:nvCxnSpPr>
          <p:spPr>
            <a:xfrm>
              <a:off x="2076450" y="3174200"/>
              <a:ext cx="0" cy="2214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Taisns bultveida savienotājs 19"/>
            <p:cNvCxnSpPr>
              <a:stCxn id="14" idx="2"/>
              <a:endCxn id="13" idx="0"/>
            </p:cNvCxnSpPr>
            <p:nvPr/>
          </p:nvCxnSpPr>
          <p:spPr>
            <a:xfrm>
              <a:off x="2076450" y="5334001"/>
              <a:ext cx="0" cy="1785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aisnstūris 21"/>
            <p:cNvSpPr/>
            <p:nvPr/>
          </p:nvSpPr>
          <p:spPr>
            <a:xfrm>
              <a:off x="533400" y="4926816"/>
              <a:ext cx="3590925" cy="4071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KONTEKSTA IEVAINOJAMĪBA</a:t>
              </a:r>
              <a:endParaRPr lang="lv-LV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Leņķveida savienotājs 25"/>
            <p:cNvCxnSpPr>
              <a:stCxn id="10" idx="2"/>
              <a:endCxn id="11" idx="2"/>
            </p:cNvCxnSpPr>
            <p:nvPr/>
          </p:nvCxnSpPr>
          <p:spPr>
            <a:xfrm rot="5400000" flipH="1" flipV="1">
              <a:off x="2061560" y="3384939"/>
              <a:ext cx="1204" cy="1333501"/>
            </a:xfrm>
            <a:prstGeom prst="bentConnector3">
              <a:avLst>
                <a:gd name="adj1" fmla="val -12657807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Taisns savienotājs 27"/>
            <p:cNvCxnSpPr>
              <a:stCxn id="12" idx="0"/>
            </p:cNvCxnSpPr>
            <p:nvPr/>
          </p:nvCxnSpPr>
          <p:spPr>
            <a:xfrm flipV="1">
              <a:off x="2066925" y="4193361"/>
              <a:ext cx="0" cy="1000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a 61"/>
          <p:cNvGrpSpPr/>
          <p:nvPr/>
        </p:nvGrpSpPr>
        <p:grpSpPr>
          <a:xfrm>
            <a:off x="628650" y="1809750"/>
            <a:ext cx="4724400" cy="4160035"/>
            <a:chOff x="628650" y="1905000"/>
            <a:chExt cx="4724400" cy="4160035"/>
          </a:xfrm>
        </p:grpSpPr>
        <p:sp>
          <p:nvSpPr>
            <p:cNvPr id="47" name="Ovāls 46"/>
            <p:cNvSpPr/>
            <p:nvPr/>
          </p:nvSpPr>
          <p:spPr>
            <a:xfrm>
              <a:off x="1381127" y="3302766"/>
              <a:ext cx="3362323" cy="1190625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Stratēģija </a:t>
              </a:r>
            </a:p>
            <a:p>
              <a:pPr algn="ctr"/>
              <a:r>
                <a:rPr lang="lv-LV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pielāgošanai </a:t>
              </a:r>
            </a:p>
            <a:p>
              <a:pPr algn="ctr"/>
              <a:r>
                <a:rPr lang="lv-LV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klimata </a:t>
              </a:r>
            </a:p>
            <a:p>
              <a:pPr algn="ctr"/>
              <a:r>
                <a:rPr lang="lv-LV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pārmaiņām</a:t>
              </a:r>
              <a:endParaRPr lang="lv-LV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5" name="Grupa 54"/>
            <p:cNvGrpSpPr/>
            <p:nvPr/>
          </p:nvGrpSpPr>
          <p:grpSpPr>
            <a:xfrm>
              <a:off x="2509835" y="1941907"/>
              <a:ext cx="2686050" cy="2216935"/>
              <a:chOff x="2276475" y="1665673"/>
              <a:chExt cx="2686050" cy="2216935"/>
            </a:xfrm>
          </p:grpSpPr>
          <p:sp>
            <p:nvSpPr>
              <p:cNvPr id="49" name="Vienādsānu trīsstūris 48"/>
              <p:cNvSpPr/>
              <p:nvPr/>
            </p:nvSpPr>
            <p:spPr>
              <a:xfrm rot="10800000">
                <a:off x="2276475" y="1665673"/>
                <a:ext cx="2686050" cy="2216935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aisnstūris 49"/>
              <p:cNvSpPr/>
              <p:nvPr/>
            </p:nvSpPr>
            <p:spPr>
              <a:xfrm>
                <a:off x="2424112" y="1843075"/>
                <a:ext cx="2452689" cy="172402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lv-LV" sz="1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Pasaules attīstība</a:t>
                </a:r>
              </a:p>
              <a:p>
                <a:pPr algn="ctr"/>
                <a:r>
                  <a:rPr lang="lv-LV" sz="1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Izmešu daudzums</a:t>
                </a:r>
              </a:p>
              <a:p>
                <a:pPr algn="ctr"/>
                <a:r>
                  <a:rPr lang="lv-LV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↓</a:t>
                </a:r>
                <a:endParaRPr lang="lv-LV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lv-LV" sz="1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Klimata modeļi</a:t>
                </a:r>
              </a:p>
              <a:p>
                <a:pPr algn="ctr"/>
                <a:r>
                  <a:rPr lang="lv-LV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↓</a:t>
                </a:r>
                <a:endParaRPr lang="lv-LV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lv-LV" sz="1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Reģionalizācija</a:t>
                </a:r>
                <a:endParaRPr lang="lv-LV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lv-LV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↓</a:t>
                </a:r>
                <a:endParaRPr lang="lv-LV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lv-LV" sz="1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Ietekmes</a:t>
                </a:r>
              </a:p>
              <a:p>
                <a:pPr algn="ctr"/>
                <a:r>
                  <a:rPr lang="lv-LV" sz="1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↓</a:t>
                </a:r>
                <a:endParaRPr lang="lv-LV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lv-LV" sz="1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Ievaino-</a:t>
                </a:r>
              </a:p>
              <a:p>
                <a:pPr algn="ctr"/>
                <a:r>
                  <a:rPr lang="lv-LV" sz="1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jamība</a:t>
                </a:r>
                <a:endParaRPr lang="lv-LV" sz="1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3" name="Grupa 52"/>
            <p:cNvGrpSpPr/>
            <p:nvPr/>
          </p:nvGrpSpPr>
          <p:grpSpPr>
            <a:xfrm>
              <a:off x="952499" y="3621841"/>
              <a:ext cx="2686050" cy="2216935"/>
              <a:chOff x="533399" y="3393241"/>
              <a:chExt cx="2686050" cy="2216935"/>
            </a:xfrm>
          </p:grpSpPr>
          <p:sp>
            <p:nvSpPr>
              <p:cNvPr id="51" name="Taisnstūris 50"/>
              <p:cNvSpPr/>
              <p:nvPr/>
            </p:nvSpPr>
            <p:spPr>
              <a:xfrm>
                <a:off x="914401" y="3739681"/>
                <a:ext cx="1952626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lv-LV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Ievaino-</a:t>
                </a:r>
              </a:p>
              <a:p>
                <a:pPr algn="ctr"/>
                <a:r>
                  <a:rPr lang="lv-LV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jamība</a:t>
                </a:r>
                <a:endParaRPr lang="lv-LV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lv-LV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↑</a:t>
                </a:r>
                <a:endParaRPr lang="lv-LV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lv-LV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Pielagošanas</a:t>
                </a:r>
                <a:r>
                  <a:rPr lang="lv-LV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lv-LV" sz="1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lv-LV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kapacitāte</a:t>
                </a:r>
                <a:endParaRPr lang="lv-LV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lv-LV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↑</a:t>
                </a:r>
              </a:p>
              <a:p>
                <a:pPr algn="ctr"/>
                <a:r>
                  <a:rPr lang="lv-LV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Indikatori</a:t>
                </a:r>
                <a:r>
                  <a:rPr lang="lv-LV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, balstās uz: </a:t>
                </a:r>
                <a:endParaRPr lang="lv-LV" sz="1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lv-LV" sz="1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sociāliem </a:t>
                </a:r>
                <a:r>
                  <a:rPr lang="lv-LV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rādītājiem, infrastruktūras stāvokli, vides </a:t>
                </a:r>
                <a:r>
                  <a:rPr lang="lv-LV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daudzveidibu</a:t>
                </a:r>
                <a:r>
                  <a:rPr lang="lv-LV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, izpratnes līmeni un gatavību ievest </a:t>
                </a:r>
                <a:r>
                  <a:rPr lang="lv-LV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parmaiņas</a:t>
                </a:r>
                <a:r>
                  <a:rPr lang="lv-LV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52" name="Vienādsānu trīsstūris 51"/>
              <p:cNvSpPr/>
              <p:nvPr/>
            </p:nvSpPr>
            <p:spPr>
              <a:xfrm>
                <a:off x="533399" y="3393241"/>
                <a:ext cx="2686050" cy="2216935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v-LV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7" name="Taisns savienotājs 56"/>
            <p:cNvCxnSpPr/>
            <p:nvPr/>
          </p:nvCxnSpPr>
          <p:spPr>
            <a:xfrm>
              <a:off x="628650" y="1905000"/>
              <a:ext cx="0" cy="4160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Taisns savienotājs 58"/>
            <p:cNvCxnSpPr/>
            <p:nvPr/>
          </p:nvCxnSpPr>
          <p:spPr>
            <a:xfrm>
              <a:off x="771525" y="5991225"/>
              <a:ext cx="45815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 rot="16200000">
            <a:off x="6648330" y="3272604"/>
            <a:ext cx="4353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Thomas </a:t>
            </a:r>
            <a:r>
              <a:rPr lang="en-US" sz="1200" dirty="0" err="1"/>
              <a:t>Fellmann</a:t>
            </a:r>
            <a:r>
              <a:rPr lang="en-US" sz="1200" dirty="0"/>
              <a:t>, 2012. The assessment of climate change-related vulnerability in the agricultural sector: reviewing conceptual frameworks. doi:10.13140/2.1.4314.8809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6047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atura vietturis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389" y="1690689"/>
            <a:ext cx="6946961" cy="4351338"/>
          </a:xfrm>
          <a:prstGeom prst="rect">
            <a:avLst/>
          </a:prstGeom>
        </p:spPr>
      </p:pic>
      <p:sp>
        <p:nvSpPr>
          <p:cNvPr id="7" name="Virsrakst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i="1" dirty="0" smtClean="0"/>
              <a:t>H/L </a:t>
            </a:r>
            <a:r>
              <a:rPr lang="lv-LV" dirty="0" smtClean="0"/>
              <a:t>ārtelpas dimensiju attiecība: tikai daži mikrorajoni veidoti kā brīvstavoši, pārsvarā plūsmas krustojās, kas veicina piesārņojuma akumulāciju</a:t>
            </a:r>
            <a:endParaRPr lang="lv-LV" i="1" dirty="0"/>
          </a:p>
        </p:txBody>
      </p:sp>
    </p:spTree>
    <p:extLst>
      <p:ext uri="{BB962C8B-B14F-4D97-AF65-F5344CB8AC3E}">
        <p14:creationId xmlns:p14="http://schemas.microsoft.com/office/powerpoint/2010/main" val="300494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ttēls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61741"/>
          </a:xfrm>
          <a:prstGeom prst="rect">
            <a:avLst/>
          </a:prstGeom>
        </p:spPr>
      </p:pic>
      <p:sp>
        <p:nvSpPr>
          <p:cNvPr id="2" name="Taisnstūris 1"/>
          <p:cNvSpPr/>
          <p:nvPr/>
        </p:nvSpPr>
        <p:spPr>
          <a:xfrm>
            <a:off x="447675" y="552450"/>
            <a:ext cx="3162300" cy="295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lv-LV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isolated</a:t>
            </a:r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roughness</a:t>
            </a:r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lv-LV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aisnstūris 3"/>
          <p:cNvSpPr/>
          <p:nvPr/>
        </p:nvSpPr>
        <p:spPr>
          <a:xfrm>
            <a:off x="447675" y="1838325"/>
            <a:ext cx="3162300" cy="295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lv-LV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wake</a:t>
            </a:r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interference </a:t>
            </a:r>
            <a:r>
              <a:rPr lang="lv-LV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lv-LV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aisnstūris 4"/>
          <p:cNvSpPr/>
          <p:nvPr/>
        </p:nvSpPr>
        <p:spPr>
          <a:xfrm>
            <a:off x="7839075" y="2811744"/>
            <a:ext cx="1152525" cy="693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lv-LV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skimming</a:t>
            </a:r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  <a:r>
              <a:rPr lang="lv-LV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lv-LV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Taisns bultveida savienotājs 6"/>
          <p:cNvCxnSpPr>
            <a:stCxn id="2" idx="3"/>
          </p:cNvCxnSpPr>
          <p:nvPr/>
        </p:nvCxnSpPr>
        <p:spPr>
          <a:xfrm>
            <a:off x="3609975" y="700088"/>
            <a:ext cx="1638300" cy="5381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bultveida savienotājs 8"/>
          <p:cNvCxnSpPr>
            <a:stCxn id="4" idx="3"/>
          </p:cNvCxnSpPr>
          <p:nvPr/>
        </p:nvCxnSpPr>
        <p:spPr>
          <a:xfrm>
            <a:off x="3609975" y="1985963"/>
            <a:ext cx="1828800" cy="5762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aisns bultveida savienotājs 10"/>
          <p:cNvCxnSpPr>
            <a:stCxn id="5" idx="1"/>
          </p:cNvCxnSpPr>
          <p:nvPr/>
        </p:nvCxnSpPr>
        <p:spPr>
          <a:xfrm flipH="1">
            <a:off x="7191375" y="3158472"/>
            <a:ext cx="647700" cy="23242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172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4-Vietēja satiksme</a:t>
            </a:r>
            <a:endParaRPr lang="lv-LV" dirty="0"/>
          </a:p>
        </p:txBody>
      </p:sp>
      <p:graphicFrame>
        <p:nvGraphicFramePr>
          <p:cNvPr id="5" name="Satura vietturis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339">
                  <a:extLst>
                    <a:ext uri="{9D8B030D-6E8A-4147-A177-3AD203B41FA5}">
                      <a16:colId xmlns:a16="http://schemas.microsoft.com/office/drawing/2014/main" val="1260505796"/>
                    </a:ext>
                  </a:extLst>
                </a:gridCol>
                <a:gridCol w="420130">
                  <a:extLst>
                    <a:ext uri="{9D8B030D-6E8A-4147-A177-3AD203B41FA5}">
                      <a16:colId xmlns:a16="http://schemas.microsoft.com/office/drawing/2014/main" val="1423821773"/>
                    </a:ext>
                  </a:extLst>
                </a:gridCol>
                <a:gridCol w="2308551">
                  <a:extLst>
                    <a:ext uri="{9D8B030D-6E8A-4147-A177-3AD203B41FA5}">
                      <a16:colId xmlns:a16="http://schemas.microsoft.com/office/drawing/2014/main" val="1208285501"/>
                    </a:ext>
                  </a:extLst>
                </a:gridCol>
                <a:gridCol w="447006">
                  <a:extLst>
                    <a:ext uri="{9D8B030D-6E8A-4147-A177-3AD203B41FA5}">
                      <a16:colId xmlns:a16="http://schemas.microsoft.com/office/drawing/2014/main" val="3382590956"/>
                    </a:ext>
                  </a:extLst>
                </a:gridCol>
                <a:gridCol w="2707674">
                  <a:extLst>
                    <a:ext uri="{9D8B030D-6E8A-4147-A177-3AD203B41FA5}">
                      <a16:colId xmlns:a16="http://schemas.microsoft.com/office/drawing/2014/main" val="1881773892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Risinājumi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934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Konteksts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Konflikts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Konfigurācija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92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Vēsturiskie kvartāli/mikrorajoni</a:t>
                      </a:r>
                    </a:p>
                    <a:p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Divu tīklu (gājēju un auto kustības) interference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1 Divi tīkli ar savietotām kustībām</a:t>
                      </a:r>
                    </a:p>
                    <a:p>
                      <a:r>
                        <a:rPr lang="lv-LV" sz="1400" dirty="0" smtClean="0"/>
                        <a:t>Divi tīkli atsevišķi,</a:t>
                      </a:r>
                      <a:r>
                        <a:rPr lang="lv-LV" sz="1400" baseline="0" dirty="0" smtClean="0"/>
                        <a:t> ar krustojumiem atstatus viens no otra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954486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lv-LV" sz="1400" b="1" dirty="0" smtClean="0"/>
                        <a:t>Kvartālu plānojuma</a:t>
                      </a:r>
                      <a:r>
                        <a:rPr lang="lv-LV" sz="1400" b="1" baseline="0" dirty="0" smtClean="0"/>
                        <a:t> </a:t>
                      </a:r>
                      <a:r>
                        <a:rPr lang="lv-LV" sz="1400" b="1" dirty="0" smtClean="0"/>
                        <a:t>principi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264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Kvartālu struktūra R300..1000m (mikrorajoni)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Interference</a:t>
                      </a:r>
                    </a:p>
                    <a:p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2 Centru un </a:t>
                      </a:r>
                      <a:r>
                        <a:rPr lang="lv-LV" sz="1400" dirty="0" err="1" smtClean="0"/>
                        <a:t>apakšcentru</a:t>
                      </a:r>
                      <a:r>
                        <a:rPr lang="lv-LV" sz="1400" dirty="0" smtClean="0"/>
                        <a:t> izvietojums, orientieru izvietojums;</a:t>
                      </a:r>
                    </a:p>
                    <a:p>
                      <a:r>
                        <a:rPr lang="lv-LV" sz="1400" dirty="0" smtClean="0"/>
                        <a:t>3 Ielu hierarhija;</a:t>
                      </a:r>
                    </a:p>
                    <a:p>
                      <a:r>
                        <a:rPr lang="lv-LV" sz="1400" dirty="0" smtClean="0"/>
                        <a:t>4 Integrācija—</a:t>
                      </a:r>
                      <a:r>
                        <a:rPr lang="lv-LV" sz="1400" dirty="0" err="1" smtClean="0"/>
                        <a:t>savienotība</a:t>
                      </a:r>
                      <a:r>
                        <a:rPr lang="lv-LV" sz="1400" baseline="0" dirty="0" smtClean="0"/>
                        <a:t> ar </a:t>
                      </a:r>
                      <a:r>
                        <a:rPr lang="lv-LV" sz="1400" baseline="0" dirty="0" err="1" smtClean="0"/>
                        <a:t>apakšcentriem</a:t>
                      </a:r>
                      <a:r>
                        <a:rPr lang="lv-LV" sz="1400" baseline="0" dirty="0" smtClean="0"/>
                        <a:t> (</a:t>
                      </a:r>
                      <a:r>
                        <a:rPr lang="lv-LV" sz="1400" i="1" baseline="0" dirty="0" err="1" smtClean="0"/>
                        <a:t>space</a:t>
                      </a:r>
                      <a:r>
                        <a:rPr lang="lv-LV" sz="1400" i="1" baseline="0" dirty="0" smtClean="0"/>
                        <a:t> </a:t>
                      </a:r>
                      <a:r>
                        <a:rPr lang="lv-LV" sz="1400" i="1" baseline="0" dirty="0" err="1" smtClean="0"/>
                        <a:t>syntax</a:t>
                      </a:r>
                      <a:r>
                        <a:rPr lang="lv-LV" sz="1400" i="1" baseline="0" dirty="0" smtClean="0"/>
                        <a:t>)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449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510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irsraksts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Infrastruktūras funkcionālā nozīme dažādo iespējas un vajadzības pēc pielāgošanas pasākumiem</a:t>
            </a:r>
            <a:br>
              <a:rPr lang="lv-LV" dirty="0" smtClean="0"/>
            </a:br>
            <a:r>
              <a:rPr lang="lv-LV" dirty="0" smtClean="0"/>
              <a:t>Motoriskā struktūra P</a:t>
            </a:r>
            <a:r>
              <a:rPr lang="lv-LV" sz="1200" dirty="0" smtClean="0"/>
              <a:t>1000m </a:t>
            </a:r>
            <a:br>
              <a:rPr lang="lv-LV" sz="1200" dirty="0" smtClean="0"/>
            </a:br>
            <a:r>
              <a:rPr lang="lv-LV" sz="2200" dirty="0" smtClean="0"/>
              <a:t>atbalsta punkti vietējai satiksmei</a:t>
            </a:r>
            <a:endParaRPr lang="lv-LV" dirty="0"/>
          </a:p>
        </p:txBody>
      </p:sp>
      <p:pic>
        <p:nvPicPr>
          <p:cNvPr id="2" name="Attēls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10" y="2104982"/>
            <a:ext cx="3079466" cy="3137834"/>
          </a:xfrm>
          <a:prstGeom prst="rect">
            <a:avLst/>
          </a:prstGeom>
        </p:spPr>
      </p:pic>
      <p:pic>
        <p:nvPicPr>
          <p:cNvPr id="3" name="Attēls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75" y="2787548"/>
            <a:ext cx="1219201" cy="2455268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2" y="2029704"/>
            <a:ext cx="3209924" cy="328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08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Motoriskā struktūra </a:t>
            </a:r>
            <a:r>
              <a:rPr lang="lv-LV" dirty="0" smtClean="0"/>
              <a:t>P</a:t>
            </a:r>
            <a:r>
              <a:rPr lang="lv-LV" sz="1200" dirty="0" smtClean="0"/>
              <a:t>300m</a:t>
            </a:r>
            <a:r>
              <a:rPr lang="lv-LV" sz="2000" dirty="0" smtClean="0"/>
              <a:t>; </a:t>
            </a:r>
            <a:br>
              <a:rPr lang="lv-LV" sz="2000" dirty="0" smtClean="0"/>
            </a:br>
            <a:r>
              <a:rPr lang="lv-LV" dirty="0" smtClean="0"/>
              <a:t>Ēku savstarpējā orientācija P</a:t>
            </a:r>
            <a:r>
              <a:rPr lang="lv-LV" sz="1200" dirty="0" smtClean="0"/>
              <a:t>100m</a:t>
            </a:r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936" y="1690689"/>
            <a:ext cx="4156964" cy="4156964"/>
          </a:xfrm>
          <a:prstGeom prst="ellipse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614" y="1690689"/>
            <a:ext cx="4156964" cy="41569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11202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5-Koptelpa</a:t>
            </a:r>
            <a:endParaRPr lang="lv-LV" dirty="0"/>
          </a:p>
        </p:txBody>
      </p:sp>
      <p:graphicFrame>
        <p:nvGraphicFramePr>
          <p:cNvPr id="5" name="Satura vietturis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7886700" cy="401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339">
                  <a:extLst>
                    <a:ext uri="{9D8B030D-6E8A-4147-A177-3AD203B41FA5}">
                      <a16:colId xmlns:a16="http://schemas.microsoft.com/office/drawing/2014/main" val="1260505796"/>
                    </a:ext>
                  </a:extLst>
                </a:gridCol>
                <a:gridCol w="420130">
                  <a:extLst>
                    <a:ext uri="{9D8B030D-6E8A-4147-A177-3AD203B41FA5}">
                      <a16:colId xmlns:a16="http://schemas.microsoft.com/office/drawing/2014/main" val="1423821773"/>
                    </a:ext>
                  </a:extLst>
                </a:gridCol>
                <a:gridCol w="2308551">
                  <a:extLst>
                    <a:ext uri="{9D8B030D-6E8A-4147-A177-3AD203B41FA5}">
                      <a16:colId xmlns:a16="http://schemas.microsoft.com/office/drawing/2014/main" val="1208285501"/>
                    </a:ext>
                  </a:extLst>
                </a:gridCol>
                <a:gridCol w="447006">
                  <a:extLst>
                    <a:ext uri="{9D8B030D-6E8A-4147-A177-3AD203B41FA5}">
                      <a16:colId xmlns:a16="http://schemas.microsoft.com/office/drawing/2014/main" val="3382590956"/>
                    </a:ext>
                  </a:extLst>
                </a:gridCol>
                <a:gridCol w="2707674">
                  <a:extLst>
                    <a:ext uri="{9D8B030D-6E8A-4147-A177-3AD203B41FA5}">
                      <a16:colId xmlns:a16="http://schemas.microsoft.com/office/drawing/2014/main" val="1881773892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Risinājumi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934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Konteksts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Konflikts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1"/>
                          </a:solidFill>
                        </a:rPr>
                        <a:t>Konfigurācija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923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Ārtelpa</a:t>
                      </a:r>
                      <a:r>
                        <a:rPr lang="lv-LV" sz="1400" baseline="0" dirty="0" smtClean="0"/>
                        <a:t> R30…100m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Teritorijas un īpašumtiesības;</a:t>
                      </a:r>
                    </a:p>
                    <a:p>
                      <a:r>
                        <a:rPr lang="lv-LV" sz="1400" dirty="0" smtClean="0"/>
                        <a:t>Kopienas intereses indivīda intereses;</a:t>
                      </a:r>
                    </a:p>
                    <a:p>
                      <a:r>
                        <a:rPr lang="lv-LV" sz="1400" dirty="0" smtClean="0"/>
                        <a:t>Dzīves kvalitāte un individualizācija;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1 Saskarnes starp teritorijām;</a:t>
                      </a:r>
                    </a:p>
                    <a:p>
                      <a:r>
                        <a:rPr lang="lv-LV" sz="1400" dirty="0" smtClean="0"/>
                        <a:t>2 Teritoriāla struktūra un piesaistāmo zemesgabalu struktūra;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954486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lv-LV" sz="1400" b="1" dirty="0" smtClean="0"/>
                        <a:t>Kvartālu plānojuma</a:t>
                      </a:r>
                      <a:r>
                        <a:rPr lang="lv-LV" sz="1400" b="1" baseline="0" dirty="0" smtClean="0"/>
                        <a:t> </a:t>
                      </a:r>
                      <a:r>
                        <a:rPr lang="lv-LV" sz="1400" b="1" dirty="0" smtClean="0"/>
                        <a:t>principi</a:t>
                      </a:r>
                      <a:endParaRPr lang="en-US" sz="14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264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Apbūves ansambļi R30…100m</a:t>
                      </a:r>
                    </a:p>
                    <a:p>
                      <a:r>
                        <a:rPr lang="lv-LV" sz="1400" dirty="0" smtClean="0"/>
                        <a:t>Ārtelpas</a:t>
                      </a:r>
                      <a:r>
                        <a:rPr lang="lv-LV" sz="1400" baseline="0" dirty="0" smtClean="0"/>
                        <a:t> struktūra R300m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Konflikts starp iedzīvotāju un lietotāju darbībām, pieprasījumu un spēju organizēties;</a:t>
                      </a:r>
                    </a:p>
                    <a:p>
                      <a:r>
                        <a:rPr lang="lv-LV" sz="1400" b="1" dirty="0" smtClean="0"/>
                        <a:t>Ierobežota</a:t>
                      </a:r>
                      <a:r>
                        <a:rPr lang="lv-LV" sz="1400" b="1" baseline="0" dirty="0" smtClean="0"/>
                        <a:t> spēja ievest pielāgošanas pasākumus;</a:t>
                      </a:r>
                      <a:endParaRPr lang="en-US" sz="14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ym typeface="Wingdings" panose="05000000000000000000" pitchFamily="2" charset="2"/>
                        </a:rPr>
                        <a:t></a:t>
                      </a:r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lv-LV" sz="1400" dirty="0" smtClean="0"/>
                        <a:t>3 Apbūves struktūra (</a:t>
                      </a:r>
                      <a:r>
                        <a:rPr lang="lv-LV" sz="1400" i="1" dirty="0" err="1" smtClean="0"/>
                        <a:t>back</a:t>
                      </a:r>
                      <a:r>
                        <a:rPr lang="lv-LV" sz="1400" i="1" dirty="0" smtClean="0"/>
                        <a:t>-to-</a:t>
                      </a:r>
                      <a:r>
                        <a:rPr lang="lv-LV" sz="1400" i="1" dirty="0" err="1" smtClean="0"/>
                        <a:t>back</a:t>
                      </a:r>
                      <a:r>
                        <a:rPr lang="lv-LV" sz="1400" i="1" dirty="0" smtClean="0"/>
                        <a:t>,</a:t>
                      </a:r>
                      <a:r>
                        <a:rPr lang="lv-LV" sz="1400" i="1" baseline="0" dirty="0" smtClean="0"/>
                        <a:t> </a:t>
                      </a:r>
                      <a:r>
                        <a:rPr lang="lv-LV" sz="1400" i="1" baseline="0" dirty="0" err="1" smtClean="0"/>
                        <a:t>back</a:t>
                      </a:r>
                      <a:r>
                        <a:rPr lang="lv-LV" sz="1400" i="1" baseline="0" dirty="0" smtClean="0"/>
                        <a:t>-to-</a:t>
                      </a:r>
                      <a:r>
                        <a:rPr lang="lv-LV" sz="1400" i="1" baseline="0" dirty="0" err="1" smtClean="0"/>
                        <a:t>front</a:t>
                      </a:r>
                      <a:r>
                        <a:rPr lang="lv-LV" sz="1400" i="1" baseline="0" dirty="0" smtClean="0"/>
                        <a:t>);</a:t>
                      </a:r>
                    </a:p>
                    <a:p>
                      <a:r>
                        <a:rPr lang="lv-LV" sz="1400" i="0" baseline="0" dirty="0" smtClean="0"/>
                        <a:t>4 Piebraucamie ceļi un piesaistītie zemesgabali;</a:t>
                      </a:r>
                    </a:p>
                    <a:p>
                      <a:r>
                        <a:rPr lang="lv-LV" sz="1400" i="0" baseline="0" dirty="0" smtClean="0"/>
                        <a:t>5 Apbūves intensitāte</a:t>
                      </a:r>
                      <a:endParaRPr lang="en-US" sz="1400" i="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449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705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974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Teritoriju veido privāta un publiskā telpa; jānosaka «vārti». Variācijas teritoriju struktūrā. (1) Publiskā telpa un privātā telpa. (2) Iekšpagalms kā iekļauto teritoriju privāta telpa.</a:t>
            </a:r>
            <a:endParaRPr lang="lv-LV" dirty="0"/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3121532"/>
            <a:ext cx="5345128" cy="1221867"/>
          </a:xfrm>
          <a:prstGeom prst="rect">
            <a:avLst/>
          </a:prstGeom>
        </p:spPr>
      </p:pic>
      <p:pic>
        <p:nvPicPr>
          <p:cNvPr id="5" name="Attēls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4502657"/>
            <a:ext cx="5345128" cy="1221867"/>
          </a:xfrm>
          <a:prstGeom prst="rect">
            <a:avLst/>
          </a:prstGeom>
        </p:spPr>
      </p:pic>
      <p:pic>
        <p:nvPicPr>
          <p:cNvPr id="6" name="Attēls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713309"/>
            <a:ext cx="5345128" cy="107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94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Teritoriju veidošanās: horizontālo robežu maiņa</a:t>
            </a:r>
            <a:br>
              <a:rPr lang="lv-LV" dirty="0" smtClean="0"/>
            </a:br>
            <a:r>
              <a:rPr lang="lv-LV" dirty="0" smtClean="0"/>
              <a:t>Top </a:t>
            </a:r>
            <a:r>
              <a:rPr lang="lv-LV" dirty="0" err="1" smtClean="0"/>
              <a:t>down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err="1" smtClean="0"/>
              <a:t>Bottom</a:t>
            </a:r>
            <a:r>
              <a:rPr lang="lv-LV" dirty="0" smtClean="0"/>
              <a:t> </a:t>
            </a:r>
            <a:r>
              <a:rPr lang="lv-LV" dirty="0" err="1" smtClean="0"/>
              <a:t>up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grpSp>
        <p:nvGrpSpPr>
          <p:cNvPr id="11" name="Grupa 10"/>
          <p:cNvGrpSpPr/>
          <p:nvPr/>
        </p:nvGrpSpPr>
        <p:grpSpPr>
          <a:xfrm>
            <a:off x="923251" y="1671302"/>
            <a:ext cx="7146870" cy="980234"/>
            <a:chOff x="923251" y="4895983"/>
            <a:chExt cx="7146870" cy="980234"/>
          </a:xfrm>
        </p:grpSpPr>
        <p:pic>
          <p:nvPicPr>
            <p:cNvPr id="3" name="Attēls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12084" y="4895983"/>
              <a:ext cx="1058037" cy="980233"/>
            </a:xfrm>
            <a:prstGeom prst="rect">
              <a:avLst/>
            </a:prstGeom>
          </p:spPr>
        </p:pic>
        <p:pic>
          <p:nvPicPr>
            <p:cNvPr id="7" name="Attēls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57760" y="4895983"/>
              <a:ext cx="1038225" cy="980233"/>
            </a:xfrm>
            <a:prstGeom prst="rect">
              <a:avLst/>
            </a:prstGeom>
          </p:spPr>
        </p:pic>
        <p:pic>
          <p:nvPicPr>
            <p:cNvPr id="8" name="Attēls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90254" y="4895983"/>
              <a:ext cx="1085851" cy="980233"/>
            </a:xfrm>
            <a:prstGeom prst="rect">
              <a:avLst/>
            </a:prstGeom>
          </p:spPr>
        </p:pic>
        <p:pic>
          <p:nvPicPr>
            <p:cNvPr id="9" name="Attēls 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3251" y="4895984"/>
              <a:ext cx="1092023" cy="980233"/>
            </a:xfrm>
            <a:prstGeom prst="rect">
              <a:avLst/>
            </a:prstGeom>
          </p:spPr>
        </p:pic>
      </p:grpSp>
      <p:pic>
        <p:nvPicPr>
          <p:cNvPr id="13" name="Attēls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1713" y="2851404"/>
            <a:ext cx="2627045" cy="3111246"/>
          </a:xfrm>
          <a:prstGeom prst="rect">
            <a:avLst/>
          </a:prstGeom>
        </p:spPr>
      </p:pic>
      <p:pic>
        <p:nvPicPr>
          <p:cNvPr id="14" name="Attēls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507" y="2838368"/>
            <a:ext cx="2641251" cy="3124281"/>
          </a:xfrm>
          <a:prstGeom prst="rect">
            <a:avLst/>
          </a:prstGeom>
        </p:spPr>
      </p:pic>
      <p:pic>
        <p:nvPicPr>
          <p:cNvPr id="15" name="Attēls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759" y="2851403"/>
            <a:ext cx="2671865" cy="311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6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Secinājumi salīdzinošai analīzei</a:t>
            </a:r>
            <a:br>
              <a:rPr lang="lv-LV" dirty="0" smtClean="0"/>
            </a:br>
            <a:r>
              <a:rPr lang="lv-LV" dirty="0" smtClean="0"/>
              <a:t> 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Apstādījumu trūkums ir gan Centrā (bij. Pēterburgas priekšpilsēta, Avoti), gan vēlīnajos mikrorajonos (Ziepniekkalns, Pļavnieki, Zolitūde) — liels blīvums R100m, lielā termāla kapacitāte</a:t>
            </a:r>
          </a:p>
          <a:p>
            <a:r>
              <a:rPr lang="lv-LV" dirty="0" smtClean="0"/>
              <a:t>Koncentrēta satiksme labākā gan mikroklimatam, trokšņa līmenim, efektīvai piesārņojuma izkliedei nekā vienmērīgi sadalīta</a:t>
            </a:r>
          </a:p>
          <a:p>
            <a:r>
              <a:rPr lang="lv-LV" dirty="0" smtClean="0"/>
              <a:t>Vislabāk mikroklimats ir pārvaldāms neliela blīvuma rajonos un ansambļos—ieteicams samazināt apbūves intensitāti R300m, R100m</a:t>
            </a:r>
          </a:p>
          <a:p>
            <a:endParaRPr lang="lv-LV" dirty="0" smtClean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3689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Konteksta faktori ievainojamības noteikšanai:</a:t>
            </a:r>
            <a:br>
              <a:rPr lang="lv-LV" dirty="0" smtClean="0"/>
            </a:br>
            <a:r>
              <a:rPr lang="lv-LV" dirty="0" smtClean="0"/>
              <a:t>vides, individuālie/morfoloģiskie un sociālie faktori kuri nosaka pielāgošanas stratēģijas saturu</a:t>
            </a:r>
            <a:endParaRPr lang="lv-LV" dirty="0"/>
          </a:p>
        </p:txBody>
      </p:sp>
      <p:graphicFrame>
        <p:nvGraphicFramePr>
          <p:cNvPr id="4" name="Satura vietturi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091104"/>
              </p:ext>
            </p:extLst>
          </p:nvPr>
        </p:nvGraphicFramePr>
        <p:xfrm>
          <a:off x="628650" y="1690689"/>
          <a:ext cx="7473241" cy="426142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71625">
                  <a:extLst>
                    <a:ext uri="{9D8B030D-6E8A-4147-A177-3AD203B41FA5}">
                      <a16:colId xmlns:a16="http://schemas.microsoft.com/office/drawing/2014/main" val="2899393598"/>
                    </a:ext>
                  </a:extLst>
                </a:gridCol>
                <a:gridCol w="1990725">
                  <a:extLst>
                    <a:ext uri="{9D8B030D-6E8A-4147-A177-3AD203B41FA5}">
                      <a16:colId xmlns:a16="http://schemas.microsoft.com/office/drawing/2014/main" val="389390466"/>
                    </a:ext>
                  </a:extLst>
                </a:gridCol>
                <a:gridCol w="2041923">
                  <a:extLst>
                    <a:ext uri="{9D8B030D-6E8A-4147-A177-3AD203B41FA5}">
                      <a16:colId xmlns:a16="http://schemas.microsoft.com/office/drawing/2014/main" val="2456012267"/>
                    </a:ext>
                  </a:extLst>
                </a:gridCol>
                <a:gridCol w="1868968">
                  <a:extLst>
                    <a:ext uri="{9D8B030D-6E8A-4147-A177-3AD203B41FA5}">
                      <a16:colId xmlns:a16="http://schemas.microsoft.com/office/drawing/2014/main" val="3649981270"/>
                    </a:ext>
                  </a:extLst>
                </a:gridCol>
              </a:tblGrid>
              <a:tr h="140493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 smtClean="0">
                          <a:effectLst/>
                        </a:rPr>
                        <a:t>Konteksta faktors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2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 smtClean="0">
                          <a:effectLst/>
                        </a:rPr>
                        <a:t>Apdraudējums</a:t>
                      </a:r>
                      <a:endParaRPr lang="lv-LV" sz="120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</a:rPr>
                        <a:t>Pakļautība: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Vides</a:t>
                      </a:r>
                      <a:r>
                        <a:rPr lang="lv-LV" sz="1400" baseline="0" dirty="0" smtClean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 faktori, kurus nosaka pilsētas klimats, morfoloģija, infrastruktūra.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</a:rPr>
                        <a:t>Jūtība: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Individuālie</a:t>
                      </a:r>
                      <a:r>
                        <a:rPr lang="lv-LV" sz="1400" baseline="0" dirty="0" smtClean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 faktori, kurus nosaka cilvēku, vietu un objektu īpašības.</a:t>
                      </a:r>
                      <a:endParaRPr lang="lv-LV" sz="140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</a:rPr>
                        <a:t>Pielāgošanas </a:t>
                      </a:r>
                      <a:r>
                        <a:rPr lang="lv-LV" sz="1400" dirty="0" smtClean="0">
                          <a:effectLst/>
                        </a:rPr>
                        <a:t>kapacitāte: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smtClean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Sociālie faktori, kurus</a:t>
                      </a:r>
                      <a:r>
                        <a:rPr lang="lv-LV" sz="1400" baseline="0" dirty="0" smtClean="0">
                          <a:effectLst/>
                          <a:latin typeface="Calibri Light" panose="020F0302020204030204" pitchFamily="34" charset="0"/>
                          <a:ea typeface="Calibri Light" panose="020F0302020204030204" pitchFamily="34" charset="0"/>
                          <a:cs typeface="Times New Roman" panose="02020603050405020304" pitchFamily="18" charset="0"/>
                        </a:rPr>
                        <a:t> nosaka pārvaldības spēju ievest pārmaiņas apbūvētā vidē.</a:t>
                      </a:r>
                      <a:endParaRPr lang="lv-LV" sz="140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9704519"/>
                  </a:ext>
                </a:extLst>
              </a:tr>
              <a:tr h="10175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Augstāka mirstība PSS dēļ</a:t>
                      </a:r>
                      <a:endParaRPr lang="lv-LV" sz="12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PSS intensitāte un forma nosaka pakļautas vietas</a:t>
                      </a:r>
                      <a:endParaRPr lang="lv-LV" sz="12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Iedzīvotāju un strādājošo skaits; riska grupu %, kuri dzīvo un strādā pakļautā vietā.</a:t>
                      </a:r>
                      <a:endParaRPr lang="lv-LV" sz="12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Apbūves blīvums;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Infrastruktūras rekonstrukciju biežums; ēku rekonstrukciju biežums</a:t>
                      </a:r>
                      <a:endParaRPr lang="lv-LV" sz="120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425117"/>
                  </a:ext>
                </a:extLst>
              </a:tr>
              <a:tr h="18389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 err="1">
                          <a:effectLst/>
                        </a:rPr>
                        <a:t>Pluvialu</a:t>
                      </a:r>
                      <a:r>
                        <a:rPr lang="lv-LV" sz="1200" dirty="0">
                          <a:effectLst/>
                        </a:rPr>
                        <a:t> plūdu apdraudējums ēkām</a:t>
                      </a:r>
                      <a:endParaRPr lang="lv-LV" sz="120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 err="1">
                          <a:effectLst/>
                        </a:rPr>
                        <a:t>Kanalizacijas</a:t>
                      </a:r>
                      <a:r>
                        <a:rPr lang="lv-LV" sz="1200" dirty="0">
                          <a:effectLst/>
                        </a:rPr>
                        <a:t> sistēmas kapacitāte; ūdensnecaurlaidīgu segumu īpatsvars; apstādījumu īpatsvars; atklātas ūdenstilpnes tuvums</a:t>
                      </a:r>
                      <a:endParaRPr lang="lv-LV" sz="120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Dzīvojamo ēku skaits; lieveņa augstums; zem ielas līmeņa esošo telpu skaits;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Komercplatību skaits; lieveņa augstums; ielas profils; ekonomiskā aktivitāte.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>
                          <a:effectLst/>
                        </a:rPr>
                        <a:t>Ceļu skits un to pakāpe; cilvēku skaits; teritorijas ekonomiskā aktivitāte.</a:t>
                      </a:r>
                      <a:endParaRPr lang="lv-LV" sz="120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200" dirty="0">
                          <a:effectLst/>
                        </a:rPr>
                        <a:t>Pašvaldībai pieejamie līdzekļi; pieejamo un īstenojamo pielāgošanas pasākumu skaits; īpašnieku skaits teritorijā; pielāgošanas iespēju ieviešanas biežums. </a:t>
                      </a:r>
                      <a:endParaRPr lang="lv-LV" sz="1200" dirty="0">
                        <a:effectLst/>
                        <a:latin typeface="Calibri Light" panose="020F0302020204030204" pitchFamily="34" charset="0"/>
                        <a:ea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395135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6600705" y="3180271"/>
            <a:ext cx="4353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Husson</a:t>
            </a:r>
            <a:r>
              <a:rPr lang="en-US" sz="1200" dirty="0"/>
              <a:t>, H., 2012. </a:t>
            </a:r>
            <a:r>
              <a:rPr lang="en-US" sz="1200" dirty="0" err="1"/>
              <a:t>Qauntifying</a:t>
            </a:r>
            <a:r>
              <a:rPr lang="en-US" sz="1200" dirty="0"/>
              <a:t> urban vulnerability to climate change. </a:t>
            </a:r>
            <a:r>
              <a:rPr lang="en-US" sz="1200" dirty="0" err="1"/>
              <a:t>Ezploration</a:t>
            </a:r>
            <a:r>
              <a:rPr lang="en-US" sz="1200" dirty="0"/>
              <a:t> of the suitability of the adaptation tipping point method for municipalities. Delft University of Technology, Delft, The Netherlands.</a:t>
            </a:r>
            <a:endParaRPr lang="en-US" sz="1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821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Londonas pielāgošanas stratēģijas satura analīze.</a:t>
            </a:r>
            <a:br>
              <a:rPr lang="lv-LV" dirty="0" smtClean="0"/>
            </a:br>
            <a:r>
              <a:rPr lang="en-US" i="1" dirty="0" smtClean="0"/>
              <a:t>Managing risks</a:t>
            </a:r>
            <a:r>
              <a:rPr lang="lv-LV" i="1" dirty="0" smtClean="0"/>
              <a:t> </a:t>
            </a:r>
            <a:r>
              <a:rPr lang="en-US" i="1" dirty="0" smtClean="0"/>
              <a:t>and increasing</a:t>
            </a:r>
            <a:r>
              <a:rPr lang="lv-LV" i="1" dirty="0" smtClean="0"/>
              <a:t> </a:t>
            </a:r>
            <a:r>
              <a:rPr lang="en-US" i="1" dirty="0" smtClean="0"/>
              <a:t>resilience</a:t>
            </a:r>
            <a:r>
              <a:rPr lang="lv-LV" i="1" dirty="0" smtClean="0"/>
              <a:t>. </a:t>
            </a:r>
            <a:r>
              <a:rPr lang="en-US" i="1" dirty="0" smtClean="0"/>
              <a:t>The </a:t>
            </a:r>
            <a:r>
              <a:rPr lang="en-US" i="1" dirty="0"/>
              <a:t>Mayor’s climate change adaptation strategy</a:t>
            </a:r>
            <a:endParaRPr lang="lv-LV" i="1" dirty="0"/>
          </a:p>
        </p:txBody>
      </p:sp>
      <p:grpSp>
        <p:nvGrpSpPr>
          <p:cNvPr id="4" name="Grupa 3"/>
          <p:cNvGrpSpPr/>
          <p:nvPr/>
        </p:nvGrpSpPr>
        <p:grpSpPr>
          <a:xfrm>
            <a:off x="76200" y="1370642"/>
            <a:ext cx="8991600" cy="4849656"/>
            <a:chOff x="76200" y="1370642"/>
            <a:chExt cx="8991600" cy="4849656"/>
          </a:xfrm>
        </p:grpSpPr>
        <p:sp>
          <p:nvSpPr>
            <p:cNvPr id="5" name="Taisnstūris 4"/>
            <p:cNvSpPr/>
            <p:nvPr/>
          </p:nvSpPr>
          <p:spPr>
            <a:xfrm>
              <a:off x="716802" y="1657400"/>
              <a:ext cx="8304640" cy="368490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" name="Taisnstūris 5"/>
            <p:cNvSpPr/>
            <p:nvPr/>
          </p:nvSpPr>
          <p:spPr>
            <a:xfrm>
              <a:off x="520623" y="1842577"/>
              <a:ext cx="8405802" cy="368828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7" name="Taisnstūris 6"/>
            <p:cNvSpPr/>
            <p:nvPr/>
          </p:nvSpPr>
          <p:spPr>
            <a:xfrm>
              <a:off x="409519" y="2031138"/>
              <a:ext cx="8407015" cy="368368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8" name="Taisnstūris 7"/>
            <p:cNvSpPr/>
            <p:nvPr/>
          </p:nvSpPr>
          <p:spPr>
            <a:xfrm>
              <a:off x="225555" y="2249965"/>
              <a:ext cx="8485321" cy="36342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9" name="Taisnstūris 8"/>
            <p:cNvSpPr/>
            <p:nvPr/>
          </p:nvSpPr>
          <p:spPr>
            <a:xfrm>
              <a:off x="76200" y="2438700"/>
              <a:ext cx="8518122" cy="35553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09192" y="2774794"/>
              <a:ext cx="1099909" cy="80768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129314" tIns="64657" rIns="129314" bIns="64657" rtlCol="0">
              <a:spAutoFit/>
            </a:bodyPr>
            <a:lstStyle/>
            <a:p>
              <a:r>
                <a:rPr lang="en-US" sz="1100" dirty="0" smtClean="0"/>
                <a:t>Scale</a:t>
              </a:r>
              <a:r>
                <a:rPr lang="lv-LV" sz="1100" dirty="0" smtClean="0"/>
                <a:t>:</a:t>
              </a:r>
            </a:p>
            <a:p>
              <a:r>
                <a:rPr lang="en-US" sz="1100" dirty="0" smtClean="0"/>
                <a:t>Regional</a:t>
              </a:r>
              <a:r>
                <a:rPr lang="lv-LV" sz="1100" dirty="0" smtClean="0"/>
                <a:t>,</a:t>
              </a:r>
              <a:r>
                <a:rPr lang="en-US" sz="1100" dirty="0" smtClean="0"/>
                <a:t>Urban</a:t>
              </a:r>
              <a:r>
                <a:rPr lang="lv-LV" sz="1100" dirty="0" smtClean="0"/>
                <a:t>,</a:t>
              </a:r>
              <a:r>
                <a:rPr lang="en-US" sz="1100" dirty="0" smtClean="0"/>
                <a:t>Local/borough</a:t>
              </a:r>
              <a:r>
                <a:rPr lang="lv-LV" sz="1100" dirty="0"/>
                <a:t>,</a:t>
              </a:r>
              <a:r>
                <a:rPr lang="en-US" sz="1100" dirty="0" smtClean="0"/>
                <a:t>Property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09192" y="3863361"/>
              <a:ext cx="1099909" cy="80768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129314" tIns="64657" rIns="129314" bIns="64657" rtlCol="0">
              <a:spAutoFit/>
            </a:bodyPr>
            <a:lstStyle/>
            <a:p>
              <a:r>
                <a:rPr lang="lv-LV" sz="1100" dirty="0" smtClean="0"/>
                <a:t>UHI </a:t>
              </a:r>
              <a:r>
                <a:rPr lang="en-US" sz="1100" dirty="0" smtClean="0"/>
                <a:t>plan</a:t>
              </a:r>
              <a:endParaRPr lang="lv-LV" sz="1100" dirty="0" smtClean="0"/>
            </a:p>
            <a:p>
              <a:endParaRPr lang="lv-LV" sz="1100" dirty="0"/>
            </a:p>
            <a:p>
              <a:endParaRPr lang="lv-LV" sz="1100" dirty="0" smtClean="0"/>
            </a:p>
            <a:p>
              <a:endParaRPr lang="en-US" sz="1100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96964" y="2909661"/>
              <a:ext cx="1099909" cy="8076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129314" tIns="64657" rIns="129314" bIns="64657" rtlCol="0">
              <a:spAutoFit/>
            </a:bodyPr>
            <a:lstStyle/>
            <a:p>
              <a:r>
                <a:rPr lang="lv-LV" sz="1100" dirty="0" smtClean="0"/>
                <a:t>Building </a:t>
              </a:r>
              <a:r>
                <a:rPr lang="en-US" sz="1100" dirty="0" smtClean="0"/>
                <a:t>exposure</a:t>
              </a:r>
              <a:endParaRPr lang="lv-LV" sz="1100" dirty="0" smtClean="0"/>
            </a:p>
            <a:p>
              <a:endParaRPr lang="lv-LV" sz="1100" dirty="0"/>
            </a:p>
            <a:p>
              <a:endParaRPr lang="en-US" sz="1100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02108" y="3996318"/>
              <a:ext cx="1099909" cy="80768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129314" tIns="64657" rIns="129314" bIns="64657" rtlCol="0">
              <a:spAutoFit/>
            </a:bodyPr>
            <a:lstStyle/>
            <a:p>
              <a:r>
                <a:rPr lang="en-US" sz="1100" dirty="0" smtClean="0"/>
                <a:t>Open space exposure</a:t>
              </a:r>
              <a:endParaRPr lang="lv-LV" sz="1100" dirty="0" smtClean="0"/>
            </a:p>
            <a:p>
              <a:endParaRPr lang="lv-LV" sz="1100" dirty="0"/>
            </a:p>
            <a:p>
              <a:endParaRPr lang="en-US" sz="110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5555" y="3119585"/>
              <a:ext cx="1099909" cy="72784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129314" tIns="64657" rIns="129314" bIns="64657" rtlCol="0">
              <a:spAutoFit/>
            </a:bodyPr>
            <a:lstStyle/>
            <a:p>
              <a:r>
                <a:rPr lang="en-US" sz="1100" dirty="0" smtClean="0"/>
                <a:t>Managing </a:t>
              </a:r>
            </a:p>
            <a:p>
              <a:r>
                <a:rPr lang="en-US" sz="1100" dirty="0" smtClean="0"/>
                <a:t>Risks</a:t>
              </a:r>
              <a:endParaRPr lang="lv-LV" sz="1100" dirty="0"/>
            </a:p>
            <a:p>
              <a:endParaRPr lang="en-US" sz="1100" dirty="0" smtClean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5555" y="4013288"/>
              <a:ext cx="1099909" cy="72784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129314" tIns="64657" rIns="129314" bIns="64657" rtlCol="0">
              <a:spAutoFit/>
            </a:bodyPr>
            <a:lstStyle/>
            <a:p>
              <a:r>
                <a:rPr lang="en-US" sz="1100" dirty="0" smtClean="0"/>
                <a:t>Increasing </a:t>
              </a:r>
            </a:p>
            <a:p>
              <a:r>
                <a:rPr lang="en-US" sz="1100" dirty="0" smtClean="0"/>
                <a:t>Resilience</a:t>
              </a:r>
              <a:endParaRPr lang="lv-LV" sz="1100" dirty="0"/>
            </a:p>
            <a:p>
              <a:endParaRPr lang="en-US" sz="1100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90089" y="2909057"/>
              <a:ext cx="1099909" cy="6384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129314" tIns="64657" rIns="129314" bIns="64657" rtlCol="0">
              <a:spAutoFit/>
            </a:bodyPr>
            <a:lstStyle/>
            <a:p>
              <a:r>
                <a:rPr lang="en-US" sz="1100" dirty="0" smtClean="0"/>
                <a:t>Prevent </a:t>
              </a:r>
              <a:endParaRPr lang="lv-LV" sz="1100" dirty="0" smtClean="0"/>
            </a:p>
            <a:p>
              <a:endParaRPr lang="lv-LV" sz="1100" dirty="0"/>
            </a:p>
            <a:p>
              <a:endParaRPr lang="en-US" sz="1100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86089" y="3712848"/>
              <a:ext cx="1099909" cy="46913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129314" tIns="64657" rIns="129314" bIns="64657" rtlCol="0">
              <a:spAutoFit/>
            </a:bodyPr>
            <a:lstStyle/>
            <a:p>
              <a:r>
                <a:rPr lang="en-US" sz="1100" dirty="0" err="1" smtClean="0"/>
                <a:t>Prepar</a:t>
              </a:r>
              <a:r>
                <a:rPr lang="lv-LV" sz="1100" dirty="0" smtClean="0"/>
                <a:t>e</a:t>
              </a:r>
            </a:p>
            <a:p>
              <a:endParaRPr lang="en-US" sz="1100" dirty="0" smtClean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99391" y="2774794"/>
              <a:ext cx="1099909" cy="63840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129314" tIns="64657" rIns="129314" bIns="64657" rtlCol="0">
              <a:spAutoFit/>
            </a:bodyPr>
            <a:lstStyle/>
            <a:p>
              <a:r>
                <a:rPr lang="en-US" sz="1100" dirty="0" smtClean="0"/>
                <a:t>Green cover</a:t>
              </a:r>
              <a:endParaRPr lang="lv-LV" sz="1100" dirty="0" smtClean="0"/>
            </a:p>
            <a:p>
              <a:endParaRPr lang="lv-LV" sz="1100" dirty="0"/>
            </a:p>
            <a:p>
              <a:endParaRPr lang="en-US" sz="1100" dirty="0" smtClean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99391" y="3634467"/>
              <a:ext cx="1099909" cy="63840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129314" tIns="64657" rIns="129314" bIns="64657" rtlCol="0">
              <a:spAutoFit/>
            </a:bodyPr>
            <a:lstStyle/>
            <a:p>
              <a:r>
                <a:rPr lang="en-US" sz="1100" dirty="0" smtClean="0"/>
                <a:t>Tree cover</a:t>
              </a:r>
              <a:endParaRPr lang="lv-LV" sz="1100" dirty="0" smtClean="0"/>
            </a:p>
            <a:p>
              <a:endParaRPr lang="lv-LV" sz="1100" dirty="0"/>
            </a:p>
            <a:p>
              <a:endParaRPr lang="en-US" sz="1100" dirty="0" smtClean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99391" y="4437335"/>
              <a:ext cx="1099909" cy="80768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129314" tIns="64657" rIns="129314" bIns="64657" rtlCol="0">
              <a:spAutoFit/>
            </a:bodyPr>
            <a:lstStyle/>
            <a:p>
              <a:r>
                <a:rPr lang="en-US" sz="1100" dirty="0" smtClean="0"/>
                <a:t>Land</a:t>
              </a:r>
              <a:r>
                <a:rPr lang="lv-LV" sz="1100" dirty="0" smtClean="0"/>
                <a:t> </a:t>
              </a:r>
              <a:r>
                <a:rPr lang="en-US" sz="1100" dirty="0" smtClean="0"/>
                <a:t>cover</a:t>
              </a:r>
              <a:r>
                <a:rPr lang="lv-LV" sz="1100" dirty="0" smtClean="0"/>
                <a:t> </a:t>
              </a:r>
              <a:r>
                <a:rPr lang="en-US" sz="1100" dirty="0" smtClean="0"/>
                <a:t>permeability</a:t>
              </a:r>
              <a:endParaRPr lang="lv-LV" sz="1100" dirty="0" smtClean="0"/>
            </a:p>
            <a:p>
              <a:endParaRPr lang="lv-LV" sz="1100" dirty="0"/>
            </a:p>
            <a:p>
              <a:endParaRPr lang="en-US" sz="1100" dirty="0" smtClean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86089" y="4352697"/>
              <a:ext cx="1099909" cy="6384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129314" tIns="64657" rIns="129314" bIns="64657" rtlCol="0">
              <a:spAutoFit/>
            </a:bodyPr>
            <a:lstStyle/>
            <a:p>
              <a:r>
                <a:rPr lang="en-US" sz="1100" dirty="0" smtClean="0"/>
                <a:t>Respond</a:t>
              </a:r>
              <a:endParaRPr lang="lv-LV" sz="1100" dirty="0" smtClean="0"/>
            </a:p>
            <a:p>
              <a:endParaRPr lang="lv-LV" sz="1100" dirty="0"/>
            </a:p>
            <a:p>
              <a:endParaRPr lang="en-US" sz="11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86089" y="5138010"/>
              <a:ext cx="1099909" cy="63840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129314" tIns="64657" rIns="129314" bIns="64657" rtlCol="0">
              <a:spAutoFit/>
            </a:bodyPr>
            <a:lstStyle/>
            <a:p>
              <a:r>
                <a:rPr lang="en-US" sz="1100" dirty="0" smtClean="0"/>
                <a:t>Recover</a:t>
              </a:r>
              <a:endParaRPr lang="lv-LV" sz="1100" dirty="0" smtClean="0"/>
            </a:p>
            <a:p>
              <a:endParaRPr lang="lv-LV" sz="1100" dirty="0"/>
            </a:p>
            <a:p>
              <a:endParaRPr lang="en-US" sz="1100" dirty="0" smtClean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95163" y="2582347"/>
              <a:ext cx="1099909" cy="63840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129314" tIns="64657" rIns="129314" bIns="64657" rtlCol="0">
              <a:spAutoFit/>
            </a:bodyPr>
            <a:lstStyle/>
            <a:p>
              <a:r>
                <a:rPr lang="en-US" sz="1100" dirty="0" smtClean="0"/>
                <a:t>Vulnerability</a:t>
              </a:r>
              <a:endParaRPr lang="lv-LV" sz="1100" dirty="0" smtClean="0"/>
            </a:p>
            <a:p>
              <a:endParaRPr lang="lv-LV" sz="1100" dirty="0"/>
            </a:p>
            <a:p>
              <a:endParaRPr lang="lv-LV" sz="1100" dirty="0" smtClean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04959" y="3425257"/>
              <a:ext cx="1099909" cy="63840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129314" tIns="64657" rIns="129314" bIns="64657" rtlCol="0">
              <a:spAutoFit/>
            </a:bodyPr>
            <a:lstStyle/>
            <a:p>
              <a:r>
                <a:rPr lang="en-US" sz="1100" dirty="0" smtClean="0"/>
                <a:t>Adaptive capacity</a:t>
              </a:r>
              <a:endParaRPr lang="lv-LV" sz="1100" dirty="0" smtClean="0"/>
            </a:p>
            <a:p>
              <a:endParaRPr lang="lv-LV" sz="1100" dirty="0" smtClean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10685" y="2582347"/>
              <a:ext cx="1099909" cy="63840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129314" tIns="64657" rIns="129314" bIns="64657" rtlCol="0">
              <a:spAutoFit/>
            </a:bodyPr>
            <a:lstStyle/>
            <a:p>
              <a:r>
                <a:rPr lang="en-US" sz="1100" dirty="0" smtClean="0"/>
                <a:t>Overheating</a:t>
              </a:r>
              <a:endParaRPr lang="lv-LV" sz="1100" dirty="0" smtClean="0"/>
            </a:p>
            <a:p>
              <a:endParaRPr lang="lv-LV" sz="1100" dirty="0"/>
            </a:p>
            <a:p>
              <a:endParaRPr lang="en-US" sz="1100" dirty="0" smtClean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10685" y="3432404"/>
              <a:ext cx="1099909" cy="63840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129314" tIns="64657" rIns="129314" bIns="64657" rtlCol="0">
              <a:spAutoFit/>
            </a:bodyPr>
            <a:lstStyle/>
            <a:p>
              <a:r>
                <a:rPr lang="en-US" sz="1100" dirty="0" smtClean="0"/>
                <a:t>Drought</a:t>
              </a:r>
              <a:endParaRPr lang="lv-LV" sz="1100" dirty="0" smtClean="0"/>
            </a:p>
            <a:p>
              <a:endParaRPr lang="lv-LV" sz="1100" dirty="0"/>
            </a:p>
            <a:p>
              <a:endParaRPr lang="en-US" sz="1100" dirty="0" smtClean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10685" y="4248249"/>
              <a:ext cx="1099909" cy="63840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129314" tIns="64657" rIns="129314" bIns="64657" rtlCol="0">
              <a:spAutoFit/>
            </a:bodyPr>
            <a:lstStyle/>
            <a:p>
              <a:r>
                <a:rPr lang="en-US" sz="1100" dirty="0" smtClean="0"/>
                <a:t>Flooding</a:t>
              </a:r>
              <a:endParaRPr lang="lv-LV" sz="1100" dirty="0" smtClean="0"/>
            </a:p>
            <a:p>
              <a:endParaRPr lang="lv-LV" sz="1100" dirty="0"/>
            </a:p>
            <a:p>
              <a:endParaRPr lang="en-US" sz="1100" dirty="0" smtClean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72117" y="2249965"/>
              <a:ext cx="1698406" cy="298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 smtClean="0"/>
                <a:t>HEALTH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96627" y="2064790"/>
              <a:ext cx="2113576" cy="298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 smtClean="0"/>
                <a:t>INFRASTRUCTURE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63690" y="1842577"/>
              <a:ext cx="1148094" cy="298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 smtClean="0"/>
                <a:t>ECONOMY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91387" y="1657400"/>
              <a:ext cx="1930056" cy="298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 smtClean="0"/>
                <a:t>ENVIRONMENT</a:t>
              </a:r>
            </a:p>
          </p:txBody>
        </p:sp>
        <p:sp>
          <p:nvSpPr>
            <p:cNvPr id="33" name="Taisnstūris 32"/>
            <p:cNvSpPr/>
            <p:nvPr/>
          </p:nvSpPr>
          <p:spPr>
            <a:xfrm>
              <a:off x="335448" y="5738761"/>
              <a:ext cx="851812" cy="4815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conceptual</a:t>
              </a:r>
              <a:endParaRPr lang="en-US" sz="1100" dirty="0"/>
            </a:p>
          </p:txBody>
        </p:sp>
        <p:sp>
          <p:nvSpPr>
            <p:cNvPr id="34" name="Taisnstūris 33"/>
            <p:cNvSpPr/>
            <p:nvPr/>
          </p:nvSpPr>
          <p:spPr>
            <a:xfrm>
              <a:off x="1965001" y="5787523"/>
              <a:ext cx="1213585" cy="432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Outcome vulnerability</a:t>
              </a:r>
              <a:endParaRPr lang="en-US" sz="1100" dirty="0"/>
            </a:p>
          </p:txBody>
        </p:sp>
        <p:sp>
          <p:nvSpPr>
            <p:cNvPr id="35" name="Taisnstūris 34"/>
            <p:cNvSpPr/>
            <p:nvPr/>
          </p:nvSpPr>
          <p:spPr>
            <a:xfrm>
              <a:off x="4558283" y="5716244"/>
              <a:ext cx="1213585" cy="5040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Operational</a:t>
              </a:r>
              <a:endParaRPr lang="en-US" sz="1100" dirty="0"/>
            </a:p>
          </p:txBody>
        </p:sp>
        <p:sp>
          <p:nvSpPr>
            <p:cNvPr id="36" name="Taisnstūris 35"/>
            <p:cNvSpPr/>
            <p:nvPr/>
          </p:nvSpPr>
          <p:spPr>
            <a:xfrm>
              <a:off x="6742557" y="5656608"/>
              <a:ext cx="1349367" cy="5636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Contextual vulnerability</a:t>
              </a:r>
              <a:endParaRPr lang="en-US" sz="1100" dirty="0"/>
            </a:p>
          </p:txBody>
        </p:sp>
        <p:sp>
          <p:nvSpPr>
            <p:cNvPr id="37" name="Taisnstūris 36"/>
            <p:cNvSpPr/>
            <p:nvPr/>
          </p:nvSpPr>
          <p:spPr>
            <a:xfrm>
              <a:off x="7718433" y="1370642"/>
              <a:ext cx="1349367" cy="22639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Sectoral layers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5185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 rot="16200000">
            <a:off x="6648330" y="3272604"/>
            <a:ext cx="4353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CDOT, 2010. The </a:t>
            </a:r>
            <a:r>
              <a:rPr lang="en-US" sz="1200" dirty="0" err="1"/>
              <a:t>chicago</a:t>
            </a:r>
            <a:r>
              <a:rPr lang="en-US" sz="1200" dirty="0"/>
              <a:t> green alley handbook. An action </a:t>
            </a:r>
            <a:r>
              <a:rPr lang="en-US" sz="1200" dirty="0" err="1"/>
              <a:t>guideto</a:t>
            </a:r>
            <a:r>
              <a:rPr lang="en-US" sz="1200" dirty="0"/>
              <a:t> create a greener, environmentally sustainable Chicago. Mayor City of Chicago, Chicago.</a:t>
            </a:r>
            <a:endParaRPr lang="en-US" sz="1200" dirty="0">
              <a:effectLst/>
            </a:endParaRPr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Čikāgas (ASV)  </a:t>
            </a:r>
            <a:r>
              <a:rPr lang="lv-LV" dirty="0"/>
              <a:t>«Green </a:t>
            </a:r>
            <a:r>
              <a:rPr lang="lv-LV" dirty="0" err="1"/>
              <a:t>Alley</a:t>
            </a:r>
            <a:r>
              <a:rPr lang="lv-LV" dirty="0"/>
              <a:t>» </a:t>
            </a:r>
            <a:r>
              <a:rPr lang="lv-LV" dirty="0" smtClean="0"/>
              <a:t>programma mazina infrastruktūras pakļautību siltuma salām un applūšanai sakārtojot vietējas satiksmes infrastruktūru, tādā veidā palielinot pielāgošanas kapacitāti.</a:t>
            </a:r>
            <a:r>
              <a:rPr lang="lv-LV" dirty="0"/>
              <a:t/>
            </a:r>
            <a:br>
              <a:rPr lang="lv-LV" dirty="0"/>
            </a:br>
            <a:endParaRPr lang="en-US" dirty="0"/>
          </a:p>
        </p:txBody>
      </p:sp>
      <p:pic>
        <p:nvPicPr>
          <p:cNvPr id="10" name="Content Placeholder 3" descr="Green_Alley_Handbook_2010.pdf - Adobe Acrobat Pro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353050" y="1690689"/>
            <a:ext cx="2948633" cy="4522342"/>
          </a:xfrm>
          <a:prstGeom prst="rect">
            <a:avLst/>
          </a:prstGeom>
        </p:spPr>
      </p:pic>
      <p:pic>
        <p:nvPicPr>
          <p:cNvPr id="6" name="Content Placeholder 6" descr="Green_Alley_Handbook_2010.pdf - Adobe Acrobat Pro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2148054"/>
            <a:ext cx="4553446" cy="362426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248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297" y="1690689"/>
            <a:ext cx="6826703" cy="4540659"/>
          </a:xfrm>
          <a:prstGeom prst="rect">
            <a:avLst/>
          </a:prstGeom>
        </p:spPr>
      </p:pic>
      <p:pic>
        <p:nvPicPr>
          <p:cNvPr id="3" name="Attēls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1690689"/>
            <a:ext cx="2762250" cy="1874384"/>
          </a:xfrm>
          <a:prstGeom prst="rect">
            <a:avLst/>
          </a:prstGeom>
        </p:spPr>
      </p:pic>
      <p:sp>
        <p:nvSpPr>
          <p:cNvPr id="4" name="Virsrakst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Gandrīz puse no Rīgas ceļiem kalpo tikai piebraukšanai. Tie veido nozīmīgo resursu Rīgas pielāgošanas kapacitātes celšanai. Tam nepieciešama pārvaldības sakārtošana.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18893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Problēmu lauku veido mikroklimata problēmas, kuru cēloni pārklājas gandrīz visos gadījumos ar pilsētas  siltuma salas (PSS) cēloņiem. </a:t>
            </a:r>
            <a:endParaRPr lang="lv-LV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28950" y="1812341"/>
            <a:ext cx="3681606" cy="441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0556" y="3035793"/>
            <a:ext cx="2230315" cy="274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a 4"/>
          <p:cNvGrpSpPr/>
          <p:nvPr/>
        </p:nvGrpSpPr>
        <p:grpSpPr>
          <a:xfrm>
            <a:off x="691199" y="2695575"/>
            <a:ext cx="2108145" cy="2543175"/>
            <a:chOff x="4499992" y="949617"/>
            <a:chExt cx="4263813" cy="514367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99992" y="2428533"/>
              <a:ext cx="4263813" cy="3664763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" name="Attēls 7" descr="OCR-Oke-климаты-пограничного-слоя.pdf - Foxit Reader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99992" y="949617"/>
              <a:ext cx="2958405" cy="13762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36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lv-LV" dirty="0" smtClean="0"/>
              <a:t>Projekta telpiskā un sociāla daļa apvieno pilsētas mikroklimata literatūras, ekspertu viedokļus, morfoloģiju, gaisa temperatūras un attālas izpētes datus.</a:t>
            </a:r>
            <a:endParaRPr lang="lv-LV" dirty="0"/>
          </a:p>
        </p:txBody>
      </p:sp>
      <p:sp>
        <p:nvSpPr>
          <p:cNvPr id="6" name="Satura vietturis 5"/>
          <p:cNvSpPr>
            <a:spLocks noGrp="1"/>
          </p:cNvSpPr>
          <p:nvPr>
            <p:ph sz="half"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lv-LV" dirty="0" smtClean="0"/>
              <a:t>Projekta sadaļu īsteno Rīgas Pilsētas Arhitekta birojs</a:t>
            </a:r>
          </a:p>
          <a:p>
            <a:pPr marL="0" indent="0">
              <a:buNone/>
            </a:pPr>
            <a:r>
              <a:rPr lang="lv-LV" dirty="0" smtClean="0"/>
              <a:t>Aleksandrs </a:t>
            </a:r>
            <a:r>
              <a:rPr lang="lv-LV" dirty="0" err="1" smtClean="0"/>
              <a:t>Feļtins</a:t>
            </a:r>
            <a:r>
              <a:rPr lang="lv-LV" dirty="0" smtClean="0"/>
              <a:t>—kompozīciju analīze, atlants</a:t>
            </a:r>
          </a:p>
          <a:p>
            <a:pPr marL="0" indent="0">
              <a:buNone/>
            </a:pPr>
            <a:r>
              <a:rPr lang="lv-LV" dirty="0" smtClean="0"/>
              <a:t>Toms Bricis—Rīgas PSS intensitātes noteikšana septiņos kvartālos izmantojot gaisa temperatūras mērījumus</a:t>
            </a:r>
          </a:p>
          <a:p>
            <a:pPr marL="0" indent="0">
              <a:buNone/>
            </a:pPr>
            <a:r>
              <a:rPr lang="lv-LV" dirty="0" smtClean="0"/>
              <a:t>Jānis Donis</a:t>
            </a:r>
            <a:r>
              <a:rPr lang="lv-LV" dirty="0"/>
              <a:t>, </a:t>
            </a:r>
            <a:r>
              <a:rPr lang="lv-LV" dirty="0" smtClean="0"/>
              <a:t>SILAVA—</a:t>
            </a:r>
            <a:r>
              <a:rPr lang="lv-LV" dirty="0"/>
              <a:t>R</a:t>
            </a:r>
            <a:r>
              <a:rPr lang="lv-LV" dirty="0" smtClean="0"/>
              <a:t>īgas siltuma salas cēloņu noteikšanai izmantojot attālo izpēti</a:t>
            </a:r>
          </a:p>
          <a:p>
            <a:pPr marL="0" indent="0">
              <a:buNone/>
            </a:pPr>
            <a:r>
              <a:rPr lang="lv-LV" dirty="0" smtClean="0"/>
              <a:t>Viesturs Celmiņš—fokusa grupas </a:t>
            </a:r>
            <a:r>
              <a:rPr lang="lv-LV" dirty="0"/>
              <a:t>par </a:t>
            </a:r>
            <a:r>
              <a:rPr lang="lv-LV" dirty="0" smtClean="0"/>
              <a:t>klimata mainības ietekmi un pielāgošanas kapacitāti</a:t>
            </a:r>
          </a:p>
          <a:p>
            <a:pPr marL="0" indent="0">
              <a:buNone/>
            </a:pPr>
            <a:r>
              <a:rPr lang="lv-LV" dirty="0" smtClean="0"/>
              <a:t>Sabīne </a:t>
            </a:r>
            <a:r>
              <a:rPr lang="lv-LV" dirty="0"/>
              <a:t>Zāģere—Kvartālu dzīves vides snieguma novērtējums klimata pārmaiņu draudu kontekstā</a:t>
            </a:r>
          </a:p>
        </p:txBody>
      </p:sp>
      <p:pic>
        <p:nvPicPr>
          <p:cNvPr id="9" name="Satura vietturis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7217" y="1825625"/>
            <a:ext cx="36900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1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Kompozīciju analīze: morfoloģiskā un salīdzinošā analīze.</a:t>
            </a:r>
            <a:br>
              <a:rPr lang="lv-LV" dirty="0" smtClean="0"/>
            </a:br>
            <a:r>
              <a:rPr lang="lv-LV" dirty="0" smtClean="0"/>
              <a:t>Vides variāciju analīze, kuras nosaka mikroklimatu. Formas variācijas pilsētas mērogā ka pamats salīdzinošai analīzei.</a:t>
            </a:r>
            <a:endParaRPr lang="lv-LV" dirty="0"/>
          </a:p>
        </p:txBody>
      </p:sp>
      <p:pic>
        <p:nvPicPr>
          <p:cNvPr id="4" name="Satura vietturis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04"/>
          <a:stretch/>
        </p:blipFill>
        <p:spPr>
          <a:xfrm>
            <a:off x="628650" y="1690689"/>
            <a:ext cx="7886700" cy="3185173"/>
          </a:xfrm>
          <a:prstGeom prst="rect">
            <a:avLst/>
          </a:prstGeom>
        </p:spPr>
      </p:pic>
      <p:sp>
        <p:nvSpPr>
          <p:cNvPr id="3" name="Taisnstūris 2"/>
          <p:cNvSpPr/>
          <p:nvPr/>
        </p:nvSpPr>
        <p:spPr>
          <a:xfrm>
            <a:off x="819150" y="4762500"/>
            <a:ext cx="7219950" cy="1152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i="1" dirty="0" smtClean="0">
                <a:solidFill>
                  <a:schemeClr val="tx1"/>
                </a:solidFill>
              </a:rPr>
              <a:t>Hipotēze: virsmas temperatūras maksimuma apgabali pilsētā sakrīt ar maksimālo formas kontrastu komponentē</a:t>
            </a:r>
            <a:endParaRPr lang="lv-LV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04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 dizain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dizains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dizain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2257</TotalTime>
  <Words>2188</Words>
  <Application>Microsoft Office PowerPoint</Application>
  <PresentationFormat>Slaidrāde ekrānā (4:3)</PresentationFormat>
  <Paragraphs>420</Paragraphs>
  <Slides>28</Slides>
  <Notes>11</Notes>
  <HiddenSlides>0</HiddenSlides>
  <MMClips>0</MMClips>
  <ScaleCrop>false</ScaleCrop>
  <HeadingPairs>
    <vt:vector size="6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Office dizains</vt:lpstr>
      <vt:lpstr> «Klimata ietekmes, pielāgošanos klimata pārmaiņām un pielāgošanās iespēju sociāli ekonomisko vērtību novērtējums daudzdzīvokļu kvartālos Rīgā un Latvijā» Sociāla un telpiskā daļa</vt:lpstr>
      <vt:lpstr>Divas pieejas pielāgošanas stratēģijas izstrādē. Konteksta faktori—fiziskie un sociālie, nosaka ievainojamību klimata pārmaiņām. </vt:lpstr>
      <vt:lpstr>Konteksta faktori ievainojamības noteikšanai: vides, individuālie/morfoloģiskie un sociālie faktori kuri nosaka pielāgošanas stratēģijas saturu</vt:lpstr>
      <vt:lpstr>Londonas pielāgošanas stratēģijas satura analīze. Managing risks and increasing resilience. The Mayor’s climate change adaptation strategy</vt:lpstr>
      <vt:lpstr>Čikāgas (ASV)  «Green Alley» programma mazina infrastruktūras pakļautību siltuma salām un applūšanai sakārtojot vietējas satiksmes infrastruktūru, tādā veidā palielinot pielāgošanas kapacitāti. </vt:lpstr>
      <vt:lpstr>Gandrīz puse no Rīgas ceļiem kalpo tikai piebraukšanai. Tie veido nozīmīgo resursu Rīgas pielāgošanas kapacitātes celšanai. Tam nepieciešama pārvaldības sakārtošana.</vt:lpstr>
      <vt:lpstr>Problēmu lauku veido mikroklimata problēmas, kuru cēloni pārklājas gandrīz visos gadījumos ar pilsētas  siltuma salas (PSS) cēloņiem. </vt:lpstr>
      <vt:lpstr>Projekta telpiskā un sociāla daļa apvieno pilsētas mikroklimata literatūras, ekspertu viedokļus, morfoloģiju, gaisa temperatūras un attālas izpētes datus.</vt:lpstr>
      <vt:lpstr>Kompozīciju analīze: morfoloģiskā un salīdzinošā analīze. Vides variāciju analīze, kuras nosaka mikroklimatu. Formas variācijas pilsētas mērogā ka pamats salīdzinošai analīzei.</vt:lpstr>
      <vt:lpstr>Salīdzinošā analīze ir morfoloģiskās analīzes pamatā. Lai atrastu komponentes, kurus vēlā salīdzināt, veic «morfoloģisko rekonstrukciju»</vt:lpstr>
      <vt:lpstr>Kompozīciju akordi parāda attēla variācijas un atkārtojamības kā mēroga funkciju. No abstraktām uz konkrētām variācijām ejot mēroga pakāpe uz leju, mainās variācijas nozīme.</vt:lpstr>
      <vt:lpstr>Forma izteikta kā akumulācija un izkliede. Formas studijām ir svarīga izšķirtspēja. Forma variē mērogā un veido «formas akordus»</vt:lpstr>
      <vt:lpstr>Kvartālu diagnostika izmantojot šablonu valodu. Normatīvs kvartālu princips, kurš nodrošina optimālu vides funkcionēšanu. Šablonu apgalvojuma pārbaude: 1–Vai problēma eksistē? 2–Vai risinājums ir iedarbīgs?</vt:lpstr>
      <vt:lpstr>Šablonu valoda klimata izturīgai pilsētai: pieci principi diagnostikai, saistot kontekstu, konfliktu un konfigurāciju. Iegūtie dati, teorija un kompozīciju analīze.</vt:lpstr>
      <vt:lpstr>1-Klimatam atbilstošā pilsētas  virsma</vt:lpstr>
      <vt:lpstr>Asfaltētās ielas: Asfalts  siltuma uzkrājumi  sajūtams siltums Zaļās ielas: Asfalts  iztvaikošana  latentais siltums</vt:lpstr>
      <vt:lpstr>2-Izsauļota un nepārkarstoša dzīvošana</vt:lpstr>
      <vt:lpstr>Slēgtie Pagalmi Blīva apbūve  radiācijas bilance  debess faktors Atvērtie Pagalmi +SVF!!! Blīva apbūve  atdzesēšana  lapotne dienvidos </vt:lpstr>
      <vt:lpstr>3-Izvedināmā un komfortabla pilsēttelpa</vt:lpstr>
      <vt:lpstr>H/L ārtelpas dimensiju attiecība: tikai daži mikrorajoni veidoti kā brīvstavoši, pārsvarā plūsmas krustojās, kas veicina piesārņojuma akumulāciju</vt:lpstr>
      <vt:lpstr>PowerPoint prezentācija</vt:lpstr>
      <vt:lpstr>4-Vietēja satiksme</vt:lpstr>
      <vt:lpstr>Infrastruktūras funkcionālā nozīme dažādo iespējas un vajadzības pēc pielāgošanas pasākumiem Motoriskā struktūra P1000m  atbalsta punkti vietējai satiksmei</vt:lpstr>
      <vt:lpstr>Motoriskā struktūra P300m;  Ēku savstarpējā orientācija P100m</vt:lpstr>
      <vt:lpstr>5-Koptelpa</vt:lpstr>
      <vt:lpstr>Teritoriju veido privāta un publiskā telpa; jānosaka «vārti». Variācijas teritoriju struktūrā. (1) Publiskā telpa un privātā telpa. (2) Iekšpagalms kā iekļauto teritoriju privāta telpa.</vt:lpstr>
      <vt:lpstr>Teritoriju veidošanās: horizontālo robežu maiņa Top down Bottom up </vt:lpstr>
      <vt:lpstr>Secinājumi salīdzinošai analīzei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Stratēģija pielāgošanai Klimata pārmaiņām</dc:title>
  <dc:creator>Aleksandrs Feltins</dc:creator>
  <cp:lastModifiedBy>Juris</cp:lastModifiedBy>
  <cp:revision>108</cp:revision>
  <dcterms:created xsi:type="dcterms:W3CDTF">2016-01-31T14:21:47Z</dcterms:created>
  <dcterms:modified xsi:type="dcterms:W3CDTF">2016-02-20T14:49:30Z</dcterms:modified>
</cp:coreProperties>
</file>