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09" r:id="rId3"/>
    <p:sldId id="330" r:id="rId4"/>
    <p:sldId id="312" r:id="rId5"/>
    <p:sldId id="331" r:id="rId6"/>
    <p:sldId id="319" r:id="rId7"/>
    <p:sldId id="288" r:id="rId8"/>
    <p:sldId id="289" r:id="rId9"/>
    <p:sldId id="310" r:id="rId10"/>
    <p:sldId id="290" r:id="rId11"/>
    <p:sldId id="320" r:id="rId12"/>
    <p:sldId id="315" r:id="rId13"/>
    <p:sldId id="258" r:id="rId14"/>
    <p:sldId id="291" r:id="rId15"/>
    <p:sldId id="300" r:id="rId16"/>
    <p:sldId id="301" r:id="rId17"/>
    <p:sldId id="317" r:id="rId18"/>
    <p:sldId id="324" r:id="rId19"/>
    <p:sldId id="277" r:id="rId20"/>
    <p:sldId id="279" r:id="rId21"/>
    <p:sldId id="280" r:id="rId22"/>
    <p:sldId id="282" r:id="rId23"/>
    <p:sldId id="305" r:id="rId24"/>
    <p:sldId id="306" r:id="rId25"/>
    <p:sldId id="292" r:id="rId26"/>
    <p:sldId id="293" r:id="rId27"/>
    <p:sldId id="294" r:id="rId28"/>
    <p:sldId id="328" r:id="rId29"/>
    <p:sldId id="329" r:id="rId30"/>
    <p:sldId id="325" r:id="rId31"/>
    <p:sldId id="326" r:id="rId32"/>
    <p:sldId id="327" r:id="rId33"/>
    <p:sldId id="296" r:id="rId34"/>
    <p:sldId id="297" r:id="rId35"/>
    <p:sldId id="313" r:id="rId36"/>
    <p:sldId id="276" r:id="rId37"/>
    <p:sldId id="307" r:id="rId38"/>
    <p:sldId id="30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28E98-4215-4A8D-884B-77B2B7CB1199}"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CFD1A443-1146-462D-8293-949A6AFBA0FD}">
      <dgm:prSet phldrT="[Text]"/>
      <dgm:spPr/>
      <dgm:t>
        <a:bodyPr/>
        <a:lstStyle/>
        <a:p>
          <a:r>
            <a:rPr lang="lv-LV" dirty="0" smtClean="0">
              <a:ea typeface="Calibri" pitchFamily="34" charset="0"/>
              <a:cs typeface="Times New Roman" pitchFamily="18" charset="0"/>
            </a:rPr>
            <a:t>Telpa/telpa</a:t>
          </a:r>
          <a:endParaRPr lang="en-US" dirty="0"/>
        </a:p>
      </dgm:t>
    </dgm:pt>
    <dgm:pt modelId="{DDC6857F-7646-46CE-8EFA-432D508E26B0}" type="parTrans" cxnId="{886B494D-6AEA-4971-B488-21BFD04574A5}">
      <dgm:prSet/>
      <dgm:spPr/>
      <dgm:t>
        <a:bodyPr/>
        <a:lstStyle/>
        <a:p>
          <a:endParaRPr lang="en-US"/>
        </a:p>
      </dgm:t>
    </dgm:pt>
    <dgm:pt modelId="{CF4E6C2D-E51B-41FF-AD57-03A5D2A5821C}" type="sibTrans" cxnId="{886B494D-6AEA-4971-B488-21BFD04574A5}">
      <dgm:prSet/>
      <dgm:spPr/>
      <dgm:t>
        <a:bodyPr/>
        <a:lstStyle/>
        <a:p>
          <a:endParaRPr lang="en-US"/>
        </a:p>
      </dgm:t>
    </dgm:pt>
    <dgm:pt modelId="{78DF11EA-6FE4-42FF-8E73-2EE53FFCF1D4}">
      <dgm:prSet phldrT="[Text]"/>
      <dgm:spPr/>
      <dgm:t>
        <a:bodyPr/>
        <a:lstStyle/>
        <a:p>
          <a:r>
            <a:rPr lang="lv-LV" dirty="0" smtClean="0">
              <a:ea typeface="Calibri" pitchFamily="34" charset="0"/>
              <a:cs typeface="Times New Roman" pitchFamily="18" charset="0"/>
            </a:rPr>
            <a:t>cilvēks/cilvēks</a:t>
          </a:r>
          <a:endParaRPr lang="en-US" dirty="0"/>
        </a:p>
      </dgm:t>
    </dgm:pt>
    <dgm:pt modelId="{DD0247A1-02FD-4055-B34C-D9C935EBEB45}" type="parTrans" cxnId="{880A7F91-05B0-4E98-B6FA-C5981602E2DD}">
      <dgm:prSet/>
      <dgm:spPr/>
      <dgm:t>
        <a:bodyPr/>
        <a:lstStyle/>
        <a:p>
          <a:endParaRPr lang="en-US"/>
        </a:p>
      </dgm:t>
    </dgm:pt>
    <dgm:pt modelId="{AF58E22E-35C5-4EEC-8855-1C6653655E8A}" type="sibTrans" cxnId="{880A7F91-05B0-4E98-B6FA-C5981602E2DD}">
      <dgm:prSet/>
      <dgm:spPr/>
      <dgm:t>
        <a:bodyPr/>
        <a:lstStyle/>
        <a:p>
          <a:endParaRPr lang="en-US"/>
        </a:p>
      </dgm:t>
    </dgm:pt>
    <dgm:pt modelId="{5B9FA86D-8C88-480D-92C7-95DBC912218B}">
      <dgm:prSet phldrT="[Text]"/>
      <dgm:spPr/>
      <dgm:t>
        <a:bodyPr/>
        <a:lstStyle/>
        <a:p>
          <a:r>
            <a:rPr lang="lv-LV" baseline="0" dirty="0" smtClean="0">
              <a:solidFill>
                <a:schemeClr val="accent1">
                  <a:lumMod val="75000"/>
                </a:schemeClr>
              </a:solidFill>
              <a:ea typeface="Calibri" pitchFamily="34" charset="0"/>
              <a:cs typeface="Times New Roman" pitchFamily="18" charset="0"/>
            </a:rPr>
            <a:t>Sociālā</a:t>
          </a:r>
          <a:endParaRPr lang="en-US" dirty="0">
            <a:solidFill>
              <a:schemeClr val="accent1">
                <a:lumMod val="75000"/>
              </a:schemeClr>
            </a:solidFill>
          </a:endParaRPr>
        </a:p>
      </dgm:t>
    </dgm:pt>
    <dgm:pt modelId="{8EC1AB44-9D60-4967-BA98-63D074533EA1}" type="parTrans" cxnId="{AE7AEC30-327E-428B-913A-8DF9C766C4CB}">
      <dgm:prSet/>
      <dgm:spPr/>
      <dgm:t>
        <a:bodyPr/>
        <a:lstStyle/>
        <a:p>
          <a:endParaRPr lang="en-US"/>
        </a:p>
      </dgm:t>
    </dgm:pt>
    <dgm:pt modelId="{67B168B3-3220-4E7F-A695-D0FC37EA36B7}" type="sibTrans" cxnId="{AE7AEC30-327E-428B-913A-8DF9C766C4CB}">
      <dgm:prSet/>
      <dgm:spPr/>
      <dgm:t>
        <a:bodyPr/>
        <a:lstStyle/>
        <a:p>
          <a:endParaRPr lang="en-US"/>
        </a:p>
      </dgm:t>
    </dgm:pt>
    <dgm:pt modelId="{5B555F97-4448-4CA0-A3DE-EACDB8E1DBD5}">
      <dgm:prSet phldrT="[Text]"/>
      <dgm:spPr/>
      <dgm:t>
        <a:bodyPr/>
        <a:lstStyle/>
        <a:p>
          <a:r>
            <a:rPr lang="lv-LV" dirty="0" smtClean="0">
              <a:solidFill>
                <a:schemeClr val="accent1">
                  <a:lumMod val="75000"/>
                </a:schemeClr>
              </a:solidFill>
              <a:ea typeface="Calibri" pitchFamily="34" charset="0"/>
              <a:cs typeface="Times New Roman" pitchFamily="18" charset="0"/>
            </a:rPr>
            <a:t>ekonomisk</a:t>
          </a:r>
          <a:r>
            <a:rPr lang="lv-LV" dirty="0" smtClean="0">
              <a:ea typeface="Calibri" pitchFamily="34" charset="0"/>
              <a:cs typeface="Times New Roman" pitchFamily="18" charset="0"/>
            </a:rPr>
            <a:t>ā</a:t>
          </a:r>
          <a:endParaRPr lang="en-US" dirty="0"/>
        </a:p>
      </dgm:t>
    </dgm:pt>
    <dgm:pt modelId="{C540E73B-DBAE-4A58-A0E4-77F95FCA012E}" type="parTrans" cxnId="{D016AF58-1ED6-4E03-B90E-AB139F78D2B9}">
      <dgm:prSet/>
      <dgm:spPr/>
      <dgm:t>
        <a:bodyPr/>
        <a:lstStyle/>
        <a:p>
          <a:endParaRPr lang="en-US"/>
        </a:p>
      </dgm:t>
    </dgm:pt>
    <dgm:pt modelId="{66E761D5-3745-4CB9-8D23-77A99687B366}" type="sibTrans" cxnId="{D016AF58-1ED6-4E03-B90E-AB139F78D2B9}">
      <dgm:prSet/>
      <dgm:spPr/>
      <dgm:t>
        <a:bodyPr/>
        <a:lstStyle/>
        <a:p>
          <a:endParaRPr lang="en-US"/>
        </a:p>
      </dgm:t>
    </dgm:pt>
    <dgm:pt modelId="{8BFE4023-81C9-46D5-8FFC-5F70F9AF7C83}">
      <dgm:prSet phldrT="[Text]"/>
      <dgm:spPr/>
      <dgm:t>
        <a:bodyPr/>
        <a:lstStyle/>
        <a:p>
          <a:r>
            <a:rPr lang="lv-LV" dirty="0" smtClean="0">
              <a:ea typeface="Calibri" pitchFamily="34" charset="0"/>
              <a:cs typeface="Times New Roman" pitchFamily="18" charset="0"/>
            </a:rPr>
            <a:t>cilvēks/telpa</a:t>
          </a:r>
          <a:endParaRPr lang="en-US" dirty="0"/>
        </a:p>
      </dgm:t>
    </dgm:pt>
    <dgm:pt modelId="{D6568AF8-EFC7-4C0E-A1DF-160DEF967DFF}" type="parTrans" cxnId="{ECB67269-8C73-4CDC-88A6-DA45C4847CDC}">
      <dgm:prSet/>
      <dgm:spPr/>
      <dgm:t>
        <a:bodyPr/>
        <a:lstStyle/>
        <a:p>
          <a:endParaRPr lang="en-US"/>
        </a:p>
      </dgm:t>
    </dgm:pt>
    <dgm:pt modelId="{17C3A173-C563-4F07-BCD0-49C4EAB7201E}" type="sibTrans" cxnId="{ECB67269-8C73-4CDC-88A6-DA45C4847CDC}">
      <dgm:prSet/>
      <dgm:spPr/>
      <dgm:t>
        <a:bodyPr/>
        <a:lstStyle/>
        <a:p>
          <a:endParaRPr lang="en-US"/>
        </a:p>
      </dgm:t>
    </dgm:pt>
    <dgm:pt modelId="{FC93261A-975D-4CC0-A6EB-13DC309069CF}">
      <dgm:prSet phldrT="[Text]"/>
      <dgm:spPr/>
      <dgm:t>
        <a:bodyPr/>
        <a:lstStyle/>
        <a:p>
          <a:r>
            <a:rPr lang="lv-LV" dirty="0" smtClean="0">
              <a:solidFill>
                <a:schemeClr val="accent1">
                  <a:lumMod val="75000"/>
                </a:schemeClr>
              </a:solidFill>
              <a:ea typeface="Calibri" pitchFamily="34" charset="0"/>
              <a:cs typeface="Times New Roman" pitchFamily="18" charset="0"/>
            </a:rPr>
            <a:t>politiskā</a:t>
          </a:r>
          <a:endParaRPr lang="en-US" dirty="0">
            <a:solidFill>
              <a:schemeClr val="accent1">
                <a:lumMod val="75000"/>
              </a:schemeClr>
            </a:solidFill>
          </a:endParaRPr>
        </a:p>
      </dgm:t>
    </dgm:pt>
    <dgm:pt modelId="{4F72BCAE-1F0C-4595-908D-68839A63ADDA}" type="parTrans" cxnId="{0DDC4045-0332-43B6-8513-FEAFC2ACCA3D}">
      <dgm:prSet/>
      <dgm:spPr/>
      <dgm:t>
        <a:bodyPr/>
        <a:lstStyle/>
        <a:p>
          <a:endParaRPr lang="en-US"/>
        </a:p>
      </dgm:t>
    </dgm:pt>
    <dgm:pt modelId="{A9556A0B-CA89-45F8-9067-2598E309108B}" type="sibTrans" cxnId="{0DDC4045-0332-43B6-8513-FEAFC2ACCA3D}">
      <dgm:prSet/>
      <dgm:spPr/>
      <dgm:t>
        <a:bodyPr/>
        <a:lstStyle/>
        <a:p>
          <a:endParaRPr lang="en-US"/>
        </a:p>
      </dgm:t>
    </dgm:pt>
    <dgm:pt modelId="{FCE0565D-D82D-4234-9D47-1305C66F3714}" type="pres">
      <dgm:prSet presAssocID="{7C328E98-4215-4A8D-884B-77B2B7CB1199}" presName="diagram" presStyleCnt="0">
        <dgm:presLayoutVars>
          <dgm:chPref val="1"/>
          <dgm:dir/>
          <dgm:animOne val="branch"/>
          <dgm:animLvl val="lvl"/>
          <dgm:resizeHandles/>
        </dgm:presLayoutVars>
      </dgm:prSet>
      <dgm:spPr/>
    </dgm:pt>
    <dgm:pt modelId="{F9F9E0E0-3002-400A-A813-C99DA711AA77}" type="pres">
      <dgm:prSet presAssocID="{CFD1A443-1146-462D-8293-949A6AFBA0FD}" presName="root" presStyleCnt="0"/>
      <dgm:spPr/>
    </dgm:pt>
    <dgm:pt modelId="{AC4FAF1D-A5CE-4609-A961-B8F8A4D772EA}" type="pres">
      <dgm:prSet presAssocID="{CFD1A443-1146-462D-8293-949A6AFBA0FD}" presName="rootComposite" presStyleCnt="0"/>
      <dgm:spPr/>
    </dgm:pt>
    <dgm:pt modelId="{247B53C2-6458-438E-ABD4-47689CD1C653}" type="pres">
      <dgm:prSet presAssocID="{CFD1A443-1146-462D-8293-949A6AFBA0FD}" presName="rootText" presStyleLbl="node1" presStyleIdx="0" presStyleCnt="3"/>
      <dgm:spPr/>
      <dgm:t>
        <a:bodyPr/>
        <a:lstStyle/>
        <a:p>
          <a:endParaRPr lang="en-US"/>
        </a:p>
      </dgm:t>
    </dgm:pt>
    <dgm:pt modelId="{59013233-7A56-4C5D-B709-C4783A080E61}" type="pres">
      <dgm:prSet presAssocID="{CFD1A443-1146-462D-8293-949A6AFBA0FD}" presName="rootConnector" presStyleLbl="node1" presStyleIdx="0" presStyleCnt="3"/>
      <dgm:spPr/>
    </dgm:pt>
    <dgm:pt modelId="{C2EA5C54-B3D3-4AF7-ADC1-7739FEFD1D66}" type="pres">
      <dgm:prSet presAssocID="{CFD1A443-1146-462D-8293-949A6AFBA0FD}" presName="childShape" presStyleCnt="0"/>
      <dgm:spPr/>
    </dgm:pt>
    <dgm:pt modelId="{45A4A378-7C21-4221-B813-90DC65D1DD4C}" type="pres">
      <dgm:prSet presAssocID="{78DF11EA-6FE4-42FF-8E73-2EE53FFCF1D4}" presName="root" presStyleCnt="0"/>
      <dgm:spPr/>
    </dgm:pt>
    <dgm:pt modelId="{18F19214-0C87-4B04-8149-74C299B7EA94}" type="pres">
      <dgm:prSet presAssocID="{78DF11EA-6FE4-42FF-8E73-2EE53FFCF1D4}" presName="rootComposite" presStyleCnt="0"/>
      <dgm:spPr/>
    </dgm:pt>
    <dgm:pt modelId="{C4248CA6-1397-424B-B662-270D8A3F5538}" type="pres">
      <dgm:prSet presAssocID="{78DF11EA-6FE4-42FF-8E73-2EE53FFCF1D4}" presName="rootText" presStyleLbl="node1" presStyleIdx="1" presStyleCnt="3" custLinFactX="301" custLinFactNeighborX="100000" custLinFactNeighborY="-564"/>
      <dgm:spPr/>
      <dgm:t>
        <a:bodyPr/>
        <a:lstStyle/>
        <a:p>
          <a:endParaRPr lang="en-US"/>
        </a:p>
      </dgm:t>
    </dgm:pt>
    <dgm:pt modelId="{3E4E4DFD-91F6-434F-973E-93E80A369920}" type="pres">
      <dgm:prSet presAssocID="{78DF11EA-6FE4-42FF-8E73-2EE53FFCF1D4}" presName="rootConnector" presStyleLbl="node1" presStyleIdx="1" presStyleCnt="3"/>
      <dgm:spPr/>
    </dgm:pt>
    <dgm:pt modelId="{F0A2126B-9FEE-4754-A5B1-93CCED15A83E}" type="pres">
      <dgm:prSet presAssocID="{78DF11EA-6FE4-42FF-8E73-2EE53FFCF1D4}" presName="childShape" presStyleCnt="0"/>
      <dgm:spPr/>
    </dgm:pt>
    <dgm:pt modelId="{DC5D2642-47E8-4109-872D-FADB2EE867A2}" type="pres">
      <dgm:prSet presAssocID="{8EC1AB44-9D60-4967-BA98-63D074533EA1}" presName="Name13" presStyleLbl="parChTrans1D2" presStyleIdx="0" presStyleCnt="3"/>
      <dgm:spPr/>
    </dgm:pt>
    <dgm:pt modelId="{58FD4F8E-F401-49C5-88EE-78709796C8E7}" type="pres">
      <dgm:prSet presAssocID="{5B9FA86D-8C88-480D-92C7-95DBC912218B}" presName="childText" presStyleLbl="bgAcc1" presStyleIdx="0" presStyleCnt="3" custLinFactX="25376" custLinFactNeighborX="100000" custLinFactNeighborY="-564">
        <dgm:presLayoutVars>
          <dgm:bulletEnabled val="1"/>
        </dgm:presLayoutVars>
      </dgm:prSet>
      <dgm:spPr/>
      <dgm:t>
        <a:bodyPr/>
        <a:lstStyle/>
        <a:p>
          <a:endParaRPr lang="en-US"/>
        </a:p>
      </dgm:t>
    </dgm:pt>
    <dgm:pt modelId="{DF7E72E8-923C-4441-AC75-C6CDD89D2138}" type="pres">
      <dgm:prSet presAssocID="{C540E73B-DBAE-4A58-A0E4-77F95FCA012E}" presName="Name13" presStyleLbl="parChTrans1D2" presStyleIdx="1" presStyleCnt="3"/>
      <dgm:spPr/>
    </dgm:pt>
    <dgm:pt modelId="{5308D400-75CA-4E69-8ACC-342E483BFB37}" type="pres">
      <dgm:prSet presAssocID="{5B555F97-4448-4CA0-A3DE-EACDB8E1DBD5}" presName="childText" presStyleLbl="bgAcc1" presStyleIdx="1" presStyleCnt="3" custLinFactX="25376" custLinFactNeighborX="100000" custLinFactNeighborY="-564">
        <dgm:presLayoutVars>
          <dgm:bulletEnabled val="1"/>
        </dgm:presLayoutVars>
      </dgm:prSet>
      <dgm:spPr/>
      <dgm:t>
        <a:bodyPr/>
        <a:lstStyle/>
        <a:p>
          <a:endParaRPr lang="en-US"/>
        </a:p>
      </dgm:t>
    </dgm:pt>
    <dgm:pt modelId="{EA43A983-C721-43F8-93D8-A7526F42541B}" type="pres">
      <dgm:prSet presAssocID="{4F72BCAE-1F0C-4595-908D-68839A63ADDA}" presName="Name13" presStyleLbl="parChTrans1D2" presStyleIdx="2" presStyleCnt="3"/>
      <dgm:spPr/>
    </dgm:pt>
    <dgm:pt modelId="{0539F98D-F2A6-4633-86C7-9BBD0232001E}" type="pres">
      <dgm:prSet presAssocID="{FC93261A-975D-4CC0-A6EB-13DC309069CF}" presName="childText" presStyleLbl="bgAcc1" presStyleIdx="2" presStyleCnt="3" custLinFactX="25376" custLinFactNeighborX="100000" custLinFactNeighborY="-564">
        <dgm:presLayoutVars>
          <dgm:bulletEnabled val="1"/>
        </dgm:presLayoutVars>
      </dgm:prSet>
      <dgm:spPr/>
      <dgm:t>
        <a:bodyPr/>
        <a:lstStyle/>
        <a:p>
          <a:endParaRPr lang="en-US"/>
        </a:p>
      </dgm:t>
    </dgm:pt>
    <dgm:pt modelId="{C860F437-338A-4A86-9920-F9F63A643A2F}" type="pres">
      <dgm:prSet presAssocID="{8BFE4023-81C9-46D5-8FFC-5F70F9AF7C83}" presName="root" presStyleCnt="0"/>
      <dgm:spPr/>
    </dgm:pt>
    <dgm:pt modelId="{BE1853F2-5D6A-4F9B-8EB2-38F395871B48}" type="pres">
      <dgm:prSet presAssocID="{8BFE4023-81C9-46D5-8FFC-5F70F9AF7C83}" presName="rootComposite" presStyleCnt="0"/>
      <dgm:spPr/>
    </dgm:pt>
    <dgm:pt modelId="{8FFCDB49-68BF-4B76-8B8F-4C2229B3FCF6}" type="pres">
      <dgm:prSet presAssocID="{8BFE4023-81C9-46D5-8FFC-5F70F9AF7C83}" presName="rootText" presStyleLbl="node1" presStyleIdx="2" presStyleCnt="3" custLinFactX="-37030" custLinFactNeighborX="-100000" custLinFactNeighborY="1316"/>
      <dgm:spPr/>
      <dgm:t>
        <a:bodyPr/>
        <a:lstStyle/>
        <a:p>
          <a:endParaRPr lang="en-US"/>
        </a:p>
      </dgm:t>
    </dgm:pt>
    <dgm:pt modelId="{8331150C-6288-460D-88F0-C39F0D70F230}" type="pres">
      <dgm:prSet presAssocID="{8BFE4023-81C9-46D5-8FFC-5F70F9AF7C83}" presName="rootConnector" presStyleLbl="node1" presStyleIdx="2" presStyleCnt="3"/>
      <dgm:spPr/>
    </dgm:pt>
    <dgm:pt modelId="{ED0C7850-3890-4B98-A830-97450B495A49}" type="pres">
      <dgm:prSet presAssocID="{8BFE4023-81C9-46D5-8FFC-5F70F9AF7C83}" presName="childShape" presStyleCnt="0"/>
      <dgm:spPr/>
    </dgm:pt>
  </dgm:ptLst>
  <dgm:cxnLst>
    <dgm:cxn modelId="{F8D2DCD6-60EA-4E25-AE61-5D2CA760D010}" type="presOf" srcId="{8BFE4023-81C9-46D5-8FFC-5F70F9AF7C83}" destId="{8331150C-6288-460D-88F0-C39F0D70F230}" srcOrd="1" destOrd="0" presId="urn:microsoft.com/office/officeart/2005/8/layout/hierarchy3"/>
    <dgm:cxn modelId="{71746AFF-72DE-4631-99BA-4AB09E42CAA9}" type="presOf" srcId="{78DF11EA-6FE4-42FF-8E73-2EE53FFCF1D4}" destId="{C4248CA6-1397-424B-B662-270D8A3F5538}" srcOrd="0" destOrd="0" presId="urn:microsoft.com/office/officeart/2005/8/layout/hierarchy3"/>
    <dgm:cxn modelId="{61B204E0-E0CF-4225-8055-CBB3E32FB03D}" type="presOf" srcId="{C540E73B-DBAE-4A58-A0E4-77F95FCA012E}" destId="{DF7E72E8-923C-4441-AC75-C6CDD89D2138}" srcOrd="0" destOrd="0" presId="urn:microsoft.com/office/officeart/2005/8/layout/hierarchy3"/>
    <dgm:cxn modelId="{E7D1339F-B142-463D-9D3C-629AF4A12EFF}" type="presOf" srcId="{7C328E98-4215-4A8D-884B-77B2B7CB1199}" destId="{FCE0565D-D82D-4234-9D47-1305C66F3714}" srcOrd="0" destOrd="0" presId="urn:microsoft.com/office/officeart/2005/8/layout/hierarchy3"/>
    <dgm:cxn modelId="{D4A394A8-BFFA-447C-9A41-4D0C0BE6E8EF}" type="presOf" srcId="{5B9FA86D-8C88-480D-92C7-95DBC912218B}" destId="{58FD4F8E-F401-49C5-88EE-78709796C8E7}" srcOrd="0" destOrd="0" presId="urn:microsoft.com/office/officeart/2005/8/layout/hierarchy3"/>
    <dgm:cxn modelId="{A08F67B7-8A84-4017-8418-3518E9CAD8FF}" type="presOf" srcId="{8BFE4023-81C9-46D5-8FFC-5F70F9AF7C83}" destId="{8FFCDB49-68BF-4B76-8B8F-4C2229B3FCF6}" srcOrd="0" destOrd="0" presId="urn:microsoft.com/office/officeart/2005/8/layout/hierarchy3"/>
    <dgm:cxn modelId="{ECB67269-8C73-4CDC-88A6-DA45C4847CDC}" srcId="{7C328E98-4215-4A8D-884B-77B2B7CB1199}" destId="{8BFE4023-81C9-46D5-8FFC-5F70F9AF7C83}" srcOrd="2" destOrd="0" parTransId="{D6568AF8-EFC7-4C0E-A1DF-160DEF967DFF}" sibTransId="{17C3A173-C563-4F07-BCD0-49C4EAB7201E}"/>
    <dgm:cxn modelId="{0DDC4045-0332-43B6-8513-FEAFC2ACCA3D}" srcId="{78DF11EA-6FE4-42FF-8E73-2EE53FFCF1D4}" destId="{FC93261A-975D-4CC0-A6EB-13DC309069CF}" srcOrd="2" destOrd="0" parTransId="{4F72BCAE-1F0C-4595-908D-68839A63ADDA}" sibTransId="{A9556A0B-CA89-45F8-9067-2598E309108B}"/>
    <dgm:cxn modelId="{D016AF58-1ED6-4E03-B90E-AB139F78D2B9}" srcId="{78DF11EA-6FE4-42FF-8E73-2EE53FFCF1D4}" destId="{5B555F97-4448-4CA0-A3DE-EACDB8E1DBD5}" srcOrd="1" destOrd="0" parTransId="{C540E73B-DBAE-4A58-A0E4-77F95FCA012E}" sibTransId="{66E761D5-3745-4CB9-8D23-77A99687B366}"/>
    <dgm:cxn modelId="{880A7F91-05B0-4E98-B6FA-C5981602E2DD}" srcId="{7C328E98-4215-4A8D-884B-77B2B7CB1199}" destId="{78DF11EA-6FE4-42FF-8E73-2EE53FFCF1D4}" srcOrd="1" destOrd="0" parTransId="{DD0247A1-02FD-4055-B34C-D9C935EBEB45}" sibTransId="{AF58E22E-35C5-4EEC-8855-1C6653655E8A}"/>
    <dgm:cxn modelId="{50E47734-9097-4545-BA58-D3A8B5E7F607}" type="presOf" srcId="{78DF11EA-6FE4-42FF-8E73-2EE53FFCF1D4}" destId="{3E4E4DFD-91F6-434F-973E-93E80A369920}" srcOrd="1" destOrd="0" presId="urn:microsoft.com/office/officeart/2005/8/layout/hierarchy3"/>
    <dgm:cxn modelId="{65FD057E-6955-4381-A3F5-9C49C08B10FE}" type="presOf" srcId="{4F72BCAE-1F0C-4595-908D-68839A63ADDA}" destId="{EA43A983-C721-43F8-93D8-A7526F42541B}" srcOrd="0" destOrd="0" presId="urn:microsoft.com/office/officeart/2005/8/layout/hierarchy3"/>
    <dgm:cxn modelId="{EBCF3E4B-8D9C-485C-B730-6173B14670DF}" type="presOf" srcId="{5B555F97-4448-4CA0-A3DE-EACDB8E1DBD5}" destId="{5308D400-75CA-4E69-8ACC-342E483BFB37}" srcOrd="0" destOrd="0" presId="urn:microsoft.com/office/officeart/2005/8/layout/hierarchy3"/>
    <dgm:cxn modelId="{AE7AEC30-327E-428B-913A-8DF9C766C4CB}" srcId="{78DF11EA-6FE4-42FF-8E73-2EE53FFCF1D4}" destId="{5B9FA86D-8C88-480D-92C7-95DBC912218B}" srcOrd="0" destOrd="0" parTransId="{8EC1AB44-9D60-4967-BA98-63D074533EA1}" sibTransId="{67B168B3-3220-4E7F-A695-D0FC37EA36B7}"/>
    <dgm:cxn modelId="{C31BCB03-905E-47A1-BA35-8182C7A4E1F6}" type="presOf" srcId="{CFD1A443-1146-462D-8293-949A6AFBA0FD}" destId="{247B53C2-6458-438E-ABD4-47689CD1C653}" srcOrd="0" destOrd="0" presId="urn:microsoft.com/office/officeart/2005/8/layout/hierarchy3"/>
    <dgm:cxn modelId="{7B8E1080-4D1B-4402-9B86-77D53D080137}" type="presOf" srcId="{FC93261A-975D-4CC0-A6EB-13DC309069CF}" destId="{0539F98D-F2A6-4633-86C7-9BBD0232001E}" srcOrd="0" destOrd="0" presId="urn:microsoft.com/office/officeart/2005/8/layout/hierarchy3"/>
    <dgm:cxn modelId="{D01C5C0E-E5B1-4754-AEDA-56524A3507CD}" type="presOf" srcId="{8EC1AB44-9D60-4967-BA98-63D074533EA1}" destId="{DC5D2642-47E8-4109-872D-FADB2EE867A2}" srcOrd="0" destOrd="0" presId="urn:microsoft.com/office/officeart/2005/8/layout/hierarchy3"/>
    <dgm:cxn modelId="{886B494D-6AEA-4971-B488-21BFD04574A5}" srcId="{7C328E98-4215-4A8D-884B-77B2B7CB1199}" destId="{CFD1A443-1146-462D-8293-949A6AFBA0FD}" srcOrd="0" destOrd="0" parTransId="{DDC6857F-7646-46CE-8EFA-432D508E26B0}" sibTransId="{CF4E6C2D-E51B-41FF-AD57-03A5D2A5821C}"/>
    <dgm:cxn modelId="{6AA48BF8-004C-4778-A0FB-A3DEF6F83213}" type="presOf" srcId="{CFD1A443-1146-462D-8293-949A6AFBA0FD}" destId="{59013233-7A56-4C5D-B709-C4783A080E61}" srcOrd="1" destOrd="0" presId="urn:microsoft.com/office/officeart/2005/8/layout/hierarchy3"/>
    <dgm:cxn modelId="{DDA4EB91-629A-423E-95A3-51A7FA4872CB}" type="presParOf" srcId="{FCE0565D-D82D-4234-9D47-1305C66F3714}" destId="{F9F9E0E0-3002-400A-A813-C99DA711AA77}" srcOrd="0" destOrd="0" presId="urn:microsoft.com/office/officeart/2005/8/layout/hierarchy3"/>
    <dgm:cxn modelId="{351FA112-140A-46DA-9721-0FDA7EE41FBC}" type="presParOf" srcId="{F9F9E0E0-3002-400A-A813-C99DA711AA77}" destId="{AC4FAF1D-A5CE-4609-A961-B8F8A4D772EA}" srcOrd="0" destOrd="0" presId="urn:microsoft.com/office/officeart/2005/8/layout/hierarchy3"/>
    <dgm:cxn modelId="{5B370622-40A4-4096-9E95-A3D349049D5B}" type="presParOf" srcId="{AC4FAF1D-A5CE-4609-A961-B8F8A4D772EA}" destId="{247B53C2-6458-438E-ABD4-47689CD1C653}" srcOrd="0" destOrd="0" presId="urn:microsoft.com/office/officeart/2005/8/layout/hierarchy3"/>
    <dgm:cxn modelId="{7D167322-220B-4B6E-BAD9-2A75A49559FC}" type="presParOf" srcId="{AC4FAF1D-A5CE-4609-A961-B8F8A4D772EA}" destId="{59013233-7A56-4C5D-B709-C4783A080E61}" srcOrd="1" destOrd="0" presId="urn:microsoft.com/office/officeart/2005/8/layout/hierarchy3"/>
    <dgm:cxn modelId="{4C9694B6-1AE7-4A5B-8FE9-C59CF22940E3}" type="presParOf" srcId="{F9F9E0E0-3002-400A-A813-C99DA711AA77}" destId="{C2EA5C54-B3D3-4AF7-ADC1-7739FEFD1D66}" srcOrd="1" destOrd="0" presId="urn:microsoft.com/office/officeart/2005/8/layout/hierarchy3"/>
    <dgm:cxn modelId="{85084A49-72A8-42FA-9800-9C6C63C66518}" type="presParOf" srcId="{FCE0565D-D82D-4234-9D47-1305C66F3714}" destId="{45A4A378-7C21-4221-B813-90DC65D1DD4C}" srcOrd="1" destOrd="0" presId="urn:microsoft.com/office/officeart/2005/8/layout/hierarchy3"/>
    <dgm:cxn modelId="{A0D6219E-8E8F-43F5-B7E9-1BBF9DDABFA4}" type="presParOf" srcId="{45A4A378-7C21-4221-B813-90DC65D1DD4C}" destId="{18F19214-0C87-4B04-8149-74C299B7EA94}" srcOrd="0" destOrd="0" presId="urn:microsoft.com/office/officeart/2005/8/layout/hierarchy3"/>
    <dgm:cxn modelId="{EFF717D3-CD63-448E-923E-FEDE2A6C9945}" type="presParOf" srcId="{18F19214-0C87-4B04-8149-74C299B7EA94}" destId="{C4248CA6-1397-424B-B662-270D8A3F5538}" srcOrd="0" destOrd="0" presId="urn:microsoft.com/office/officeart/2005/8/layout/hierarchy3"/>
    <dgm:cxn modelId="{E4E3EFA7-BC55-4557-9798-0F48612548E5}" type="presParOf" srcId="{18F19214-0C87-4B04-8149-74C299B7EA94}" destId="{3E4E4DFD-91F6-434F-973E-93E80A369920}" srcOrd="1" destOrd="0" presId="urn:microsoft.com/office/officeart/2005/8/layout/hierarchy3"/>
    <dgm:cxn modelId="{636F0EA0-BA9E-4EB3-8E9B-96D3871B1E86}" type="presParOf" srcId="{45A4A378-7C21-4221-B813-90DC65D1DD4C}" destId="{F0A2126B-9FEE-4754-A5B1-93CCED15A83E}" srcOrd="1" destOrd="0" presId="urn:microsoft.com/office/officeart/2005/8/layout/hierarchy3"/>
    <dgm:cxn modelId="{7FFD49CA-CFCD-4F4C-9FF2-8A8C91A32B13}" type="presParOf" srcId="{F0A2126B-9FEE-4754-A5B1-93CCED15A83E}" destId="{DC5D2642-47E8-4109-872D-FADB2EE867A2}" srcOrd="0" destOrd="0" presId="urn:microsoft.com/office/officeart/2005/8/layout/hierarchy3"/>
    <dgm:cxn modelId="{AAAA3E37-27F4-427A-B88C-77FE540DA63A}" type="presParOf" srcId="{F0A2126B-9FEE-4754-A5B1-93CCED15A83E}" destId="{58FD4F8E-F401-49C5-88EE-78709796C8E7}" srcOrd="1" destOrd="0" presId="urn:microsoft.com/office/officeart/2005/8/layout/hierarchy3"/>
    <dgm:cxn modelId="{6CDA14E0-6D13-450C-B3F3-0886CD38A579}" type="presParOf" srcId="{F0A2126B-9FEE-4754-A5B1-93CCED15A83E}" destId="{DF7E72E8-923C-4441-AC75-C6CDD89D2138}" srcOrd="2" destOrd="0" presId="urn:microsoft.com/office/officeart/2005/8/layout/hierarchy3"/>
    <dgm:cxn modelId="{AC437188-9FDE-4C31-A7EC-07723F384F2F}" type="presParOf" srcId="{F0A2126B-9FEE-4754-A5B1-93CCED15A83E}" destId="{5308D400-75CA-4E69-8ACC-342E483BFB37}" srcOrd="3" destOrd="0" presId="urn:microsoft.com/office/officeart/2005/8/layout/hierarchy3"/>
    <dgm:cxn modelId="{9364DF17-09C2-4A0E-B442-E306C70D8DD7}" type="presParOf" srcId="{F0A2126B-9FEE-4754-A5B1-93CCED15A83E}" destId="{EA43A983-C721-43F8-93D8-A7526F42541B}" srcOrd="4" destOrd="0" presId="urn:microsoft.com/office/officeart/2005/8/layout/hierarchy3"/>
    <dgm:cxn modelId="{8943408E-48A0-4993-925B-BE1B340BC179}" type="presParOf" srcId="{F0A2126B-9FEE-4754-A5B1-93CCED15A83E}" destId="{0539F98D-F2A6-4633-86C7-9BBD0232001E}" srcOrd="5" destOrd="0" presId="urn:microsoft.com/office/officeart/2005/8/layout/hierarchy3"/>
    <dgm:cxn modelId="{6661E530-F961-46CE-9079-072B9E211802}" type="presParOf" srcId="{FCE0565D-D82D-4234-9D47-1305C66F3714}" destId="{C860F437-338A-4A86-9920-F9F63A643A2F}" srcOrd="2" destOrd="0" presId="urn:microsoft.com/office/officeart/2005/8/layout/hierarchy3"/>
    <dgm:cxn modelId="{4F924F8B-F713-4774-A577-323CEC17FEDF}" type="presParOf" srcId="{C860F437-338A-4A86-9920-F9F63A643A2F}" destId="{BE1853F2-5D6A-4F9B-8EB2-38F395871B48}" srcOrd="0" destOrd="0" presId="urn:microsoft.com/office/officeart/2005/8/layout/hierarchy3"/>
    <dgm:cxn modelId="{CF33F6CF-8F0C-4020-98E0-30EB4504331A}" type="presParOf" srcId="{BE1853F2-5D6A-4F9B-8EB2-38F395871B48}" destId="{8FFCDB49-68BF-4B76-8B8F-4C2229B3FCF6}" srcOrd="0" destOrd="0" presId="urn:microsoft.com/office/officeart/2005/8/layout/hierarchy3"/>
    <dgm:cxn modelId="{82EBB375-418D-40A0-BAD1-A0CEBD9C36F7}" type="presParOf" srcId="{BE1853F2-5D6A-4F9B-8EB2-38F395871B48}" destId="{8331150C-6288-460D-88F0-C39F0D70F230}" srcOrd="1" destOrd="0" presId="urn:microsoft.com/office/officeart/2005/8/layout/hierarchy3"/>
    <dgm:cxn modelId="{76031B31-3588-43D0-930F-7B87FEB0C792}" type="presParOf" srcId="{C860F437-338A-4A86-9920-F9F63A643A2F}" destId="{ED0C7850-3890-4B98-A830-97450B495A49}"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7B53C2-6458-438E-ABD4-47689CD1C653}">
      <dsp:nvSpPr>
        <dsp:cNvPr id="0" name=""/>
        <dsp:cNvSpPr/>
      </dsp:nvSpPr>
      <dsp:spPr>
        <a:xfrm>
          <a:off x="58042" y="3100"/>
          <a:ext cx="1708546" cy="854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lv-LV" sz="2100" kern="1200" dirty="0" smtClean="0">
              <a:ea typeface="Calibri" pitchFamily="34" charset="0"/>
              <a:cs typeface="Times New Roman" pitchFamily="18" charset="0"/>
            </a:rPr>
            <a:t>Telpa/telpa</a:t>
          </a:r>
          <a:endParaRPr lang="en-US" sz="2100" kern="1200" dirty="0"/>
        </a:p>
      </dsp:txBody>
      <dsp:txXfrm>
        <a:off x="58042" y="3100"/>
        <a:ext cx="1708546" cy="854273"/>
      </dsp:txXfrm>
    </dsp:sp>
    <dsp:sp modelId="{C4248CA6-1397-424B-B662-270D8A3F5538}">
      <dsp:nvSpPr>
        <dsp:cNvPr id="0" name=""/>
        <dsp:cNvSpPr/>
      </dsp:nvSpPr>
      <dsp:spPr>
        <a:xfrm>
          <a:off x="3907416" y="0"/>
          <a:ext cx="1708546" cy="854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lv-LV" sz="2100" kern="1200" dirty="0" smtClean="0">
              <a:ea typeface="Calibri" pitchFamily="34" charset="0"/>
              <a:cs typeface="Times New Roman" pitchFamily="18" charset="0"/>
            </a:rPr>
            <a:t>cilvēks/cilvēks</a:t>
          </a:r>
          <a:endParaRPr lang="en-US" sz="2100" kern="1200" dirty="0"/>
        </a:p>
      </dsp:txBody>
      <dsp:txXfrm>
        <a:off x="3907416" y="0"/>
        <a:ext cx="1708546" cy="854273"/>
      </dsp:txXfrm>
    </dsp:sp>
    <dsp:sp modelId="{DC5D2642-47E8-4109-872D-FADB2EE867A2}">
      <dsp:nvSpPr>
        <dsp:cNvPr id="0" name=""/>
        <dsp:cNvSpPr/>
      </dsp:nvSpPr>
      <dsp:spPr>
        <a:xfrm>
          <a:off x="4078270" y="854273"/>
          <a:ext cx="170851" cy="638987"/>
        </a:xfrm>
        <a:custGeom>
          <a:avLst/>
          <a:gdLst/>
          <a:ahLst/>
          <a:cxnLst/>
          <a:rect l="0" t="0" r="0" b="0"/>
          <a:pathLst>
            <a:path>
              <a:moveTo>
                <a:pt x="0" y="0"/>
              </a:moveTo>
              <a:lnTo>
                <a:pt x="0" y="638987"/>
              </a:lnTo>
              <a:lnTo>
                <a:pt x="170851" y="6389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FD4F8E-F401-49C5-88EE-78709796C8E7}">
      <dsp:nvSpPr>
        <dsp:cNvPr id="0" name=""/>
        <dsp:cNvSpPr/>
      </dsp:nvSpPr>
      <dsp:spPr>
        <a:xfrm>
          <a:off x="4249122" y="1066124"/>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lv-LV" sz="2000" kern="1200" baseline="0" dirty="0" smtClean="0">
              <a:solidFill>
                <a:schemeClr val="accent1">
                  <a:lumMod val="75000"/>
                </a:schemeClr>
              </a:solidFill>
              <a:ea typeface="Calibri" pitchFamily="34" charset="0"/>
              <a:cs typeface="Times New Roman" pitchFamily="18" charset="0"/>
            </a:rPr>
            <a:t>Sociālā</a:t>
          </a:r>
          <a:endParaRPr lang="en-US" sz="2000" kern="1200" dirty="0">
            <a:solidFill>
              <a:schemeClr val="accent1">
                <a:lumMod val="75000"/>
              </a:schemeClr>
            </a:solidFill>
          </a:endParaRPr>
        </a:p>
      </dsp:txBody>
      <dsp:txXfrm>
        <a:off x="4249122" y="1066124"/>
        <a:ext cx="1366837" cy="854273"/>
      </dsp:txXfrm>
    </dsp:sp>
    <dsp:sp modelId="{DF7E72E8-923C-4441-AC75-C6CDD89D2138}">
      <dsp:nvSpPr>
        <dsp:cNvPr id="0" name=""/>
        <dsp:cNvSpPr/>
      </dsp:nvSpPr>
      <dsp:spPr>
        <a:xfrm>
          <a:off x="4078270" y="854273"/>
          <a:ext cx="170851" cy="1706829"/>
        </a:xfrm>
        <a:custGeom>
          <a:avLst/>
          <a:gdLst/>
          <a:ahLst/>
          <a:cxnLst/>
          <a:rect l="0" t="0" r="0" b="0"/>
          <a:pathLst>
            <a:path>
              <a:moveTo>
                <a:pt x="0" y="0"/>
              </a:moveTo>
              <a:lnTo>
                <a:pt x="0" y="1706829"/>
              </a:lnTo>
              <a:lnTo>
                <a:pt x="170851" y="17068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8D400-75CA-4E69-8ACC-342E483BFB37}">
      <dsp:nvSpPr>
        <dsp:cNvPr id="0" name=""/>
        <dsp:cNvSpPr/>
      </dsp:nvSpPr>
      <dsp:spPr>
        <a:xfrm>
          <a:off x="4249122" y="2133966"/>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lv-LV" sz="2000" kern="1200" dirty="0" smtClean="0">
              <a:solidFill>
                <a:schemeClr val="accent1">
                  <a:lumMod val="75000"/>
                </a:schemeClr>
              </a:solidFill>
              <a:ea typeface="Calibri" pitchFamily="34" charset="0"/>
              <a:cs typeface="Times New Roman" pitchFamily="18" charset="0"/>
            </a:rPr>
            <a:t>ekonomisk</a:t>
          </a:r>
          <a:r>
            <a:rPr lang="lv-LV" sz="2000" kern="1200" dirty="0" smtClean="0">
              <a:ea typeface="Calibri" pitchFamily="34" charset="0"/>
              <a:cs typeface="Times New Roman" pitchFamily="18" charset="0"/>
            </a:rPr>
            <a:t>ā</a:t>
          </a:r>
          <a:endParaRPr lang="en-US" sz="2000" kern="1200" dirty="0"/>
        </a:p>
      </dsp:txBody>
      <dsp:txXfrm>
        <a:off x="4249122" y="2133966"/>
        <a:ext cx="1366837" cy="854273"/>
      </dsp:txXfrm>
    </dsp:sp>
    <dsp:sp modelId="{EA43A983-C721-43F8-93D8-A7526F42541B}">
      <dsp:nvSpPr>
        <dsp:cNvPr id="0" name=""/>
        <dsp:cNvSpPr/>
      </dsp:nvSpPr>
      <dsp:spPr>
        <a:xfrm>
          <a:off x="4078270" y="854273"/>
          <a:ext cx="170851" cy="2774671"/>
        </a:xfrm>
        <a:custGeom>
          <a:avLst/>
          <a:gdLst/>
          <a:ahLst/>
          <a:cxnLst/>
          <a:rect l="0" t="0" r="0" b="0"/>
          <a:pathLst>
            <a:path>
              <a:moveTo>
                <a:pt x="0" y="0"/>
              </a:moveTo>
              <a:lnTo>
                <a:pt x="0" y="2774671"/>
              </a:lnTo>
              <a:lnTo>
                <a:pt x="170851" y="27746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39F98D-F2A6-4633-86C7-9BBD0232001E}">
      <dsp:nvSpPr>
        <dsp:cNvPr id="0" name=""/>
        <dsp:cNvSpPr/>
      </dsp:nvSpPr>
      <dsp:spPr>
        <a:xfrm>
          <a:off x="4249122" y="3201807"/>
          <a:ext cx="1366837" cy="854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lv-LV" sz="2000" kern="1200" dirty="0" smtClean="0">
              <a:solidFill>
                <a:schemeClr val="accent1">
                  <a:lumMod val="75000"/>
                </a:schemeClr>
              </a:solidFill>
              <a:ea typeface="Calibri" pitchFamily="34" charset="0"/>
              <a:cs typeface="Times New Roman" pitchFamily="18" charset="0"/>
            </a:rPr>
            <a:t>politiskā</a:t>
          </a:r>
          <a:endParaRPr lang="en-US" sz="2000" kern="1200" dirty="0">
            <a:solidFill>
              <a:schemeClr val="accent1">
                <a:lumMod val="75000"/>
              </a:schemeClr>
            </a:solidFill>
          </a:endParaRPr>
        </a:p>
      </dsp:txBody>
      <dsp:txXfrm>
        <a:off x="4249122" y="3201807"/>
        <a:ext cx="1366837" cy="854273"/>
      </dsp:txXfrm>
    </dsp:sp>
    <dsp:sp modelId="{8FFCDB49-68BF-4B76-8B8F-4C2229B3FCF6}">
      <dsp:nvSpPr>
        <dsp:cNvPr id="0" name=""/>
        <dsp:cNvSpPr/>
      </dsp:nvSpPr>
      <dsp:spPr>
        <a:xfrm>
          <a:off x="1988188" y="14342"/>
          <a:ext cx="1708546" cy="854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lv-LV" sz="2100" kern="1200" dirty="0" smtClean="0">
              <a:ea typeface="Calibri" pitchFamily="34" charset="0"/>
              <a:cs typeface="Times New Roman" pitchFamily="18" charset="0"/>
            </a:rPr>
            <a:t>cilvēks/telpa</a:t>
          </a:r>
          <a:endParaRPr lang="en-US" sz="2100" kern="1200" dirty="0"/>
        </a:p>
      </dsp:txBody>
      <dsp:txXfrm>
        <a:off x="1988188" y="14342"/>
        <a:ext cx="1708546" cy="8542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B6B19-21D0-4BAA-9F3C-D6A4A8863749}" type="datetimeFigureOut">
              <a:rPr lang="en-US" smtClean="0"/>
              <a:pPr/>
              <a:t>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347DD-54DC-4E66-89EA-70BE6288ED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oogle.lv/url?sa=i&amp;rct=j&amp;q=&amp;esrc=s&amp;frm=1&amp;source=images&amp;cd=&amp;cad=rja&amp;docid=SbFEq0lwUFkVMM&amp;tbnid=aDAwewMJ1zSNdM:&amp;ved=0CAMQjhw&amp;url=http://www.flickr.com/photos/73172555@N00/5121974343/&amp;ei=bhjnUdqeNYuu4QTvzoHYDA&amp;bvm=bv.49405654,d.bGE&amp;psig=AFQjCNEpD4xGdmbbuRvRBWD_1HlQAWDgiA&amp;ust=137418559187427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Emotion" TargetMode="External"/><Relationship Id="rId3" Type="http://schemas.openxmlformats.org/officeDocument/2006/relationships/hyperlink" Target="https://en.wikipedia.org/wiki/Intellect" TargetMode="External"/><Relationship Id="rId7" Type="http://schemas.openxmlformats.org/officeDocument/2006/relationships/hyperlink" Target="https://en.wikipedia.org/wiki/Memory"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Perception" TargetMode="External"/><Relationship Id="rId11" Type="http://schemas.openxmlformats.org/officeDocument/2006/relationships/hyperlink" Target="https://en.wikipedia.org/wiki/Cognitive" TargetMode="External"/><Relationship Id="rId5" Type="http://schemas.openxmlformats.org/officeDocument/2006/relationships/hyperlink" Target="https://en.wikipedia.org/wiki/Thought" TargetMode="External"/><Relationship Id="rId10" Type="http://schemas.openxmlformats.org/officeDocument/2006/relationships/hyperlink" Target="https://en.wikipedia.org/wiki/Imagination" TargetMode="External"/><Relationship Id="rId4" Type="http://schemas.openxmlformats.org/officeDocument/2006/relationships/hyperlink" Target="https://en.wikipedia.org/wiki/Consciousness" TargetMode="External"/><Relationship Id="rId9" Type="http://schemas.openxmlformats.org/officeDocument/2006/relationships/hyperlink" Target="https://en.wikipedia.org/wiki/Free_wil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Placing planning</a:t>
            </a:r>
            <a:r>
              <a:rPr lang="en-US" baseline="0" dirty="0" smtClean="0"/>
              <a:t> paradigms in broader …… ( to find in my </a:t>
            </a:r>
            <a:r>
              <a:rPr lang="en-US" baseline="0" dirty="0" err="1" smtClean="0"/>
              <a:t>teksts</a:t>
            </a:r>
            <a:r>
              <a:rPr lang="en-US" baseline="0" dirty="0" smtClean="0"/>
              <a:t>) context , I map 5 general shifts ( to look in </a:t>
            </a:r>
            <a:r>
              <a:rPr lang="en-US" baseline="0" dirty="0" err="1" smtClean="0"/>
              <a:t>Bunkshe</a:t>
            </a:r>
            <a:r>
              <a:rPr lang="en-US" baseline="0" dirty="0" smtClean="0"/>
              <a:t> about </a:t>
            </a:r>
            <a:r>
              <a:rPr lang="en-US" baseline="0" dirty="0" err="1" smtClean="0"/>
              <a:t>sensualism</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99C4A95-78BB-4A1D-965E-1A119E6B39CA}"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However, we see the application of the Bourdieuian concept of Habitus as an effective tool for understanding this complex, seemingly “irrational” development of the case.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30B162-6CDA-491B-841B-040A63986CA7}"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Bourdieuian concept of habitus helps to overcome the difficulty of approaching the intangible nature and outcomes of everyday urban practice. As an everyday practice urban project is real, an efficient relationship with the world, where the world reminds the practitioner about itself in many everyday micro-rituals, as well as rituals performed by practitioner, affect the urban rituals in the wild.  The rituals of urban project are determined by rational, predictable factors - legal procedure, time, legally responsible participants from one side and unpredictability of human agencies – individual characters, experiences, feelings, moods, cultural belongings etc. from the other.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30B162-6CDA-491B-841B-040A63986CA7}"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lv-LV" smtClean="0"/>
              <a:t>Tātad – vārds “apzināties” iekļauj sevī – zināt, un izzināt. Tas ir kognītīvais process.</a:t>
            </a:r>
          </a:p>
          <a:p>
            <a:r>
              <a:rPr lang="lv-LV" smtClean="0"/>
              <a:t>Cilvēka prātam, tāpat kā Dievam, ir trīsdiemsionālā daba. </a:t>
            </a:r>
          </a:p>
          <a:p>
            <a:r>
              <a:rPr lang="lv-LV" smtClean="0"/>
              <a:t>Katrā profesionāļa darbība, domāšana un rīcība balstās ( vai mēs to vēlamies atzīt vai nē) uz šiem “trim vaļiem”</a:t>
            </a:r>
          </a:p>
          <a:p>
            <a:r>
              <a:rPr lang="lv-LV" smtClean="0"/>
              <a:t>Ilustrēju atgriežoties pie pirmā slaidā</a:t>
            </a:r>
          </a:p>
          <a:p>
            <a:r>
              <a:rPr lang="lv-LV" smtClean="0"/>
              <a:t>Hallo efekts kā piemērs sistemātiskai kļūdai </a:t>
            </a: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EBC980-4ACF-45E8-AE14-CC9D2B951BCE}"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lv-LV" smtClean="0"/>
              <a:t>Tātad – vārds “apzināties” iekļauj sevī – zināt, un izzināt. Tas ir kognītīvais process.</a:t>
            </a:r>
          </a:p>
          <a:p>
            <a:r>
              <a:rPr lang="lv-LV" smtClean="0"/>
              <a:t>Cilvēka prātam, tāpat kā Dievam, ir trīsdiemsionālā daba. </a:t>
            </a:r>
          </a:p>
          <a:p>
            <a:r>
              <a:rPr lang="lv-LV" smtClean="0"/>
              <a:t>Katrā profesionāļa darbība, domāšana un rīcība balstās ( vai mēs to vēlamies atzīt vai nē) uz šiem “trim vaļiem”</a:t>
            </a:r>
          </a:p>
          <a:p>
            <a:r>
              <a:rPr lang="lv-LV" smtClean="0"/>
              <a:t>Ilustrēju atgriežoties pie pirmā slaidā</a:t>
            </a:r>
          </a:p>
          <a:p>
            <a:r>
              <a:rPr lang="lv-LV" smtClean="0"/>
              <a:t>Hallo efekts kā piemērs sistemātiskai kļūdai </a:t>
            </a: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29E16C-1C8C-4013-8936-166C029C124C}"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539A49-6A4D-4A09-A3B1-F6939F42F7FB}" type="slidenum">
              <a:rPr lang="en-US" smtClean="0">
                <a:latin typeface="Arial" pitchFamily="34" charset="0"/>
                <a:cs typeface="Arial" pitchFamily="34" charset="0"/>
              </a:rPr>
              <a:pPr/>
              <a:t>25</a:t>
            </a:fld>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lv-LV" smtClean="0"/>
              <a:t>Sakņojās trijās fundamentālas cilvēku tieksmēs kas sagādā iemeslus psiholigiskai īpašuma sajūtu.</a:t>
            </a: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62FBE0-0C5B-4D6F-A3C3-627F4845182E}" type="slidenum">
              <a:rPr lang="en-US" smtClean="0">
                <a:latin typeface="Arial" pitchFamily="34" charset="0"/>
                <a:cs typeface="Arial" pitchFamily="34" charset="0"/>
              </a:rPr>
              <a:pPr/>
              <a:t>27</a:t>
            </a:fld>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lv-LV" smtClean="0"/>
              <a:t>Sakņojās trijās fundamentālas cilvēku tieksmēs kas sagādā iemeslus psiholigiskai īpašuma sajūtu.</a:t>
            </a: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62FBE0-0C5B-4D6F-A3C3-627F4845182E}"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i="1"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2F53DA-A060-4D54-B25C-A2B0625D4064}"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lv-LV" smtClean="0"/>
              <a:t>Tātad – vārds “apzināties” iekļauj sevī – zināt, un izzināt. Tas ir kognītīvais process.</a:t>
            </a:r>
          </a:p>
          <a:p>
            <a:r>
              <a:rPr lang="lv-LV" smtClean="0"/>
              <a:t>Cilvēka prātam, tāpat kā Dievam, ir trīsdiemsionālā daba. </a:t>
            </a:r>
          </a:p>
          <a:p>
            <a:r>
              <a:rPr lang="lv-LV" smtClean="0"/>
              <a:t>Katrā profesionāļa darbība, domāšana un rīcība balstās ( vai mēs to vēlamies atzīt vai nē) uz šiem “trim vaļiem”</a:t>
            </a:r>
          </a:p>
          <a:p>
            <a:r>
              <a:rPr lang="lv-LV" smtClean="0"/>
              <a:t>Ilustrēju atgriežoties pie pirmā slaidā</a:t>
            </a:r>
          </a:p>
          <a:p>
            <a:r>
              <a:rPr lang="lv-LV" smtClean="0"/>
              <a:t>Hallo efekts kā piemērs sistemātiskai kļūdai </a:t>
            </a: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021C89-EDC9-4DFC-9B5C-A86E5DE6F32F}" type="slidenum">
              <a:rPr lang="en-US" smtClean="0">
                <a:latin typeface="Arial" pitchFamily="34" charset="0"/>
                <a:cs typeface="Arial" pitchFamily="34" charset="0"/>
              </a:rPr>
              <a:pPr/>
              <a:t>34</a:t>
            </a:fld>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Repeating all aforementioned questions, I try to </a:t>
            </a:r>
            <a:r>
              <a:rPr lang="en-US" baseline="0" dirty="0" smtClean="0"/>
              <a:t> find “ a way out”  applying </a:t>
            </a:r>
            <a:r>
              <a:rPr lang="en-US" baseline="0" dirty="0" err="1" smtClean="0"/>
              <a:t>exra</a:t>
            </a:r>
            <a:r>
              <a:rPr lang="en-US" baseline="0" dirty="0" smtClean="0"/>
              <a:t> somatic </a:t>
            </a:r>
            <a:r>
              <a:rPr lang="en-US" baseline="0" dirty="0" err="1" smtClean="0"/>
              <a:t>lence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99C4A95-78BB-4A1D-965E-1A119E6B39CA}" type="slidenum">
              <a:rPr lang="en-US" smtClean="0"/>
              <a:pPr>
                <a:defRPr/>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noProof="0" dirty="0" smtClean="0"/>
              <a:t>Concluding</a:t>
            </a:r>
            <a:r>
              <a:rPr lang="en-US" baseline="0" noProof="0" dirty="0" smtClean="0"/>
              <a:t> this “ journey” into theory about the theory , ones my say, that the general shift from space to man is there </a:t>
            </a:r>
            <a:endParaRPr lang="en-US" noProof="0" dirty="0" smtClean="0"/>
          </a:p>
        </p:txBody>
      </p:sp>
      <p:sp>
        <p:nvSpPr>
          <p:cNvPr id="4" name="Slide Number Placeholder 3"/>
          <p:cNvSpPr>
            <a:spLocks noGrp="1"/>
          </p:cNvSpPr>
          <p:nvPr>
            <p:ph type="sldNum" sz="quarter" idx="10"/>
          </p:nvPr>
        </p:nvSpPr>
        <p:spPr/>
        <p:txBody>
          <a:bodyPr/>
          <a:lstStyle/>
          <a:p>
            <a:pPr>
              <a:defRPr/>
            </a:pPr>
            <a:fld id="{099C4A95-78BB-4A1D-965E-1A119E6B39CA}"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lv-LV" smtClean="0"/>
              <a:t>Skatieties uzmanīgi un mēģiniet atbildēt uz jautājumu: kāds no šeit minētā, pieejam izmantojāt jūs savā praksē. Pēc izjūtas un asociācijas. </a:t>
            </a:r>
            <a:endParaRPr lang="en-GB"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390167-DA55-4C05-ADD3-F37720B6E1ED}"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lv-LV" smtClean="0"/>
              <a:t>Interesants ir fakts, ka praksē dzīvo un plaukst, neskatoties ne uz kādām teorētiskām kritikām vai praktiskiem īssavienojumiem, racionālisma tradīcija. </a:t>
            </a: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E501FD-0FD1-4613-BDA5-7D1E55794B69}"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lv-LV" smtClean="0">
                <a:latin typeface="Arial" pitchFamily="34" charset="0"/>
                <a:ea typeface="Calibri" pitchFamily="34" charset="0"/>
                <a:cs typeface="EJKCFL+TimesNewRoman"/>
              </a:rPr>
              <a:t>Lasītājiem, kuri ir pazīstami ar plānošanas literatūru, apgalvojums, ka plānotājiem ir jābūt racionāliem, nenāks kā pārsteigums.</a:t>
            </a:r>
            <a:r>
              <a:rPr lang="en-US" b="1" smtClean="0">
                <a:solidFill>
                  <a:srgbClr val="E36C0A"/>
                </a:solidFill>
                <a:latin typeface="Arial" pitchFamily="34" charset="0"/>
                <a:ea typeface="Calibri" pitchFamily="34" charset="0"/>
                <a:cs typeface="EJKCFL+TimesNewRoman"/>
              </a:rPr>
              <a:t> Sager2003:3</a:t>
            </a:r>
            <a:endParaRPr lang="lv-LV" smtClean="0">
              <a:latin typeface="Arial" pitchFamily="34" charset="0"/>
              <a:ea typeface="Calibri" pitchFamily="34" charset="0"/>
              <a:cs typeface="EJKCFL+TimesNewRoman"/>
            </a:endParaRP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CBD581-884B-43E0-8AB2-D165B3FDCD2B}"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80D78B-4BE4-4FD3-B71A-7CBE29D9BFCC}"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lv-LV" smtClean="0"/>
              <a:t>Tātad – kas veido mūsu katra psiholoģiskās stabilitātes sajūtu? Atbildes un teoriju ir daudz. Es saucu palīgā, kā es jau minēju, cilvēku ģeogrāfiju, sociālo psiholoģiju un semiotiku.</a:t>
            </a: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2024F6-2833-458C-922A-DB8505ADE48F}"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hlinkClick r:id="rId3"/>
              </a:rPr>
              <a:t>Paul Rudolph's architectural office | </a:t>
            </a:r>
            <a:r>
              <a:rPr lang="en-US" dirty="0" err="1" smtClean="0">
                <a:hlinkClick r:id="rId3"/>
              </a:rPr>
              <a:t>Flickr</a:t>
            </a:r>
            <a:r>
              <a:rPr lang="en-US" dirty="0" smtClean="0">
                <a:hlinkClick r:id="rId3"/>
              </a:rPr>
              <a:t> </a:t>
            </a:r>
            <a:r>
              <a:rPr lang="lv-LV" dirty="0" smtClean="0"/>
              <a:t> </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latin typeface="+mn-lt"/>
              </a:rPr>
              <a:t>How urban planning and design  correlates with  the object of its intervention –  everyday urban  life?</a:t>
            </a:r>
          </a:p>
          <a:p>
            <a:pPr eaLnBrk="1" hangingPunct="1">
              <a:spcBef>
                <a:spcPct val="0"/>
              </a:spcBef>
            </a:pPr>
            <a:endParaRPr lang="lv-LV" dirty="0" smtClean="0"/>
          </a:p>
          <a:p>
            <a:pPr eaLnBrk="1" hangingPunct="1">
              <a:spcBef>
                <a:spcPct val="0"/>
              </a:spcBef>
            </a:pPr>
            <a:endParaRPr lang="lv-LV"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2B0319-F928-4CDA-A03D-C801D14929CE}"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https://en.wikipedia.org/wiki/Experience</a:t>
            </a:r>
            <a:r>
              <a:rPr lang="lv-LV" dirty="0" smtClean="0"/>
              <a:t>  </a:t>
            </a:r>
            <a:r>
              <a:rPr lang="en-US" dirty="0" smtClean="0"/>
              <a:t>Mental experience involves the aspect of </a:t>
            </a:r>
            <a:r>
              <a:rPr lang="en-US" dirty="0" smtClean="0">
                <a:hlinkClick r:id="rId3" tooltip="Intellect"/>
              </a:rPr>
              <a:t>intellect</a:t>
            </a:r>
            <a:r>
              <a:rPr lang="en-US" dirty="0" smtClean="0"/>
              <a:t> and </a:t>
            </a:r>
            <a:r>
              <a:rPr lang="en-US" dirty="0" smtClean="0">
                <a:hlinkClick r:id="rId4" tooltip="Consciousness"/>
              </a:rPr>
              <a:t>consciousness</a:t>
            </a:r>
            <a:r>
              <a:rPr lang="en-US" dirty="0" smtClean="0"/>
              <a:t> experienced as combinations of </a:t>
            </a:r>
            <a:r>
              <a:rPr lang="en-US" dirty="0" smtClean="0">
                <a:hlinkClick r:id="rId5" tooltip="Thought"/>
              </a:rPr>
              <a:t>thought</a:t>
            </a:r>
            <a:r>
              <a:rPr lang="en-US" dirty="0" smtClean="0"/>
              <a:t>, </a:t>
            </a:r>
            <a:r>
              <a:rPr lang="en-US" dirty="0" smtClean="0">
                <a:hlinkClick r:id="rId6" tooltip="Perception"/>
              </a:rPr>
              <a:t>perception</a:t>
            </a:r>
            <a:r>
              <a:rPr lang="en-US" dirty="0" smtClean="0"/>
              <a:t>, </a:t>
            </a:r>
            <a:r>
              <a:rPr lang="en-US" dirty="0" smtClean="0">
                <a:hlinkClick r:id="rId7" tooltip="Memory"/>
              </a:rPr>
              <a:t>memory</a:t>
            </a:r>
            <a:r>
              <a:rPr lang="en-US" dirty="0" smtClean="0"/>
              <a:t>, </a:t>
            </a:r>
            <a:r>
              <a:rPr lang="en-US" dirty="0" smtClean="0">
                <a:hlinkClick r:id="rId8" tooltip="Emotion"/>
              </a:rPr>
              <a:t>emotion</a:t>
            </a:r>
            <a:r>
              <a:rPr lang="en-US" dirty="0" smtClean="0"/>
              <a:t>, </a:t>
            </a:r>
            <a:r>
              <a:rPr lang="en-US" dirty="0" err="1" smtClean="0">
                <a:hlinkClick r:id="rId9" tooltip="Free will"/>
              </a:rPr>
              <a:t>will</a:t>
            </a:r>
            <a:r>
              <a:rPr lang="en-US" dirty="0" err="1" smtClean="0"/>
              <a:t>and</a:t>
            </a:r>
            <a:r>
              <a:rPr lang="en-US" dirty="0" smtClean="0"/>
              <a:t> </a:t>
            </a:r>
            <a:r>
              <a:rPr lang="en-US" dirty="0" smtClean="0">
                <a:hlinkClick r:id="rId10" tooltip="Imagination"/>
              </a:rPr>
              <a:t>imagination</a:t>
            </a:r>
            <a:r>
              <a:rPr lang="en-US" dirty="0" smtClean="0"/>
              <a:t>, including all unconscious </a:t>
            </a:r>
            <a:r>
              <a:rPr lang="en-US" dirty="0" smtClean="0">
                <a:hlinkClick r:id="rId11" tooltip="Cognitive"/>
              </a:rPr>
              <a:t>cognitive</a:t>
            </a:r>
            <a:r>
              <a:rPr lang="en-US" dirty="0" smtClean="0"/>
              <a:t> processes.</a:t>
            </a:r>
          </a:p>
          <a:p>
            <a:endParaRPr lang="en-US" dirty="0"/>
          </a:p>
        </p:txBody>
      </p:sp>
      <p:sp>
        <p:nvSpPr>
          <p:cNvPr id="4" name="Slide Number Placeholder 3"/>
          <p:cNvSpPr>
            <a:spLocks noGrp="1"/>
          </p:cNvSpPr>
          <p:nvPr>
            <p:ph type="sldNum" sz="quarter" idx="10"/>
          </p:nvPr>
        </p:nvSpPr>
        <p:spPr/>
        <p:txBody>
          <a:bodyPr/>
          <a:lstStyle/>
          <a:p>
            <a:fld id="{8C2347DD-54DC-4E66-89EA-70BE6288ED42}"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A590EC-F02B-41CE-9E82-2929C72A1C3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0EE34-545A-4771-96A2-ABC8764C2D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590EC-F02B-41CE-9E82-2929C72A1C3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0EE34-545A-4771-96A2-ABC8764C2D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590EC-F02B-41CE-9E82-2929C72A1C3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0EE34-545A-4771-96A2-ABC8764C2D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590EC-F02B-41CE-9E82-2929C72A1C3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0EE34-545A-4771-96A2-ABC8764C2D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590EC-F02B-41CE-9E82-2929C72A1C3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0EE34-545A-4771-96A2-ABC8764C2D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A590EC-F02B-41CE-9E82-2929C72A1C31}"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0EE34-545A-4771-96A2-ABC8764C2D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A590EC-F02B-41CE-9E82-2929C72A1C31}" type="datetimeFigureOut">
              <a:rPr lang="en-US" smtClean="0"/>
              <a:pPr/>
              <a:t>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0EE34-545A-4771-96A2-ABC8764C2D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A590EC-F02B-41CE-9E82-2929C72A1C31}" type="datetimeFigureOut">
              <a:rPr lang="en-US" smtClean="0"/>
              <a:pPr/>
              <a:t>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0EE34-545A-4771-96A2-ABC8764C2D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590EC-F02B-41CE-9E82-2929C72A1C31}" type="datetimeFigureOut">
              <a:rPr lang="en-US" smtClean="0"/>
              <a:pPr/>
              <a:t>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0EE34-545A-4771-96A2-ABC8764C2D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590EC-F02B-41CE-9E82-2929C72A1C31}"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0EE34-545A-4771-96A2-ABC8764C2D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590EC-F02B-41CE-9E82-2929C72A1C31}"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0EE34-545A-4771-96A2-ABC8764C2D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590EC-F02B-41CE-9E82-2929C72A1C31}" type="datetimeFigureOut">
              <a:rPr lang="en-US" smtClean="0"/>
              <a:pPr/>
              <a:t>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0EE34-545A-4771-96A2-ABC8764C2D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google.lv/url?sa=i&amp;rct=j&amp;q=&amp;esrc=s&amp;frm=1&amp;source=images&amp;cd=&amp;cad=rja&amp;docid=SbFEq0lwUFkVMM&amp;tbnid=aDAwewMJ1zSNdM:&amp;ved=0CAMQjhw&amp;url=http://www.flickr.com/photos/73172555@N00/5121974343/&amp;ei=bhjnUdqeNYuu4QTvzoHYDA&amp;bvm=bv.49405654,d.bGE&amp;psig=AFQjCNEpD4xGdmbbuRvRBWD_1HlQAWDgiA&amp;ust=137418559187427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z/url?sa=i&amp;rct=j&amp;q=&amp;esrc=s&amp;frm=1&amp;source=images&amp;cd=&amp;cad=rja&amp;docid=c9blFtiqqm_lBM&amp;tbnid=zv6kyTExfH8meM:&amp;ved=0CAUQjRw&amp;url=http://www.featurepics.com/online/Roots-Tree-2088341.aspx&amp;ei=jtpfUpq_JsfUtQb2hIGwAQ&amp;bvm=bv.54176721,d.Yms&amp;psig=AFQjCNHr_J01gVdy-PCa04v_x9TMRlAKtQ&amp;ust=1382099922806197"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z/url?sa=i&amp;rct=j&amp;q=&amp;esrc=s&amp;frm=1&amp;source=images&amp;cd=&amp;cad=rja&amp;docid=jl7bCYep1gMF_M&amp;tbnid=wdLRypFCOBm4QM:&amp;ved=0CAUQjRw&amp;url=http://www.sociologicalthoughts.com/tag/doxa/&amp;ei=JMVfUonsDIiMtAbB74DoDQ&amp;bvm=bv.54176721,d.bGE&amp;psig=AFQjCNF8Q6Vksba7mZPJvp3oF0rTyFOUBw&amp;ust=1382094491850918"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lv/url?sa=i&amp;rct=j&amp;q=&amp;esrc=s&amp;frm=1&amp;source=images&amp;cd=&amp;cad=rja&amp;docid=YyvNhcJmMJZdXM&amp;tbnid=-3x0j5ULHSgG0M:&amp;ved=0CAUQjRw&amp;url=http://prafulla.net/graphics/funny-graphics/bad-dog-by-richard-jackson-giant-sculpture-of-a-dog-peeing-on-the-orange-county-museum-of-art/&amp;ei=SzY2Ud-KDMeotAbFkoH4Aw&amp;bvm=bv.43148975,d.Yms&amp;psig=AFQjCNESHv0_3nHvwANSlix1TZv9qkPEVQ&amp;ust=1362593713758135"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prafulla.net/graphics/funny-graphics/bad-dog-by-richard-jackson-giant-sculpture-of-a-dog-peeing-on-the-orange-county-museum-of-art/" TargetMode="Externa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lv/url?sa=i&amp;rct=j&amp;q=&amp;esrc=s&amp;frm=1&amp;source=images&amp;cd=&amp;cad=rja&amp;docid=n55EKTvYvUJcLM&amp;tbnid=_G0MeyuBIyX5sM:&amp;ved=0CAUQjRw&amp;url=http://www.sievietespasaule.lv/kalendars/nodarbibu_apraksti/seminars_celojums_zemapzina/&amp;ei=T4I6UdXXFcaF4AT874CwCw&amp;bvm=bv.43287494,d.bGE&amp;psig=AFQjCNF3hlzDsBYDZYmJ3bYKZ0a2RTQ0RQ&amp;ust=1362875170141080"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www.google.lv/url?sa=i&amp;rct=j&amp;q=&amp;esrc=s&amp;frm=1&amp;source=images&amp;cd=&amp;cad=rja&amp;docid=Bk2wDgQd_tBNjM&amp;tbnid=h5KQlhmRGdoWTM:&amp;ved=0CAUQjRw&amp;url=http://amigos.lv/lv/qna?id=98440&amp;ei=ZIE6UZO1LefT4QT5qYHoBA&amp;bvm=bv.43287494,d.bGE&amp;psig=AFQjCNHv61jw0kBDnmPvt67NTXjnOwfaDg&amp;ust=1362874880219588" TargetMode="Externa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08920"/>
            <a:ext cx="9144000" cy="1938992"/>
          </a:xfrm>
          <a:prstGeom prst="rect">
            <a:avLst/>
          </a:prstGeom>
        </p:spPr>
        <p:txBody>
          <a:bodyPr wrap="square">
            <a:spAutoFit/>
          </a:bodyPr>
          <a:lstStyle/>
          <a:p>
            <a:pPr lvl="0" algn="ctr"/>
            <a:r>
              <a:rPr lang="lv-LV" sz="3200" dirty="0" smtClean="0"/>
              <a:t>Par </a:t>
            </a:r>
            <a:r>
              <a:rPr lang="lv-LV" sz="3200" dirty="0"/>
              <a:t>ko nerunā plānošanas teorija: </a:t>
            </a:r>
            <a:endParaRPr lang="lv-LV" sz="3200" dirty="0" smtClean="0"/>
          </a:p>
          <a:p>
            <a:pPr lvl="0" algn="ctr"/>
            <a:r>
              <a:rPr lang="lv-LV" sz="3200" dirty="0" smtClean="0"/>
              <a:t>sociāli </a:t>
            </a:r>
            <a:r>
              <a:rPr lang="lv-LV" sz="3200" dirty="0"/>
              <a:t>psiholoģiskā pieeja urbānajā </a:t>
            </a:r>
            <a:r>
              <a:rPr lang="lv-LV" sz="3200" dirty="0" smtClean="0"/>
              <a:t>plānošana</a:t>
            </a:r>
          </a:p>
          <a:p>
            <a:pPr lvl="0" algn="ctr"/>
            <a:endParaRPr lang="lv-LV" sz="3200" b="1" dirty="0" smtClean="0"/>
          </a:p>
          <a:p>
            <a:pPr lvl="0" algn="ctr"/>
            <a:r>
              <a:rPr lang="lv-LV" b="1" dirty="0" smtClean="0"/>
              <a:t> </a:t>
            </a:r>
            <a:r>
              <a:rPr lang="lv-LV" sz="2400" b="1" dirty="0" smtClean="0"/>
              <a:t>Helena Gūtmane</a:t>
            </a:r>
            <a:endParaRPr lang="en-US" sz="2400" dirty="0"/>
          </a:p>
        </p:txBody>
      </p:sp>
      <p:sp>
        <p:nvSpPr>
          <p:cNvPr id="20481" name="Rectangle 1"/>
          <p:cNvSpPr>
            <a:spLocks noChangeArrowheads="1"/>
          </p:cNvSpPr>
          <p:nvPr/>
        </p:nvSpPr>
        <p:spPr bwMode="auto">
          <a:xfrm>
            <a:off x="0" y="352980"/>
            <a:ext cx="9144000" cy="846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LU 74.zinātniskā  konference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Zemes un vides zinātņu nozares sekcija</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Apakšsekcija „</a:t>
            </a:r>
            <a:r>
              <a:rPr kumimoji="0" lang="lv-LV" sz="12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 Vietu plānošana un attīstība</a:t>
            </a:r>
            <a:r>
              <a:rPr kumimoji="0" lang="lv-LV"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lv-LV"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685800" algn="ctr" defTabSz="914400" rtl="0" eaLnBrk="0" fontAlgn="base" latinLnBrk="0" hangingPunct="0">
              <a:lnSpc>
                <a:spcPct val="100000"/>
              </a:lnSpc>
              <a:spcBef>
                <a:spcPct val="0"/>
              </a:spcBef>
              <a:spcAft>
                <a:spcPct val="0"/>
              </a:spcAft>
              <a:buClrTx/>
              <a:buSzTx/>
              <a:buFontTx/>
              <a:buNone/>
              <a:tabLst/>
            </a:pPr>
            <a:r>
              <a:rPr kumimoji="0" lang="lv-LV"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LU Dabaszinātņu akadēmiskajā centrā, Jelgavas ielā 1, 324./325.auditorijā</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563888" y="6237312"/>
            <a:ext cx="2259016" cy="276999"/>
          </a:xfrm>
          <a:prstGeom prst="rect">
            <a:avLst/>
          </a:prstGeom>
        </p:spPr>
        <p:txBody>
          <a:bodyPr wrap="none">
            <a:spAutoFit/>
          </a:bodyPr>
          <a:lstStyle/>
          <a:p>
            <a:r>
              <a:rPr lang="lv-LV" sz="1200" dirty="0" smtClean="0">
                <a:solidFill>
                  <a:prstClr val="black"/>
                </a:solidFill>
                <a:latin typeface="Times New Roman" pitchFamily="18" charset="0"/>
                <a:ea typeface="Calibri" pitchFamily="34" charset="0"/>
                <a:cs typeface="Calibri" pitchFamily="34" charset="0"/>
              </a:rPr>
              <a:t> 2016.gada 5.februārī</a:t>
            </a:r>
            <a:r>
              <a:rPr lang="lv-LV" sz="1200" dirty="0" smtClean="0">
                <a:solidFill>
                  <a:prstClr val="black"/>
                </a:solidFill>
                <a:latin typeface="Calibri" pitchFamily="34" charset="0"/>
                <a:ea typeface="Calibri" pitchFamily="34" charset="0"/>
                <a:cs typeface="Times New Roman" pitchFamily="18" charset="0"/>
              </a:rPr>
              <a:t>, plkst. 9:00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11560" y="1167136"/>
            <a:ext cx="7560840" cy="4093428"/>
          </a:xfrm>
          <a:prstGeom prst="rect">
            <a:avLst/>
          </a:prstGeom>
          <a:noFill/>
          <a:ln w="9525">
            <a:noFill/>
            <a:miter lim="800000"/>
            <a:headEnd/>
            <a:tailEnd/>
          </a:ln>
          <a:effectLst/>
        </p:spPr>
        <p:txBody>
          <a:bodyPr wrap="square" anchor="ctr">
            <a:spAutoFit/>
          </a:bodyPr>
          <a:lstStyle/>
          <a:p>
            <a:pPr algn="just" eaLnBrk="0" hangingPunct="0">
              <a:defRPr/>
            </a:pPr>
            <a:r>
              <a:rPr lang="lv-LV" sz="2000" dirty="0">
                <a:latin typeface="+mn-lt"/>
                <a:ea typeface="Calibri" pitchFamily="34" charset="0"/>
                <a:cs typeface="EJKCFL+TimesNewRoman"/>
              </a:rPr>
              <a:t>Ja arī ir viena tēma, kas caurvij visas diskusijas un debates par plānošanu, tad tā racionalitātes tēma. Vai jūs iestājāties par plānošanu vai pret to, agrāk vai vēlāk jūs nonākat pie jautājuma vai plānošana var vai nevar būt “racionālā”. </a:t>
            </a:r>
          </a:p>
          <a:p>
            <a:pPr algn="just" eaLnBrk="0" hangingPunct="0">
              <a:defRPr/>
            </a:pPr>
            <a:endParaRPr lang="lv-LV" sz="2000" dirty="0">
              <a:latin typeface="+mn-lt"/>
              <a:ea typeface="Calibri" pitchFamily="34" charset="0"/>
              <a:cs typeface="EJKCFL+TimesNewRoman"/>
            </a:endParaRPr>
          </a:p>
          <a:p>
            <a:pPr algn="ctr" eaLnBrk="0" hangingPunct="0">
              <a:defRPr/>
            </a:pPr>
            <a:r>
              <a:rPr lang="lv-LV" sz="4000" dirty="0" smtClean="0">
                <a:latin typeface="+mn-lt"/>
                <a:ea typeface="Calibri" pitchFamily="34" charset="0"/>
                <a:cs typeface="EJKCFL+TimesNewRoman"/>
              </a:rPr>
              <a:t>Plānošana ir racionāla</a:t>
            </a:r>
          </a:p>
          <a:p>
            <a:pPr algn="just" eaLnBrk="0" hangingPunct="0">
              <a:defRPr/>
            </a:pPr>
            <a:endParaRPr lang="lv-LV" sz="2000" dirty="0" smtClean="0">
              <a:ea typeface="Calibri" pitchFamily="34" charset="0"/>
              <a:cs typeface="EJKCFL+TimesNewRoman"/>
            </a:endParaRPr>
          </a:p>
          <a:p>
            <a:pPr algn="just" eaLnBrk="0" hangingPunct="0">
              <a:defRPr/>
            </a:pPr>
            <a:r>
              <a:rPr lang="lv-LV" sz="2000" dirty="0" smtClean="0">
                <a:latin typeface="+mn-lt"/>
                <a:ea typeface="Calibri" pitchFamily="34" charset="0"/>
                <a:cs typeface="EJKCFL+TimesNewRoman"/>
              </a:rPr>
              <a:t>Šīs </a:t>
            </a:r>
            <a:r>
              <a:rPr lang="lv-LV" sz="2000" dirty="0">
                <a:latin typeface="+mn-lt"/>
                <a:ea typeface="Calibri" pitchFamily="34" charset="0"/>
                <a:cs typeface="EJKCFL+TimesNewRoman"/>
              </a:rPr>
              <a:t>ticības racionālās rīcības iespējās dēļ, plānotāji stipri balstās uz savas profesijas zinātniskās dabas. </a:t>
            </a:r>
          </a:p>
          <a:p>
            <a:pPr algn="just" eaLnBrk="0" hangingPunct="0">
              <a:defRPr/>
            </a:pPr>
            <a:endParaRPr lang="lv-LV" sz="2000" dirty="0">
              <a:latin typeface="+mn-lt"/>
              <a:ea typeface="Calibri" pitchFamily="34" charset="0"/>
              <a:cs typeface="EJKCFL+TimesNewRoman"/>
            </a:endParaRPr>
          </a:p>
          <a:p>
            <a:pPr algn="just" eaLnBrk="0" hangingPunct="0">
              <a:defRPr/>
            </a:pPr>
            <a:r>
              <a:rPr lang="lv-LV" sz="2000" dirty="0">
                <a:latin typeface="+mn-lt"/>
                <a:ea typeface="Calibri" pitchFamily="34" charset="0"/>
                <a:cs typeface="EJKCFL+TimesNewRoman"/>
              </a:rPr>
              <a:t>Šī ticība ir pamatā viņu dalītai attieksmei pret politiku kā alternatīvu rēķināšanai</a:t>
            </a:r>
            <a:r>
              <a:rPr lang="en-US" sz="2000" dirty="0">
                <a:latin typeface="+mn-lt"/>
                <a:cs typeface="Arial" charset="0"/>
              </a:rPr>
              <a:t>”</a:t>
            </a:r>
            <a:r>
              <a:rPr lang="lv-LV" sz="2000" dirty="0">
                <a:latin typeface="+mn-lt"/>
                <a:cs typeface="Arial" charset="0"/>
              </a:rPr>
              <a:t>. </a:t>
            </a:r>
            <a:r>
              <a:rPr lang="en-US" sz="2000" dirty="0">
                <a:latin typeface="+mn-lt"/>
                <a:ea typeface="Calibri" pitchFamily="34" charset="0"/>
                <a:cs typeface="EJKCFL+TimesNewRoman"/>
              </a:rPr>
              <a:t> </a:t>
            </a:r>
            <a:r>
              <a:rPr lang="lv-LV" sz="2000" dirty="0">
                <a:latin typeface="+mn-lt"/>
                <a:ea typeface="Calibri" pitchFamily="34" charset="0"/>
                <a:cs typeface="EJKCFL+TimesNewRoman"/>
              </a:rPr>
              <a:t>(</a:t>
            </a:r>
            <a:r>
              <a:rPr lang="en-US" sz="2000" dirty="0" err="1">
                <a:latin typeface="+mn-lt"/>
                <a:ea typeface="Calibri" pitchFamily="34" charset="0"/>
                <a:cs typeface="EJKCFL+TimesNewRoman"/>
              </a:rPr>
              <a:t>Friedmann</a:t>
            </a:r>
            <a:r>
              <a:rPr lang="en-US" sz="2000" dirty="0">
                <a:latin typeface="+mn-lt"/>
                <a:ea typeface="Calibri" pitchFamily="34" charset="0"/>
                <a:cs typeface="EJKCFL+TimesNewRoman"/>
              </a:rPr>
              <a:t> (1987:97)</a:t>
            </a:r>
            <a:r>
              <a:rPr lang="lv-LV" sz="2000" dirty="0">
                <a:latin typeface="+mn-lt"/>
                <a:ea typeface="Calibri" pitchFamily="34" charset="0"/>
                <a:cs typeface="EJKCFL+TimesNewRoman"/>
              </a:rPr>
              <a:t> citēts pēc </a:t>
            </a:r>
            <a:r>
              <a:rPr lang="en-US" sz="2000" dirty="0" smtClean="0">
                <a:latin typeface="+mn-lt"/>
                <a:ea typeface="Calibri" pitchFamily="34" charset="0"/>
                <a:cs typeface="EJKCFL+TimesNewRoman"/>
              </a:rPr>
              <a:t>Sager</a:t>
            </a:r>
            <a:r>
              <a:rPr lang="lv-LV" sz="2000" dirty="0" smtClean="0">
                <a:latin typeface="+mn-lt"/>
                <a:ea typeface="Calibri" pitchFamily="34" charset="0"/>
                <a:cs typeface="EJKCFL+TimesNewRoman"/>
              </a:rPr>
              <a:t>,</a:t>
            </a:r>
            <a:r>
              <a:rPr lang="en-US" sz="2000" dirty="0" smtClean="0">
                <a:latin typeface="+mn-lt"/>
                <a:ea typeface="Calibri" pitchFamily="34" charset="0"/>
                <a:cs typeface="EJKCFL+TimesNewRoman"/>
              </a:rPr>
              <a:t>2003:3</a:t>
            </a:r>
            <a:r>
              <a:rPr lang="lv-LV" sz="2000" dirty="0">
                <a:latin typeface="+mn-lt"/>
                <a:ea typeface="Calibri" pitchFamily="34" charset="0"/>
                <a:cs typeface="EJKCFL+TimesNewRoman"/>
              </a:rPr>
              <a:t>)</a:t>
            </a:r>
            <a:endParaRPr lang="en-US" sz="20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l="5936" t="5214" r="5544" b="6090"/>
          <a:stretch>
            <a:fillRect/>
          </a:stretch>
        </p:blipFill>
        <p:spPr bwMode="auto">
          <a:xfrm>
            <a:off x="1691680" y="0"/>
            <a:ext cx="5440319" cy="6858000"/>
          </a:xfrm>
          <a:prstGeom prst="rect">
            <a:avLst/>
          </a:prstGeom>
          <a:noFill/>
          <a:ln w="9525">
            <a:noFill/>
            <a:miter lim="800000"/>
            <a:headEnd/>
            <a:tailEnd/>
          </a:ln>
        </p:spPr>
      </p:pic>
      <p:sp>
        <p:nvSpPr>
          <p:cNvPr id="3" name="Rectangle 2"/>
          <p:cNvSpPr/>
          <p:nvPr/>
        </p:nvSpPr>
        <p:spPr>
          <a:xfrm>
            <a:off x="6308159" y="0"/>
            <a:ext cx="2835841" cy="461665"/>
          </a:xfrm>
          <a:prstGeom prst="rect">
            <a:avLst/>
          </a:prstGeom>
        </p:spPr>
        <p:txBody>
          <a:bodyPr wrap="none">
            <a:spAutoFit/>
          </a:bodyPr>
          <a:lstStyle/>
          <a:p>
            <a:r>
              <a:rPr lang="en-US" sz="1200" dirty="0" smtClean="0">
                <a:latin typeface="+mn-lt"/>
                <a:ea typeface="Calibri" pitchFamily="34" charset="0"/>
                <a:cs typeface="EJKCFL+TimesNewRoman"/>
              </a:rPr>
              <a:t>D.P. Lawrence (2000), Environment</a:t>
            </a:r>
            <a:endParaRPr lang="lv-LV" sz="1200" dirty="0" smtClean="0">
              <a:latin typeface="+mn-lt"/>
              <a:ea typeface="Calibri" pitchFamily="34" charset="0"/>
              <a:cs typeface="EJKCFL+TimesNewRoman"/>
            </a:endParaRPr>
          </a:p>
          <a:p>
            <a:r>
              <a:rPr lang="en-US" sz="1200" dirty="0" smtClean="0">
                <a:latin typeface="+mn-lt"/>
                <a:ea typeface="Calibri" pitchFamily="34" charset="0"/>
                <a:cs typeface="EJKCFL+TimesNewRoman"/>
              </a:rPr>
              <a:t> impact assessment</a:t>
            </a:r>
            <a:r>
              <a:rPr lang="en-US" sz="1200" dirty="0" smtClean="0">
                <a:ea typeface="Calibri" pitchFamily="34" charset="0"/>
                <a:cs typeface="EJKCFL+TimesNewRoman"/>
              </a:rPr>
              <a:t> review 20, p. 607-625</a:t>
            </a:r>
            <a:r>
              <a:rPr lang="en-US" sz="1200" dirty="0" smtClean="0">
                <a:latin typeface="+mn-lt"/>
                <a:ea typeface="Calibri" pitchFamily="34" charset="0"/>
                <a:cs typeface="EJKCFL+TimesNewRoman"/>
              </a:rPr>
              <a:t> </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8263" y="476250"/>
            <a:ext cx="3671887" cy="1323975"/>
          </a:xfrm>
          <a:prstGeom prst="rect">
            <a:avLst/>
          </a:prstGeom>
        </p:spPr>
        <p:txBody>
          <a:bodyPr>
            <a:spAutoFit/>
          </a:bodyPr>
          <a:lstStyle/>
          <a:p>
            <a:pPr algn="just">
              <a:defRPr/>
            </a:pPr>
            <a:r>
              <a:rPr lang="lv-LV" sz="1600" dirty="0">
                <a:latin typeface="+mn-lt"/>
                <a:cs typeface="Arial" charset="0"/>
              </a:rPr>
              <a:t>Nerunāšu tik daudz par konkursa uzvarētāju priekšlikumu, droši vien simpātiskām fasādēm, atlikušās laukuma daļas labiekārtojumu utt..., bet vairāk par </a:t>
            </a:r>
            <a:r>
              <a:rPr lang="lv-LV" sz="1600" b="1" dirty="0">
                <a:solidFill>
                  <a:srgbClr val="002060"/>
                </a:solidFill>
                <a:latin typeface="+mn-lt"/>
                <a:cs typeface="Arial" charset="0"/>
              </a:rPr>
              <a:t>argumentiem un pamatojumu </a:t>
            </a:r>
            <a:r>
              <a:rPr lang="lv-LV" sz="1600" dirty="0">
                <a:latin typeface="+mn-lt"/>
                <a:cs typeface="Arial" charset="0"/>
              </a:rPr>
              <a:t>......</a:t>
            </a:r>
            <a:endParaRPr lang="lv-LV" sz="1600" dirty="0">
              <a:solidFill>
                <a:srgbClr val="C00000"/>
              </a:solidFill>
              <a:latin typeface="+mn-lt"/>
              <a:cs typeface="Arial" charset="0"/>
            </a:endParaRPr>
          </a:p>
        </p:txBody>
      </p:sp>
      <p:sp>
        <p:nvSpPr>
          <p:cNvPr id="5" name="Rectangle 4"/>
          <p:cNvSpPr/>
          <p:nvPr/>
        </p:nvSpPr>
        <p:spPr>
          <a:xfrm>
            <a:off x="0" y="2205038"/>
            <a:ext cx="8893175" cy="584200"/>
          </a:xfrm>
          <a:prstGeom prst="rect">
            <a:avLst/>
          </a:prstGeom>
        </p:spPr>
        <p:txBody>
          <a:bodyPr>
            <a:spAutoFit/>
          </a:bodyPr>
          <a:lstStyle/>
          <a:p>
            <a:pPr algn="r">
              <a:defRPr/>
            </a:pPr>
            <a:r>
              <a:rPr lang="lv-LV" sz="1600" i="1" dirty="0">
                <a:latin typeface="+mn-lt"/>
                <a:cs typeface="Arial" charset="0"/>
              </a:rPr>
              <a:t>....No piedāvātās </a:t>
            </a:r>
            <a:r>
              <a:rPr lang="lv-LV" sz="1600" b="1" i="1" dirty="0">
                <a:solidFill>
                  <a:srgbClr val="002060"/>
                </a:solidFill>
                <a:latin typeface="+mn-lt"/>
                <a:cs typeface="Arial" charset="0"/>
              </a:rPr>
              <a:t>argumentācijas</a:t>
            </a:r>
            <a:r>
              <a:rPr lang="lv-LV" sz="1600" i="1" dirty="0">
                <a:latin typeface="+mn-lt"/>
                <a:cs typeface="Arial" charset="0"/>
              </a:rPr>
              <a:t>, es saprotu tikai to, ka kāds uzskata sevi </a:t>
            </a:r>
            <a:r>
              <a:rPr lang="lv-LV" sz="1600" b="1" i="1" dirty="0">
                <a:solidFill>
                  <a:srgbClr val="C00000"/>
                </a:solidFill>
                <a:latin typeface="+mn-lt"/>
                <a:cs typeface="Arial" charset="0"/>
              </a:rPr>
              <a:t>par labāku laukumu plānotāju nekā bumbvedēju piloti...</a:t>
            </a:r>
          </a:p>
        </p:txBody>
      </p:sp>
      <p:sp>
        <p:nvSpPr>
          <p:cNvPr id="6" name="Rectangle 5"/>
          <p:cNvSpPr/>
          <p:nvPr/>
        </p:nvSpPr>
        <p:spPr>
          <a:xfrm>
            <a:off x="1042988" y="4221163"/>
            <a:ext cx="7921625" cy="338137"/>
          </a:xfrm>
          <a:prstGeom prst="rect">
            <a:avLst/>
          </a:prstGeom>
        </p:spPr>
        <p:txBody>
          <a:bodyPr>
            <a:spAutoFit/>
          </a:bodyPr>
          <a:lstStyle/>
          <a:p>
            <a:pPr>
              <a:defRPr/>
            </a:pPr>
            <a:r>
              <a:rPr lang="lv-LV" sz="1600" dirty="0">
                <a:latin typeface="+mn-lt"/>
                <a:cs typeface="Arial" charset="0"/>
              </a:rPr>
              <a:t>TAVI ARGUMENTI PAR X, Y STUNDĀM... UN DRUPU SAGLABĀŠANU IR </a:t>
            </a:r>
            <a:r>
              <a:rPr lang="lv-LV" sz="1600" b="1" dirty="0">
                <a:solidFill>
                  <a:srgbClr val="C00000"/>
                </a:solidFill>
                <a:latin typeface="+mn-lt"/>
                <a:cs typeface="Arial" charset="0"/>
              </a:rPr>
              <a:t>GALĒJĪBAS = EMOCIJAS</a:t>
            </a:r>
          </a:p>
        </p:txBody>
      </p:sp>
      <p:sp>
        <p:nvSpPr>
          <p:cNvPr id="7" name="Rectangle 6"/>
          <p:cNvSpPr/>
          <p:nvPr/>
        </p:nvSpPr>
        <p:spPr>
          <a:xfrm>
            <a:off x="0" y="2781300"/>
            <a:ext cx="9144000" cy="338138"/>
          </a:xfrm>
          <a:prstGeom prst="rect">
            <a:avLst/>
          </a:prstGeom>
        </p:spPr>
        <p:txBody>
          <a:bodyPr>
            <a:spAutoFit/>
          </a:bodyPr>
          <a:lstStyle/>
          <a:p>
            <a:pPr>
              <a:defRPr/>
            </a:pPr>
            <a:r>
              <a:rPr lang="lv-LV" sz="1600" dirty="0">
                <a:solidFill>
                  <a:schemeClr val="bg2">
                    <a:lumMod val="10000"/>
                  </a:schemeClr>
                </a:solidFill>
                <a:latin typeface="Arial Narrow" pitchFamily="34" charset="0"/>
                <a:cs typeface="Arial" charset="0"/>
              </a:rPr>
              <a:t> Neesmu pilsētplānotājs vai arhitekts, taču </a:t>
            </a:r>
            <a:r>
              <a:rPr lang="lv-LV" sz="1600" b="1" dirty="0">
                <a:solidFill>
                  <a:srgbClr val="C00000"/>
                </a:solidFill>
                <a:latin typeface="Arial Narrow" pitchFamily="34" charset="0"/>
                <a:cs typeface="Arial" charset="0"/>
              </a:rPr>
              <a:t>emocionāli</a:t>
            </a:r>
            <a:r>
              <a:rPr lang="lv-LV" sz="1600" dirty="0">
                <a:solidFill>
                  <a:schemeClr val="bg2">
                    <a:lumMod val="10000"/>
                  </a:schemeClr>
                </a:solidFill>
                <a:latin typeface="Arial Narrow" pitchFamily="34" charset="0"/>
                <a:cs typeface="Arial" charset="0"/>
              </a:rPr>
              <a:t> pilnīgi pievienojos viedokļiem, ka projekts pats par sevi nav slikts... </a:t>
            </a:r>
          </a:p>
        </p:txBody>
      </p:sp>
      <p:sp>
        <p:nvSpPr>
          <p:cNvPr id="6150" name="Rectangle 7"/>
          <p:cNvSpPr>
            <a:spLocks noChangeArrowheads="1"/>
          </p:cNvSpPr>
          <p:nvPr/>
        </p:nvSpPr>
        <p:spPr bwMode="auto">
          <a:xfrm>
            <a:off x="971550" y="3141663"/>
            <a:ext cx="7777163" cy="368300"/>
          </a:xfrm>
          <a:prstGeom prst="rect">
            <a:avLst/>
          </a:prstGeom>
          <a:noFill/>
          <a:ln w="9525">
            <a:noFill/>
            <a:miter lim="800000"/>
            <a:headEnd/>
            <a:tailEnd/>
          </a:ln>
        </p:spPr>
        <p:txBody>
          <a:bodyPr>
            <a:spAutoFit/>
          </a:bodyPr>
          <a:lstStyle/>
          <a:p>
            <a:pPr>
              <a:defRPr/>
            </a:pPr>
            <a:r>
              <a:rPr lang="lv-LV" b="1" dirty="0">
                <a:solidFill>
                  <a:srgbClr val="C00000"/>
                </a:solidFill>
                <a:latin typeface="Adobe Garamond Pro" pitchFamily="18" charset="0"/>
              </a:rPr>
              <a:t>Gribot negribot</a:t>
            </a:r>
            <a:r>
              <a:rPr lang="lv-LV" dirty="0">
                <a:latin typeface="Adobe Garamond Pro" pitchFamily="18" charset="0"/>
              </a:rPr>
              <a:t>, </a:t>
            </a:r>
            <a:r>
              <a:rPr lang="lv-LV" b="1" dirty="0">
                <a:solidFill>
                  <a:srgbClr val="C00000"/>
                </a:solidFill>
                <a:latin typeface="Adobe Garamond Pro" pitchFamily="18" charset="0"/>
              </a:rPr>
              <a:t>jāpiekrīt</a:t>
            </a:r>
            <a:r>
              <a:rPr lang="lv-LV" dirty="0">
                <a:latin typeface="Adobe Garamond Pro" pitchFamily="18" charset="0"/>
              </a:rPr>
              <a:t> anonīmajam "māja". </a:t>
            </a:r>
            <a:r>
              <a:rPr lang="lv-LV" b="1" dirty="0">
                <a:solidFill>
                  <a:srgbClr val="C00000"/>
                </a:solidFill>
                <a:latin typeface="Adobe Garamond Pro" pitchFamily="18" charset="0"/>
              </a:rPr>
              <a:t>Visas šīs te sarunas ir </a:t>
            </a:r>
            <a:r>
              <a:rPr lang="lv-LV" b="1" dirty="0">
                <a:solidFill>
                  <a:schemeClr val="accent3">
                    <a:lumMod val="75000"/>
                  </a:schemeClr>
                </a:solidFill>
                <a:latin typeface="Adobe Garamond Pro" pitchFamily="18" charset="0"/>
              </a:rPr>
              <a:t>bezjēdzīgas</a:t>
            </a:r>
          </a:p>
        </p:txBody>
      </p:sp>
      <p:sp>
        <p:nvSpPr>
          <p:cNvPr id="9" name="Rectangle 8"/>
          <p:cNvSpPr/>
          <p:nvPr/>
        </p:nvSpPr>
        <p:spPr>
          <a:xfrm>
            <a:off x="179388" y="3573463"/>
            <a:ext cx="8820150" cy="522287"/>
          </a:xfrm>
          <a:prstGeom prst="rect">
            <a:avLst/>
          </a:prstGeom>
        </p:spPr>
        <p:txBody>
          <a:bodyPr>
            <a:spAutoFit/>
          </a:bodyPr>
          <a:lstStyle/>
          <a:p>
            <a:pPr algn="ctr">
              <a:defRPr/>
            </a:pPr>
            <a:r>
              <a:rPr lang="lv-LV" sz="1400" b="1" dirty="0">
                <a:solidFill>
                  <a:schemeClr val="bg1">
                    <a:lumMod val="50000"/>
                  </a:schemeClr>
                </a:solidFill>
                <a:latin typeface="+mn-lt"/>
                <a:cs typeface="Arial" charset="0"/>
              </a:rPr>
              <a:t>Tieši par to pašu padomāju – par </a:t>
            </a:r>
            <a:r>
              <a:rPr lang="lv-LV" sz="1400" b="1" dirty="0">
                <a:solidFill>
                  <a:srgbClr val="C00000"/>
                </a:solidFill>
                <a:latin typeface="+mn-lt"/>
                <a:cs typeface="Arial" charset="0"/>
              </a:rPr>
              <a:t>jēgu</a:t>
            </a:r>
            <a:r>
              <a:rPr lang="lv-LV" sz="1400" b="1" dirty="0">
                <a:solidFill>
                  <a:schemeClr val="bg1">
                    <a:lumMod val="50000"/>
                  </a:schemeClr>
                </a:solidFill>
                <a:latin typeface="+mn-lt"/>
                <a:cs typeface="Arial" charset="0"/>
              </a:rPr>
              <a:t>, </a:t>
            </a:r>
            <a:r>
              <a:rPr lang="lv-LV" sz="1400" b="1" dirty="0">
                <a:solidFill>
                  <a:schemeClr val="accent3">
                    <a:lumMod val="75000"/>
                  </a:schemeClr>
                </a:solidFill>
                <a:latin typeface="+mn-lt"/>
                <a:cs typeface="Arial" charset="0"/>
              </a:rPr>
              <a:t>attieksmi</a:t>
            </a:r>
            <a:r>
              <a:rPr lang="lv-LV" sz="1400" b="1" dirty="0">
                <a:solidFill>
                  <a:srgbClr val="C00000"/>
                </a:solidFill>
                <a:latin typeface="+mn-lt"/>
                <a:cs typeface="Arial" charset="0"/>
              </a:rPr>
              <a:t> </a:t>
            </a:r>
            <a:r>
              <a:rPr lang="lv-LV" sz="1400" b="1" dirty="0">
                <a:solidFill>
                  <a:schemeClr val="bg1">
                    <a:lumMod val="50000"/>
                  </a:schemeClr>
                </a:solidFill>
                <a:latin typeface="+mn-lt"/>
                <a:cs typeface="Arial" charset="0"/>
              </a:rPr>
              <a:t>pret savu darbu un arī profesionālo </a:t>
            </a:r>
            <a:r>
              <a:rPr lang="lv-LV" sz="1400" b="1" dirty="0">
                <a:solidFill>
                  <a:schemeClr val="accent3">
                    <a:lumMod val="75000"/>
                  </a:schemeClr>
                </a:solidFill>
                <a:latin typeface="+mn-lt"/>
                <a:cs typeface="Arial" charset="0"/>
              </a:rPr>
              <a:t>ētiku</a:t>
            </a:r>
            <a:r>
              <a:rPr lang="lv-LV" sz="1400" b="1" dirty="0">
                <a:solidFill>
                  <a:schemeClr val="bg1">
                    <a:lumMod val="50000"/>
                  </a:schemeClr>
                </a:solidFill>
                <a:latin typeface="+mn-lt"/>
                <a:cs typeface="Arial" charset="0"/>
              </a:rPr>
              <a:t>. Tiešām, kam es te rakstu </a:t>
            </a:r>
            <a:r>
              <a:rPr lang="lv-LV" sz="1400" b="1" dirty="0">
                <a:solidFill>
                  <a:srgbClr val="C00000"/>
                </a:solidFill>
                <a:latin typeface="+mn-lt"/>
                <a:cs typeface="Arial" charset="0"/>
              </a:rPr>
              <a:t>:)</a:t>
            </a:r>
            <a:r>
              <a:rPr lang="lv-LV" sz="1400" b="1" dirty="0">
                <a:solidFill>
                  <a:schemeClr val="bg1">
                    <a:lumMod val="50000"/>
                  </a:schemeClr>
                </a:solidFill>
                <a:latin typeface="+mn-lt"/>
                <a:cs typeface="Arial" charset="0"/>
              </a:rPr>
              <a:t> </a:t>
            </a:r>
            <a:r>
              <a:rPr lang="lv-LV" sz="1400" b="1" dirty="0">
                <a:solidFill>
                  <a:srgbClr val="C00000"/>
                </a:solidFill>
                <a:latin typeface="+mn-lt"/>
                <a:cs typeface="Arial" charset="0"/>
              </a:rPr>
              <a:t>Uzbudinātiem</a:t>
            </a:r>
            <a:r>
              <a:rPr lang="lv-LV" sz="1400" b="1" dirty="0">
                <a:solidFill>
                  <a:schemeClr val="bg1">
                    <a:lumMod val="50000"/>
                  </a:schemeClr>
                </a:solidFill>
                <a:latin typeface="+mn-lt"/>
                <a:cs typeface="Arial" charset="0"/>
              </a:rPr>
              <a:t> fasāžu zīmētājiem, kas </a:t>
            </a:r>
            <a:r>
              <a:rPr lang="lv-LV" sz="1400" b="1" dirty="0">
                <a:solidFill>
                  <a:srgbClr val="C00000"/>
                </a:solidFill>
                <a:latin typeface="+mn-lt"/>
                <a:cs typeface="Arial" charset="0"/>
              </a:rPr>
              <a:t>apvainojas </a:t>
            </a:r>
            <a:r>
              <a:rPr lang="lv-LV" sz="1400" b="1" dirty="0">
                <a:solidFill>
                  <a:schemeClr val="bg1">
                    <a:lumMod val="50000"/>
                  </a:schemeClr>
                </a:solidFill>
                <a:latin typeface="+mn-lt"/>
                <a:cs typeface="Arial" charset="0"/>
              </a:rPr>
              <a:t>par </a:t>
            </a:r>
            <a:r>
              <a:rPr lang="lv-LV" sz="1400" b="1" dirty="0">
                <a:solidFill>
                  <a:srgbClr val="002060"/>
                </a:solidFill>
                <a:latin typeface="+mn-lt"/>
                <a:cs typeface="Arial" charset="0"/>
              </a:rPr>
              <a:t>argumentētu kritiku</a:t>
            </a:r>
            <a:r>
              <a:rPr lang="lv-LV" sz="1400" b="1" dirty="0">
                <a:solidFill>
                  <a:schemeClr val="bg1">
                    <a:lumMod val="50000"/>
                  </a:schemeClr>
                </a:solidFill>
                <a:latin typeface="+mn-lt"/>
                <a:cs typeface="Arial" charset="0"/>
              </a:rPr>
              <a:t>? Piekritīšu - tas </a:t>
            </a:r>
            <a:r>
              <a:rPr lang="lv-LV" sz="1400" b="1" dirty="0">
                <a:solidFill>
                  <a:schemeClr val="accent3">
                    <a:lumMod val="75000"/>
                  </a:schemeClr>
                </a:solidFill>
                <a:latin typeface="+mn-lt"/>
                <a:cs typeface="Arial" charset="0"/>
              </a:rPr>
              <a:t>ir bezjēdzīgi</a:t>
            </a:r>
          </a:p>
        </p:txBody>
      </p:sp>
      <p:sp>
        <p:nvSpPr>
          <p:cNvPr id="6152" name="Rectangle 9"/>
          <p:cNvSpPr>
            <a:spLocks noChangeArrowheads="1"/>
          </p:cNvSpPr>
          <p:nvPr/>
        </p:nvSpPr>
        <p:spPr bwMode="auto">
          <a:xfrm>
            <a:off x="179388" y="4652963"/>
            <a:ext cx="6408737" cy="738187"/>
          </a:xfrm>
          <a:prstGeom prst="rect">
            <a:avLst/>
          </a:prstGeom>
          <a:noFill/>
          <a:ln w="9525">
            <a:noFill/>
            <a:miter lim="800000"/>
            <a:headEnd/>
            <a:tailEnd/>
          </a:ln>
        </p:spPr>
        <p:txBody>
          <a:bodyPr>
            <a:spAutoFit/>
          </a:bodyPr>
          <a:lstStyle/>
          <a:p>
            <a:pPr>
              <a:defRPr/>
            </a:pPr>
            <a:r>
              <a:rPr lang="lv-LV" sz="1400" dirty="0">
                <a:latin typeface="Century" pitchFamily="18" charset="0"/>
              </a:rPr>
              <a:t>....Bet </a:t>
            </a:r>
            <a:r>
              <a:rPr lang="lv-LV" sz="1400" b="1" dirty="0">
                <a:solidFill>
                  <a:srgbClr val="C00000"/>
                </a:solidFill>
                <a:latin typeface="Century" pitchFamily="18" charset="0"/>
              </a:rPr>
              <a:t>profesionāl</a:t>
            </a:r>
            <a:r>
              <a:rPr lang="lv-LV" sz="1400" dirty="0">
                <a:latin typeface="Century" pitchFamily="18" charset="0"/>
              </a:rPr>
              <a:t>i runājot, </a:t>
            </a:r>
            <a:r>
              <a:rPr lang="lv-LV" sz="1400" b="1" dirty="0">
                <a:solidFill>
                  <a:schemeClr val="accent3">
                    <a:lumMod val="75000"/>
                  </a:schemeClr>
                </a:solidFill>
                <a:latin typeface="Century" pitchFamily="18" charset="0"/>
              </a:rPr>
              <a:t>nebiju </a:t>
            </a:r>
            <a:r>
              <a:rPr lang="lv-LV" sz="1400" b="1" dirty="0" err="1">
                <a:solidFill>
                  <a:schemeClr val="accent3">
                    <a:lumMod val="75000"/>
                  </a:schemeClr>
                </a:solidFill>
                <a:latin typeface="Century" pitchFamily="18" charset="0"/>
              </a:rPr>
              <a:t>gaidijis</a:t>
            </a:r>
            <a:r>
              <a:rPr lang="lv-LV" sz="1400" b="1" dirty="0">
                <a:solidFill>
                  <a:schemeClr val="accent3">
                    <a:lumMod val="75000"/>
                  </a:schemeClr>
                </a:solidFill>
                <a:latin typeface="Century" pitchFamily="18" charset="0"/>
              </a:rPr>
              <a:t> </a:t>
            </a:r>
            <a:r>
              <a:rPr lang="lv-LV" sz="1400" dirty="0">
                <a:latin typeface="Century" pitchFamily="18" charset="0"/>
              </a:rPr>
              <a:t>ka </a:t>
            </a:r>
            <a:r>
              <a:rPr lang="lv-LV" sz="1400" b="1" dirty="0">
                <a:solidFill>
                  <a:srgbClr val="C00000"/>
                </a:solidFill>
                <a:latin typeface="Century" pitchFamily="18" charset="0"/>
              </a:rPr>
              <a:t>nošļūksi tik zemu</a:t>
            </a:r>
            <a:r>
              <a:rPr lang="lv-LV" sz="1400" dirty="0">
                <a:latin typeface="Century" pitchFamily="18" charset="0"/>
              </a:rPr>
              <a:t>. </a:t>
            </a:r>
            <a:r>
              <a:rPr lang="lv-LV" sz="1400" b="1" dirty="0">
                <a:solidFill>
                  <a:srgbClr val="C00000"/>
                </a:solidFill>
                <a:latin typeface="Century" pitchFamily="18" charset="0"/>
              </a:rPr>
              <a:t>Vai tiešām esi izstumts </a:t>
            </a:r>
            <a:r>
              <a:rPr lang="lv-LV" sz="1400" dirty="0">
                <a:latin typeface="Century" pitchFamily="18" charset="0"/>
              </a:rPr>
              <a:t>uz to LV arhitektu pusi, kas sēž bez darba? </a:t>
            </a:r>
            <a:r>
              <a:rPr lang="lv-LV" sz="1400" b="1" dirty="0">
                <a:solidFill>
                  <a:srgbClr val="C00000"/>
                </a:solidFill>
                <a:latin typeface="Century" pitchFamily="18" charset="0"/>
              </a:rPr>
              <a:t>Vai tiešām </a:t>
            </a:r>
            <a:r>
              <a:rPr lang="lv-LV" sz="1400" dirty="0">
                <a:latin typeface="Century" pitchFamily="18" charset="0"/>
              </a:rPr>
              <a:t>tev </a:t>
            </a:r>
            <a:r>
              <a:rPr lang="lv-LV" sz="1400" b="1" dirty="0">
                <a:solidFill>
                  <a:srgbClr val="C00000"/>
                </a:solidFill>
                <a:latin typeface="Century" pitchFamily="18" charset="0"/>
              </a:rPr>
              <a:t>vēders kurkst tik ļoti</a:t>
            </a:r>
            <a:r>
              <a:rPr lang="lv-LV" sz="1400" dirty="0">
                <a:latin typeface="Century" pitchFamily="18" charset="0"/>
              </a:rPr>
              <a:t>, ka esi </a:t>
            </a:r>
            <a:r>
              <a:rPr lang="lv-LV" sz="1400" b="1" dirty="0">
                <a:solidFill>
                  <a:srgbClr val="C00000"/>
                </a:solidFill>
                <a:latin typeface="Century" pitchFamily="18" charset="0"/>
              </a:rPr>
              <a:t>gatavs pārdoties </a:t>
            </a:r>
            <a:r>
              <a:rPr lang="lv-LV" sz="1400" dirty="0">
                <a:latin typeface="Century" pitchFamily="18" charset="0"/>
              </a:rPr>
              <a:t>par TIK ZEMU cenu?</a:t>
            </a:r>
          </a:p>
        </p:txBody>
      </p:sp>
      <p:sp>
        <p:nvSpPr>
          <p:cNvPr id="11" name="Rectangle 10"/>
          <p:cNvSpPr/>
          <p:nvPr/>
        </p:nvSpPr>
        <p:spPr>
          <a:xfrm>
            <a:off x="3779838" y="5445125"/>
            <a:ext cx="5364162" cy="523875"/>
          </a:xfrm>
          <a:prstGeom prst="rect">
            <a:avLst/>
          </a:prstGeom>
        </p:spPr>
        <p:txBody>
          <a:bodyPr>
            <a:spAutoFit/>
          </a:bodyPr>
          <a:lstStyle/>
          <a:p>
            <a:pPr>
              <a:defRPr/>
            </a:pPr>
            <a:r>
              <a:rPr lang="lv-LV" sz="1400" b="1" dirty="0">
                <a:solidFill>
                  <a:schemeClr val="accent3">
                    <a:lumMod val="75000"/>
                  </a:schemeClr>
                </a:solidFill>
                <a:latin typeface="+mn-lt"/>
                <a:cs typeface="Arial" charset="0"/>
              </a:rPr>
              <a:t>Godīgi -</a:t>
            </a:r>
            <a:r>
              <a:rPr lang="lv-LV" sz="1400" b="1" dirty="0">
                <a:solidFill>
                  <a:srgbClr val="C00000"/>
                </a:solidFill>
                <a:latin typeface="+mn-lt"/>
                <a:cs typeface="Arial" charset="0"/>
              </a:rPr>
              <a:t> ir jau nogurums </a:t>
            </a:r>
            <a:r>
              <a:rPr lang="lv-LV" sz="1400" dirty="0">
                <a:latin typeface="+mn-lt"/>
                <a:cs typeface="Arial" charset="0"/>
              </a:rPr>
              <a:t>no visas šajā rubrikā </a:t>
            </a:r>
            <a:r>
              <a:rPr lang="lv-LV" sz="1400" dirty="0" err="1">
                <a:latin typeface="+mn-lt"/>
                <a:cs typeface="Arial" charset="0"/>
              </a:rPr>
              <a:t>izverstās</a:t>
            </a:r>
            <a:r>
              <a:rPr lang="lv-LV" sz="1400" dirty="0">
                <a:latin typeface="+mn-lt"/>
                <a:cs typeface="Arial" charset="0"/>
              </a:rPr>
              <a:t> </a:t>
            </a:r>
            <a:r>
              <a:rPr lang="lv-LV" sz="1400" b="1" dirty="0">
                <a:solidFill>
                  <a:srgbClr val="C00000"/>
                </a:solidFill>
                <a:latin typeface="+mn-lt"/>
                <a:cs typeface="Arial" charset="0"/>
              </a:rPr>
              <a:t>nepiepildīto ilgu </a:t>
            </a:r>
            <a:r>
              <a:rPr lang="lv-LV" sz="1400" dirty="0">
                <a:latin typeface="+mn-lt"/>
                <a:cs typeface="Arial" charset="0"/>
              </a:rPr>
              <a:t>un NSRD </a:t>
            </a:r>
            <a:r>
              <a:rPr lang="lv-LV" sz="1400" b="1" dirty="0" err="1">
                <a:solidFill>
                  <a:srgbClr val="C00000"/>
                </a:solidFill>
                <a:latin typeface="+mn-lt"/>
                <a:cs typeface="Arial" charset="0"/>
              </a:rPr>
              <a:t>nostaļģijas</a:t>
            </a:r>
            <a:r>
              <a:rPr lang="lv-LV" sz="1400" dirty="0">
                <a:latin typeface="+mn-lt"/>
                <a:cs typeface="Arial" charset="0"/>
              </a:rPr>
              <a:t>. Tas nenozīmē, ka diskutēt nevajag. </a:t>
            </a:r>
            <a:r>
              <a:rPr lang="lv-LV" sz="1400" b="1" dirty="0">
                <a:solidFill>
                  <a:srgbClr val="C00000"/>
                </a:solidFill>
                <a:latin typeface="+mn-lt"/>
                <a:cs typeface="Arial" charset="0"/>
              </a:rPr>
              <a:t>Nē!!!! </a:t>
            </a:r>
            <a:r>
              <a:rPr lang="lv-LV" sz="1400" dirty="0">
                <a:latin typeface="+mn-lt"/>
                <a:cs typeface="Arial" charset="0"/>
              </a:rPr>
              <a:t>....</a:t>
            </a:r>
          </a:p>
        </p:txBody>
      </p:sp>
      <p:sp>
        <p:nvSpPr>
          <p:cNvPr id="12" name="Rectangle 11"/>
          <p:cNvSpPr/>
          <p:nvPr/>
        </p:nvSpPr>
        <p:spPr>
          <a:xfrm>
            <a:off x="323850" y="6092825"/>
            <a:ext cx="8640763" cy="585788"/>
          </a:xfrm>
          <a:prstGeom prst="rect">
            <a:avLst/>
          </a:prstGeom>
        </p:spPr>
        <p:txBody>
          <a:bodyPr>
            <a:spAutoFit/>
          </a:bodyPr>
          <a:lstStyle/>
          <a:p>
            <a:pPr>
              <a:defRPr/>
            </a:pPr>
            <a:r>
              <a:rPr lang="lv-LV" sz="1600" dirty="0">
                <a:latin typeface="+mn-lt"/>
                <a:cs typeface="Arial" charset="0"/>
              </a:rPr>
              <a:t>....ES ARĪ </a:t>
            </a:r>
            <a:r>
              <a:rPr lang="lv-LV" sz="1600" b="1" dirty="0">
                <a:solidFill>
                  <a:srgbClr val="C00000"/>
                </a:solidFill>
                <a:latin typeface="+mn-lt"/>
                <a:cs typeface="Arial" charset="0"/>
              </a:rPr>
              <a:t>GRIBU PIEDALĪTIES</a:t>
            </a:r>
            <a:r>
              <a:rPr lang="lv-LV" sz="1600" dirty="0">
                <a:latin typeface="+mn-lt"/>
                <a:cs typeface="Arial" charset="0"/>
              </a:rPr>
              <a:t>, TIK TAGAD AIZIEŠU UZ KONCERTU, KO SARŪPĒJUŠI BĒRNI, KAM TAS VISS IEPRIEKŠ PASVĪTROTAIS IR TIKAI PAKĀRTOTA LIETA .... UN, KAS TAD LAI ZINA, </a:t>
            </a:r>
            <a:r>
              <a:rPr lang="lv-LV" sz="1600" b="1" dirty="0">
                <a:solidFill>
                  <a:schemeClr val="accent3">
                    <a:lumMod val="75000"/>
                  </a:schemeClr>
                </a:solidFill>
                <a:latin typeface="+mn-lt"/>
                <a:cs typeface="Arial" charset="0"/>
              </a:rPr>
              <a:t>KAS IR SVARĪGĀK</a:t>
            </a:r>
            <a:r>
              <a:rPr lang="lv-LV" sz="1600" dirty="0">
                <a:latin typeface="+mn-lt"/>
                <a:cs typeface="Arial" charset="0"/>
              </a:rPr>
              <a:t>?</a:t>
            </a:r>
          </a:p>
        </p:txBody>
      </p:sp>
      <p:sp>
        <p:nvSpPr>
          <p:cNvPr id="13" name="Rectangle 12"/>
          <p:cNvSpPr/>
          <p:nvPr/>
        </p:nvSpPr>
        <p:spPr>
          <a:xfrm>
            <a:off x="179388" y="333375"/>
            <a:ext cx="4860925" cy="1814513"/>
          </a:xfrm>
          <a:prstGeom prst="rect">
            <a:avLst/>
          </a:prstGeom>
        </p:spPr>
        <p:txBody>
          <a:bodyPr>
            <a:spAutoFit/>
          </a:bodyPr>
          <a:lstStyle/>
          <a:p>
            <a:pPr algn="ctr">
              <a:defRPr/>
            </a:pPr>
            <a:r>
              <a:rPr lang="lv-LV" sz="1600" b="1" dirty="0">
                <a:solidFill>
                  <a:srgbClr val="002060"/>
                </a:solidFill>
                <a:latin typeface="+mn-lt"/>
                <a:cs typeface="Times New Roman" pitchFamily="18" charset="0"/>
              </a:rPr>
              <a:t>Kamdēļ </a:t>
            </a:r>
            <a:r>
              <a:rPr lang="lv-LV" sz="1600" b="1" dirty="0">
                <a:solidFill>
                  <a:srgbClr val="C00000"/>
                </a:solidFill>
                <a:latin typeface="+mn-lt"/>
                <a:cs typeface="Times New Roman" pitchFamily="18" charset="0"/>
              </a:rPr>
              <a:t>tā vietā</a:t>
            </a:r>
            <a:r>
              <a:rPr lang="lv-LV" sz="1600" dirty="0">
                <a:latin typeface="+mn-lt"/>
                <a:cs typeface="Times New Roman" pitchFamily="18" charset="0"/>
              </a:rPr>
              <a:t>, lai beidzot izveidotu vienkāršu, izmantojamu </a:t>
            </a:r>
            <a:r>
              <a:rPr lang="lv-LV" sz="1600" dirty="0" err="1">
                <a:latin typeface="+mn-lt"/>
                <a:cs typeface="Times New Roman" pitchFamily="18" charset="0"/>
              </a:rPr>
              <a:t>pilsēttelpu</a:t>
            </a:r>
            <a:r>
              <a:rPr lang="lv-LV" sz="1600" dirty="0">
                <a:latin typeface="+mn-lt"/>
                <a:cs typeface="Times New Roman" pitchFamily="18" charset="0"/>
              </a:rPr>
              <a:t> iedzīvotājiem, tā ir </a:t>
            </a:r>
            <a:r>
              <a:rPr lang="lv-LV" sz="1600" b="1" dirty="0">
                <a:solidFill>
                  <a:srgbClr val="C00000"/>
                </a:solidFill>
                <a:latin typeface="+mn-lt"/>
                <a:cs typeface="Times New Roman" pitchFamily="18" charset="0"/>
              </a:rPr>
              <a:t>jāpiebāž </a:t>
            </a:r>
            <a:r>
              <a:rPr lang="lv-LV" sz="1600" dirty="0">
                <a:latin typeface="+mn-lt"/>
                <a:cs typeface="Times New Roman" pitchFamily="18" charset="0"/>
              </a:rPr>
              <a:t>ar simboliem, vēstures atsaucēm, aizgājušu sajūtu iespējamām </a:t>
            </a:r>
            <a:r>
              <a:rPr lang="lv-LV" sz="1600" dirty="0" err="1">
                <a:latin typeface="+mn-lt"/>
                <a:cs typeface="Times New Roman" pitchFamily="18" charset="0"/>
              </a:rPr>
              <a:t>restaurācijām</a:t>
            </a:r>
            <a:r>
              <a:rPr lang="lv-LV" sz="1600" dirty="0">
                <a:latin typeface="+mn-lt"/>
                <a:cs typeface="Times New Roman" pitchFamily="18" charset="0"/>
              </a:rPr>
              <a:t> un citām replikām. </a:t>
            </a:r>
            <a:r>
              <a:rPr lang="lv-LV" sz="1600" b="1" dirty="0">
                <a:solidFill>
                  <a:srgbClr val="C00000"/>
                </a:solidFill>
                <a:latin typeface="+mn-lt"/>
                <a:cs typeface="Times New Roman" pitchFamily="18" charset="0"/>
              </a:rPr>
              <a:t>Vai tiešām </a:t>
            </a:r>
            <a:r>
              <a:rPr lang="lv-LV" sz="1600" dirty="0">
                <a:latin typeface="+mn-lt"/>
                <a:cs typeface="Times New Roman" pitchFamily="18" charset="0"/>
              </a:rPr>
              <a:t>ar esošā Vecrīgas vide jau nerada pietiekamu atmosfēru? </a:t>
            </a:r>
            <a:r>
              <a:rPr lang="lv-LV" sz="1600" b="1" dirty="0">
                <a:solidFill>
                  <a:srgbClr val="C00000"/>
                </a:solidFill>
                <a:latin typeface="+mn-lt"/>
                <a:cs typeface="Times New Roman" pitchFamily="18" charset="0"/>
              </a:rPr>
              <a:t>Tas taču nav teātris</a:t>
            </a:r>
            <a:r>
              <a:rPr lang="lv-LV" sz="1600" dirty="0">
                <a:latin typeface="+mn-lt"/>
                <a:cs typeface="Times New Roman" pitchFamily="18" charset="0"/>
              </a:rPr>
              <a:t>, kur vajadzīgas dekorācijas, bet gan telpa cilvēkiem, kur labi pavadīt laiku un uzkavēties.</a:t>
            </a:r>
            <a:endParaRPr lang="en-US" sz="1600" dirty="0">
              <a:latin typeface="+mn-lt"/>
              <a:cs typeface="Times New Roman" pitchFamily="18" charset="0"/>
            </a:endParaRPr>
          </a:p>
        </p:txBody>
      </p:sp>
      <p:sp>
        <p:nvSpPr>
          <p:cNvPr id="14" name="Rectangle 13"/>
          <p:cNvSpPr/>
          <p:nvPr/>
        </p:nvSpPr>
        <p:spPr>
          <a:xfrm>
            <a:off x="4859338" y="0"/>
            <a:ext cx="4284662" cy="276225"/>
          </a:xfrm>
          <a:prstGeom prst="rect">
            <a:avLst/>
          </a:prstGeom>
        </p:spPr>
        <p:txBody>
          <a:bodyPr>
            <a:spAutoFit/>
          </a:bodyPr>
          <a:lstStyle/>
          <a:p>
            <a:pPr>
              <a:defRPr/>
            </a:pPr>
            <a:r>
              <a:rPr lang="en-US" sz="1200" dirty="0">
                <a:solidFill>
                  <a:schemeClr val="tx2">
                    <a:lumMod val="60000"/>
                    <a:lumOff val="40000"/>
                  </a:schemeClr>
                </a:solidFill>
                <a:latin typeface="Arial" charset="0"/>
                <a:cs typeface="Arial" charset="0"/>
              </a:rPr>
              <a:t>http://www.a4d.lv/lv/projekti/livu-laukum-outofbox/comments/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301208"/>
            <a:ext cx="8424936" cy="830997"/>
          </a:xfrm>
          <a:prstGeom prst="rect">
            <a:avLst/>
          </a:prstGeom>
        </p:spPr>
        <p:txBody>
          <a:bodyPr wrap="square">
            <a:spAutoFit/>
          </a:bodyPr>
          <a:lstStyle/>
          <a:p>
            <a:pPr algn="just"/>
            <a:r>
              <a:rPr lang="lv-LV" sz="2400" dirty="0" smtClean="0"/>
              <a:t>Kas nosaka pilsētbūvnieciskās iniciatīvas vai idejas veiksmi/neveiksmi “darbībā uz vietas”</a:t>
            </a:r>
            <a:r>
              <a:rPr lang="en-GB" sz="2400" dirty="0" smtClean="0"/>
              <a:t>?</a:t>
            </a:r>
            <a:endParaRPr lang="lv-LV" sz="2400" dirty="0" smtClean="0"/>
          </a:p>
        </p:txBody>
      </p:sp>
      <p:sp>
        <p:nvSpPr>
          <p:cNvPr id="3" name="Rectangle 2"/>
          <p:cNvSpPr/>
          <p:nvPr/>
        </p:nvSpPr>
        <p:spPr>
          <a:xfrm>
            <a:off x="395536" y="1124744"/>
            <a:ext cx="8424936" cy="830997"/>
          </a:xfrm>
          <a:prstGeom prst="rect">
            <a:avLst/>
          </a:prstGeom>
        </p:spPr>
        <p:txBody>
          <a:bodyPr wrap="square">
            <a:spAutoFit/>
          </a:bodyPr>
          <a:lstStyle/>
          <a:p>
            <a:pPr algn="just"/>
            <a:r>
              <a:rPr lang="lv-LV" sz="2400" dirty="0" smtClean="0"/>
              <a:t>Kāda lomā pilsētvides plānošanas praksē  ir afektam (jūtām, sajūtām/emocijām)?</a:t>
            </a:r>
          </a:p>
        </p:txBody>
      </p:sp>
      <p:sp>
        <p:nvSpPr>
          <p:cNvPr id="4" name="Rectangle 3"/>
          <p:cNvSpPr/>
          <p:nvPr/>
        </p:nvSpPr>
        <p:spPr>
          <a:xfrm>
            <a:off x="323528" y="2348880"/>
            <a:ext cx="8424936" cy="1200329"/>
          </a:xfrm>
          <a:prstGeom prst="rect">
            <a:avLst/>
          </a:prstGeom>
        </p:spPr>
        <p:txBody>
          <a:bodyPr wrap="square">
            <a:spAutoFit/>
          </a:bodyPr>
          <a:lstStyle/>
          <a:p>
            <a:pPr algn="just"/>
            <a:r>
              <a:rPr lang="lv-LV" sz="2400" dirty="0" smtClean="0"/>
              <a:t>Kāpēc plānošanā sistemātiski (profesionālas izglītības,  prakses vai normatīvu līmenī ) un atklāti nerunā par neredzamo bet noteikto afekta klātbūtni? </a:t>
            </a:r>
          </a:p>
        </p:txBody>
      </p:sp>
      <p:sp>
        <p:nvSpPr>
          <p:cNvPr id="5" name="Rectangle 4"/>
          <p:cNvSpPr/>
          <p:nvPr/>
        </p:nvSpPr>
        <p:spPr>
          <a:xfrm>
            <a:off x="323528" y="3933056"/>
            <a:ext cx="8424936" cy="1200329"/>
          </a:xfrm>
          <a:prstGeom prst="rect">
            <a:avLst/>
          </a:prstGeom>
        </p:spPr>
        <p:txBody>
          <a:bodyPr wrap="square">
            <a:spAutoFit/>
          </a:bodyPr>
          <a:lstStyle/>
          <a:p>
            <a:pPr algn="just"/>
            <a:r>
              <a:rPr lang="lv-LV" sz="2400" dirty="0" smtClean="0"/>
              <a:t>Vai iespējams izmantot zināšanas no citām nozarēm pilnīgākās izpratnes un bagātākās valodas radīšanai, runājot par urbāno praksi?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764704"/>
            <a:ext cx="8351838" cy="4708981"/>
          </a:xfrm>
          <a:prstGeom prst="rect">
            <a:avLst/>
          </a:prstGeom>
        </p:spPr>
        <p:txBody>
          <a:bodyPr>
            <a:spAutoFit/>
          </a:bodyPr>
          <a:lstStyle/>
          <a:p>
            <a:pPr>
              <a:defRPr/>
            </a:pPr>
            <a:r>
              <a:rPr lang="lv-LV" sz="2000" u="sng" dirty="0">
                <a:latin typeface="+mn-lt"/>
                <a:cs typeface="Arial" charset="0"/>
              </a:rPr>
              <a:t>Racionālisms kā </a:t>
            </a:r>
            <a:r>
              <a:rPr lang="lv-LV" sz="2000" u="sng" dirty="0" smtClean="0">
                <a:latin typeface="+mn-lt"/>
                <a:cs typeface="Arial" charset="0"/>
              </a:rPr>
              <a:t>ideālais plānošanas </a:t>
            </a:r>
            <a:r>
              <a:rPr lang="lv-LV" sz="2000" u="sng" dirty="0">
                <a:latin typeface="+mn-lt"/>
                <a:cs typeface="Arial" charset="0"/>
              </a:rPr>
              <a:t>modelis</a:t>
            </a:r>
            <a:r>
              <a:rPr lang="lv-LV" sz="2000" dirty="0">
                <a:latin typeface="+mn-lt"/>
                <a:cs typeface="Arial" charset="0"/>
              </a:rPr>
              <a:t> ir</a:t>
            </a:r>
          </a:p>
          <a:p>
            <a:pPr>
              <a:buFont typeface="Wingdings" pitchFamily="2" charset="2"/>
              <a:buChar char="§"/>
              <a:defRPr/>
            </a:pPr>
            <a:r>
              <a:rPr lang="lv-LV" sz="2000" dirty="0">
                <a:latin typeface="+mn-lt"/>
                <a:cs typeface="Arial" charset="0"/>
              </a:rPr>
              <a:t>Vienkāršs</a:t>
            </a:r>
          </a:p>
          <a:p>
            <a:pPr>
              <a:buFont typeface="Wingdings" pitchFamily="2" charset="2"/>
              <a:buChar char="§"/>
              <a:defRPr/>
            </a:pPr>
            <a:r>
              <a:rPr lang="lv-LV" sz="2000" dirty="0">
                <a:latin typeface="+mn-lt"/>
                <a:cs typeface="Arial" charset="0"/>
              </a:rPr>
              <a:t>Skaidri formulēts</a:t>
            </a:r>
          </a:p>
          <a:p>
            <a:pPr>
              <a:buFont typeface="Wingdings" pitchFamily="2" charset="2"/>
              <a:buChar char="§"/>
              <a:defRPr/>
            </a:pPr>
            <a:r>
              <a:rPr lang="lv-LV" sz="2000" dirty="0">
                <a:latin typeface="+mn-lt"/>
                <a:cs typeface="Arial" charset="0"/>
              </a:rPr>
              <a:t>Viegli piemērojams</a:t>
            </a:r>
          </a:p>
          <a:p>
            <a:pPr>
              <a:defRPr/>
            </a:pPr>
            <a:endParaRPr lang="lv-LV" sz="2000" dirty="0">
              <a:latin typeface="+mn-lt"/>
              <a:cs typeface="Arial" charset="0"/>
            </a:endParaRPr>
          </a:p>
          <a:p>
            <a:pPr>
              <a:defRPr/>
            </a:pPr>
            <a:r>
              <a:rPr lang="lv-LV" sz="2000" u="sng" dirty="0">
                <a:latin typeface="+mn-lt"/>
                <a:cs typeface="Arial" charset="0"/>
              </a:rPr>
              <a:t>Plānošanas process ir</a:t>
            </a:r>
          </a:p>
          <a:p>
            <a:pPr>
              <a:buFont typeface="Wingdings" pitchFamily="2" charset="2"/>
              <a:buChar char="§"/>
              <a:defRPr/>
            </a:pPr>
            <a:r>
              <a:rPr lang="lv-LV" sz="2000" dirty="0">
                <a:latin typeface="+mn-lt"/>
                <a:cs typeface="Arial" charset="0"/>
              </a:rPr>
              <a:t>Loģisks</a:t>
            </a:r>
          </a:p>
          <a:p>
            <a:pPr>
              <a:buFont typeface="Wingdings" pitchFamily="2" charset="2"/>
              <a:buChar char="§"/>
              <a:defRPr/>
            </a:pPr>
            <a:r>
              <a:rPr lang="lv-LV" sz="2000" dirty="0">
                <a:latin typeface="+mn-lt"/>
                <a:cs typeface="Arial" charset="0"/>
              </a:rPr>
              <a:t>Konsekvents</a:t>
            </a:r>
          </a:p>
          <a:p>
            <a:pPr>
              <a:buFont typeface="Wingdings" pitchFamily="2" charset="2"/>
              <a:buChar char="§"/>
              <a:defRPr/>
            </a:pPr>
            <a:r>
              <a:rPr lang="lv-LV" sz="2000" dirty="0">
                <a:latin typeface="+mn-lt"/>
                <a:cs typeface="Arial" charset="0"/>
              </a:rPr>
              <a:t>Sistemātisks</a:t>
            </a:r>
          </a:p>
          <a:p>
            <a:pPr>
              <a:buFont typeface="Wingdings" pitchFamily="2" charset="2"/>
              <a:buChar char="§"/>
              <a:defRPr/>
            </a:pPr>
            <a:r>
              <a:rPr lang="lv-LV" sz="2000" dirty="0"/>
              <a:t>nodrošina skaidru pamatojumu un attaisnojumu pieņemtajiem lēmumiem</a:t>
            </a:r>
          </a:p>
          <a:p>
            <a:pPr>
              <a:buFont typeface="Wingdings" pitchFamily="2" charset="2"/>
              <a:buChar char="§"/>
              <a:defRPr/>
            </a:pPr>
            <a:r>
              <a:rPr lang="lv-LV" sz="2000" dirty="0" smtClean="0">
                <a:latin typeface="+mn-lt"/>
                <a:cs typeface="Arial" charset="0"/>
              </a:rPr>
              <a:t>Tehniskās </a:t>
            </a:r>
            <a:r>
              <a:rPr lang="lv-LV" sz="2000" dirty="0">
                <a:latin typeface="+mn-lt"/>
                <a:cs typeface="Arial" charset="0"/>
              </a:rPr>
              <a:t>zināšanas pilnībā iekļautas.</a:t>
            </a:r>
          </a:p>
          <a:p>
            <a:pPr>
              <a:buFont typeface="Wingdings" pitchFamily="2" charset="2"/>
              <a:buChar char="§"/>
              <a:defRPr/>
            </a:pPr>
            <a:r>
              <a:rPr lang="lv-LV" sz="2000" dirty="0">
                <a:latin typeface="+mn-lt"/>
                <a:cs typeface="Arial" charset="0"/>
              </a:rPr>
              <a:t>Dokumentācija ir skaidri noformēta un izsekojama. </a:t>
            </a:r>
          </a:p>
          <a:p>
            <a:pPr>
              <a:defRPr/>
            </a:pPr>
            <a:endParaRPr lang="lv-LV" sz="2000" dirty="0">
              <a:latin typeface="+mn-lt"/>
              <a:cs typeface="Arial" charset="0"/>
            </a:endParaRPr>
          </a:p>
          <a:p>
            <a:pPr>
              <a:defRPr/>
            </a:pPr>
            <a:r>
              <a:rPr lang="lv-LV" sz="2000" u="sng" dirty="0">
                <a:latin typeface="+mn-lt"/>
                <a:cs typeface="Arial" charset="0"/>
              </a:rPr>
              <a:t>Plānotāja loma </a:t>
            </a:r>
            <a:r>
              <a:rPr lang="lv-LV" sz="2000" dirty="0">
                <a:latin typeface="+mn-lt"/>
                <a:cs typeface="Arial" charset="0"/>
              </a:rPr>
              <a:t>( kā eksperta –padomnieka) </a:t>
            </a:r>
            <a:r>
              <a:rPr lang="lv-LV" sz="2000" dirty="0" smtClean="0">
                <a:latin typeface="+mn-lt"/>
                <a:cs typeface="Arial" charset="0"/>
              </a:rPr>
              <a:t>skaidri noteikta</a:t>
            </a:r>
            <a:endParaRPr lang="lv-LV" sz="2000" dirty="0">
              <a:latin typeface="+mn-lt"/>
              <a:cs typeface="Arial" charset="0"/>
            </a:endParaRPr>
          </a:p>
          <a:p>
            <a:pPr>
              <a:defRPr/>
            </a:pPr>
            <a:endParaRPr lang="lv-LV" sz="2000" dirty="0">
              <a:latin typeface="+mn-lt"/>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farm2.staticflickr.com/1369/5121974343_fc5a365281.jpg"/>
          <p:cNvPicPr>
            <a:picLocks noChangeAspect="1" noChangeArrowheads="1"/>
          </p:cNvPicPr>
          <p:nvPr/>
        </p:nvPicPr>
        <p:blipFill>
          <a:blip r:embed="rId3" cstate="screen"/>
          <a:srcRect/>
          <a:stretch>
            <a:fillRect/>
          </a:stretch>
        </p:blipFill>
        <p:spPr bwMode="auto">
          <a:xfrm>
            <a:off x="467544" y="980728"/>
            <a:ext cx="8201305" cy="4608735"/>
          </a:xfrm>
          <a:prstGeom prst="rect">
            <a:avLst/>
          </a:prstGeom>
          <a:noFill/>
          <a:ln w="9525">
            <a:noFill/>
            <a:miter lim="800000"/>
            <a:headEnd/>
            <a:tailEnd/>
          </a:ln>
        </p:spPr>
      </p:pic>
      <p:sp>
        <p:nvSpPr>
          <p:cNvPr id="3" name="Rectangle 2"/>
          <p:cNvSpPr/>
          <p:nvPr/>
        </p:nvSpPr>
        <p:spPr>
          <a:xfrm>
            <a:off x="8460432" y="6309320"/>
            <a:ext cx="367408" cy="307777"/>
          </a:xfrm>
          <a:prstGeom prst="rect">
            <a:avLst/>
          </a:prstGeom>
        </p:spPr>
        <p:txBody>
          <a:bodyPr wrap="none">
            <a:spAutoFit/>
          </a:bodyPr>
          <a:lstStyle/>
          <a:p>
            <a:r>
              <a:rPr lang="lv-LV" sz="1400" dirty="0" smtClean="0">
                <a:solidFill>
                  <a:schemeClr val="tx1">
                    <a:lumMod val="65000"/>
                    <a:lumOff val="35000"/>
                  </a:schemeClr>
                </a:solidFill>
                <a:latin typeface="+mn-lt"/>
                <a:cs typeface="Times New Roman" pitchFamily="18" charset="0"/>
              </a:rPr>
              <a:t>53</a:t>
            </a:r>
            <a:endParaRPr lang="en-US" sz="1400" dirty="0">
              <a:latin typeface="+mn-lt"/>
            </a:endParaRPr>
          </a:p>
        </p:txBody>
      </p:sp>
      <p:sp>
        <p:nvSpPr>
          <p:cNvPr id="4" name="Rectangle 3"/>
          <p:cNvSpPr/>
          <p:nvPr/>
        </p:nvSpPr>
        <p:spPr>
          <a:xfrm>
            <a:off x="539552" y="6021288"/>
            <a:ext cx="4527843" cy="369332"/>
          </a:xfrm>
          <a:prstGeom prst="rect">
            <a:avLst/>
          </a:prstGeom>
        </p:spPr>
        <p:txBody>
          <a:bodyPr wrap="none">
            <a:spAutoFit/>
          </a:bodyPr>
          <a:lstStyle/>
          <a:p>
            <a:r>
              <a:rPr lang="en-US" dirty="0" smtClean="0">
                <a:hlinkClick r:id="rId4"/>
              </a:rPr>
              <a:t>Paul Rudolph's architectural office | </a:t>
            </a:r>
            <a:r>
              <a:rPr lang="en-US" dirty="0" err="1" smtClean="0">
                <a:hlinkClick r:id="rId4"/>
              </a:rPr>
              <a:t>Flickr</a:t>
            </a:r>
            <a:r>
              <a:rPr lang="en-US" dirty="0" smtClean="0">
                <a:hlinkClick r:id="rId4"/>
              </a:rPr>
              <a:t> </a:t>
            </a:r>
            <a:r>
              <a:rPr lang="lv-LV"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pic>
        <p:nvPicPr>
          <p:cNvPr id="15364" name="Picture 2" descr="http://www.nashapravda.com/photo.php?photo_id=102&amp;full"/>
          <p:cNvPicPr>
            <a:picLocks noChangeAspect="1" noChangeArrowheads="1"/>
          </p:cNvPicPr>
          <p:nvPr/>
        </p:nvPicPr>
        <p:blipFill>
          <a:blip r:embed="rId2" cstate="screen"/>
          <a:srcRect/>
          <a:stretch>
            <a:fillRect/>
          </a:stretch>
        </p:blipFill>
        <p:spPr bwMode="auto">
          <a:xfrm>
            <a:off x="0" y="0"/>
            <a:ext cx="9032875" cy="7162800"/>
          </a:xfrm>
          <a:prstGeom prst="rect">
            <a:avLst/>
          </a:prstGeom>
          <a:noFill/>
          <a:ln w="9525">
            <a:noFill/>
            <a:miter lim="800000"/>
            <a:headEnd/>
            <a:tailEnd/>
          </a:ln>
        </p:spPr>
      </p:pic>
      <p:sp>
        <p:nvSpPr>
          <p:cNvPr id="5" name="Rectangle 4"/>
          <p:cNvSpPr/>
          <p:nvPr/>
        </p:nvSpPr>
        <p:spPr>
          <a:xfrm>
            <a:off x="8460432" y="6309320"/>
            <a:ext cx="276038" cy="307777"/>
          </a:xfrm>
          <a:prstGeom prst="rect">
            <a:avLst/>
          </a:prstGeom>
        </p:spPr>
        <p:txBody>
          <a:bodyPr wrap="none">
            <a:spAutoFit/>
          </a:bodyPr>
          <a:lstStyle/>
          <a:p>
            <a:r>
              <a:rPr lang="lv-LV" sz="1400" dirty="0" smtClean="0">
                <a:solidFill>
                  <a:schemeClr val="tx1">
                    <a:lumMod val="65000"/>
                    <a:lumOff val="35000"/>
                  </a:schemeClr>
                </a:solidFill>
                <a:latin typeface="+mn-lt"/>
                <a:cs typeface="Times New Roman" pitchFamily="18" charset="0"/>
              </a:rPr>
              <a:t>1</a:t>
            </a:r>
            <a:endParaRPr lang="en-US" sz="14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780928"/>
            <a:ext cx="8569325" cy="923925"/>
          </a:xfrm>
          <a:prstGeom prst="rect">
            <a:avLst/>
          </a:prstGeom>
        </p:spPr>
        <p:txBody>
          <a:bodyPr>
            <a:spAutoFit/>
          </a:bodyPr>
          <a:lstStyle/>
          <a:p>
            <a:pPr>
              <a:defRPr/>
            </a:pPr>
            <a:r>
              <a:rPr lang="lv-LV" dirty="0">
                <a:latin typeface="+mn-lt"/>
                <a:cs typeface="Arial" charset="0"/>
              </a:rPr>
              <a:t>Neskatoties uz intensīvu kritiku, racionālisms pastāv, </a:t>
            </a:r>
            <a:r>
              <a:rPr lang="lv-LV" dirty="0">
                <a:solidFill>
                  <a:srgbClr val="C00000"/>
                </a:solidFill>
                <a:latin typeface="+mn-lt"/>
                <a:cs typeface="Arial" charset="0"/>
              </a:rPr>
              <a:t>īpaši plānošanas praksē, </a:t>
            </a:r>
            <a:r>
              <a:rPr lang="lv-LV" dirty="0">
                <a:latin typeface="+mn-lt"/>
                <a:cs typeface="Arial" charset="0"/>
              </a:rPr>
              <a:t>iespējams daļēji tāpēc, kā tas nodrošina praktiķiem </a:t>
            </a:r>
            <a:r>
              <a:rPr lang="lv-LV" b="1" dirty="0">
                <a:latin typeface="+mn-lt"/>
                <a:cs typeface="Arial" charset="0"/>
              </a:rPr>
              <a:t>psiholoģiskās stabilitātes un pašpārliecības sajūtu.</a:t>
            </a:r>
            <a:r>
              <a:rPr lang="lv-LV" dirty="0">
                <a:latin typeface="+mn-lt"/>
                <a:cs typeface="Arial" charset="0"/>
              </a:rPr>
              <a:t> </a:t>
            </a:r>
            <a:r>
              <a:rPr lang="nl-BE" dirty="0">
                <a:latin typeface="+mn-lt"/>
                <a:cs typeface="Arial" charset="0"/>
              </a:rPr>
              <a:t>(Lawrence, 2000, p.607)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629" y="620688"/>
            <a:ext cx="4742517" cy="923330"/>
          </a:xfrm>
          <a:prstGeom prst="rect">
            <a:avLst/>
          </a:prstGeom>
        </p:spPr>
        <p:txBody>
          <a:bodyPr wrap="none">
            <a:spAutoFit/>
          </a:bodyPr>
          <a:lstStyle/>
          <a:p>
            <a:r>
              <a:rPr lang="lv-LV" sz="2000" dirty="0" smtClean="0">
                <a:solidFill>
                  <a:schemeClr val="tx1">
                    <a:lumMod val="95000"/>
                    <a:lumOff val="5000"/>
                  </a:schemeClr>
                </a:solidFill>
              </a:rPr>
              <a:t>Urbāno transformāciju      </a:t>
            </a:r>
            <a:r>
              <a:rPr lang="lv-LV" sz="5400" b="1" dirty="0" smtClean="0">
                <a:solidFill>
                  <a:schemeClr val="tx1">
                    <a:lumMod val="95000"/>
                    <a:lumOff val="5000"/>
                  </a:schemeClr>
                </a:solidFill>
              </a:rPr>
              <a:t>LAUKS</a:t>
            </a:r>
            <a:endParaRPr lang="en-US" sz="5400" b="1" dirty="0">
              <a:solidFill>
                <a:schemeClr val="tx1">
                  <a:lumMod val="95000"/>
                  <a:lumOff val="5000"/>
                </a:schemeClr>
              </a:solidFill>
            </a:endParaRPr>
          </a:p>
        </p:txBody>
      </p:sp>
      <p:sp>
        <p:nvSpPr>
          <p:cNvPr id="3" name="Rectangle 2"/>
          <p:cNvSpPr/>
          <p:nvPr/>
        </p:nvSpPr>
        <p:spPr>
          <a:xfrm>
            <a:off x="395536" y="3284984"/>
            <a:ext cx="8424936" cy="2862322"/>
          </a:xfrm>
          <a:prstGeom prst="rect">
            <a:avLst/>
          </a:prstGeom>
        </p:spPr>
        <p:txBody>
          <a:bodyPr wrap="square">
            <a:spAutoFit/>
          </a:bodyPr>
          <a:lstStyle/>
          <a:p>
            <a:pPr algn="just"/>
            <a:r>
              <a:rPr lang="lv-LV" dirty="0" smtClean="0"/>
              <a:t>Urbāno transformāciju </a:t>
            </a:r>
            <a:r>
              <a:rPr lang="lv-LV" sz="5400" b="1" dirty="0" smtClean="0"/>
              <a:t>prakses </a:t>
            </a:r>
            <a:r>
              <a:rPr lang="lv-LV" dirty="0" smtClean="0"/>
              <a:t> vai tikt definētas kā nepārtraukts netiešo </a:t>
            </a:r>
            <a:r>
              <a:rPr lang="lv-LV" dirty="0" smtClean="0">
                <a:solidFill>
                  <a:srgbClr val="C00000"/>
                </a:solidFill>
              </a:rPr>
              <a:t>vārdos  grūti izsakāmo  zināšanu  transformācija  </a:t>
            </a:r>
            <a:r>
              <a:rPr lang="lv-LV" dirty="0" smtClean="0"/>
              <a:t>skaidri artikulētās, loģiski izklāstītās un racionāli koplietotās zināšanās. </a:t>
            </a:r>
            <a:r>
              <a:rPr lang="en-US" dirty="0" smtClean="0"/>
              <a:t>( </a:t>
            </a:r>
            <a:r>
              <a:rPr lang="en-US" dirty="0" smtClean="0"/>
              <a:t>Polanyi, 1966) </a:t>
            </a:r>
            <a:endParaRPr lang="lv-LV" dirty="0" smtClean="0"/>
          </a:p>
          <a:p>
            <a:pPr algn="just"/>
            <a:endParaRPr lang="lv-LV" dirty="0" smtClean="0"/>
          </a:p>
          <a:p>
            <a:pPr algn="just"/>
            <a:r>
              <a:rPr lang="lv-LV" dirty="0" smtClean="0"/>
              <a:t>Pilsētvides projektu īpašs fokuss, to objekts un subjekts ir zināšanu pārneses telpiskā dimensija.</a:t>
            </a:r>
          </a:p>
          <a:p>
            <a:pPr algn="just"/>
            <a:endParaRPr lang="lv-LV" dirty="0" smtClean="0"/>
          </a:p>
          <a:p>
            <a:pPr algn="just"/>
            <a:r>
              <a:rPr lang="lv-LV" dirty="0" smtClean="0"/>
              <a:t>Tas atšķir urbānās prakses no citām cilvēku praksēm.   </a:t>
            </a:r>
            <a:endParaRPr lang="en-US" dirty="0"/>
          </a:p>
        </p:txBody>
      </p:sp>
      <p:sp>
        <p:nvSpPr>
          <p:cNvPr id="4" name="Rectangle 3"/>
          <p:cNvSpPr/>
          <p:nvPr/>
        </p:nvSpPr>
        <p:spPr>
          <a:xfrm>
            <a:off x="395536" y="1556792"/>
            <a:ext cx="8424936" cy="1754326"/>
          </a:xfrm>
          <a:prstGeom prst="rect">
            <a:avLst/>
          </a:prstGeom>
        </p:spPr>
        <p:txBody>
          <a:bodyPr wrap="square">
            <a:spAutoFit/>
          </a:bodyPr>
          <a:lstStyle/>
          <a:p>
            <a:pPr algn="just"/>
            <a:r>
              <a:rPr lang="lv-LV" sz="5400" b="1" dirty="0" smtClean="0"/>
              <a:t>Pieredze </a:t>
            </a:r>
            <a:r>
              <a:rPr lang="en-US" sz="5400" dirty="0" smtClean="0"/>
              <a:t> </a:t>
            </a:r>
            <a:r>
              <a:rPr lang="lv-LV" dirty="0" smtClean="0"/>
              <a:t>ir </a:t>
            </a:r>
            <a:r>
              <a:rPr lang="en-US" dirty="0" smtClean="0"/>
              <a:t> </a:t>
            </a:r>
            <a:r>
              <a:rPr lang="lv-LV" dirty="0" smtClean="0"/>
              <a:t>zināšanas  vai meistarība, iegūta iesaistoties kādā notikumā vai pakļaujoties šī notikuma iedarbībai. Pieredze iekļauj intelekta un apziņas aspektus, kuri pieredzēti kā </a:t>
            </a:r>
            <a:r>
              <a:rPr lang="lv-LV" b="1" dirty="0" smtClean="0">
                <a:solidFill>
                  <a:srgbClr val="C00000"/>
                </a:solidFill>
              </a:rPr>
              <a:t>domas, uztveres, atmiņu, emociju, gribas un iztēles </a:t>
            </a:r>
            <a:r>
              <a:rPr lang="lv-LV" dirty="0" smtClean="0"/>
              <a:t>kombinācija, iekļaujot visas neapzinātas kognitīvus procesus.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eaturepics.com/FI/Thumb300/20120105/Roots-Tree-2088341.jpg">
            <a:hlinkClick r:id="rId2"/>
          </p:cNvPr>
          <p:cNvPicPr>
            <a:picLocks noChangeAspect="1" noChangeArrowheads="1"/>
          </p:cNvPicPr>
          <p:nvPr/>
        </p:nvPicPr>
        <p:blipFill>
          <a:blip r:embed="rId3" cstate="print">
            <a:clrChange>
              <a:clrFrom>
                <a:srgbClr val="000000"/>
              </a:clrFrom>
              <a:clrTo>
                <a:srgbClr val="000000">
                  <a:alpha val="0"/>
                </a:srgbClr>
              </a:clrTo>
            </a:clrChange>
            <a:duotone>
              <a:schemeClr val="bg2">
                <a:shade val="45000"/>
                <a:satMod val="135000"/>
              </a:schemeClr>
              <a:prstClr val="white"/>
            </a:duotone>
          </a:blip>
          <a:srcRect l="3666" t="1479" r="2076" b="2021"/>
          <a:stretch>
            <a:fillRect/>
          </a:stretch>
        </p:blipFill>
        <p:spPr bwMode="auto">
          <a:xfrm>
            <a:off x="2195736" y="0"/>
            <a:ext cx="5415812" cy="5544616"/>
          </a:xfrm>
          <a:prstGeom prst="rect">
            <a:avLst/>
          </a:prstGeom>
          <a:noFill/>
        </p:spPr>
      </p:pic>
      <p:sp>
        <p:nvSpPr>
          <p:cNvPr id="6" name="Rectangle 5"/>
          <p:cNvSpPr/>
          <p:nvPr/>
        </p:nvSpPr>
        <p:spPr>
          <a:xfrm>
            <a:off x="1979712" y="4653136"/>
            <a:ext cx="5832648" cy="1631216"/>
          </a:xfrm>
          <a:prstGeom prst="rect">
            <a:avLst/>
          </a:prstGeom>
        </p:spPr>
        <p:txBody>
          <a:bodyPr wrap="square">
            <a:spAutoFit/>
          </a:bodyPr>
          <a:lstStyle/>
          <a:p>
            <a:pPr algn="ctr"/>
            <a:r>
              <a:rPr lang="lv-LV" sz="2500" b="1" dirty="0" smtClean="0">
                <a:solidFill>
                  <a:schemeClr val="tx1">
                    <a:lumMod val="65000"/>
                    <a:lumOff val="35000"/>
                  </a:schemeClr>
                </a:solidFill>
              </a:rPr>
              <a:t>Sociālās identitātes teorija</a:t>
            </a:r>
          </a:p>
          <a:p>
            <a:pPr algn="ctr"/>
            <a:r>
              <a:rPr lang="lv-LV" sz="2500" b="1" dirty="0" smtClean="0">
                <a:solidFill>
                  <a:schemeClr val="tx1">
                    <a:lumMod val="65000"/>
                    <a:lumOff val="35000"/>
                  </a:schemeClr>
                </a:solidFill>
              </a:rPr>
              <a:t>Psiholoģiskās teritorialitātes teorija</a:t>
            </a:r>
          </a:p>
          <a:p>
            <a:pPr algn="ctr"/>
            <a:r>
              <a:rPr lang="lv-LV" sz="2500" b="1" dirty="0" smtClean="0">
                <a:solidFill>
                  <a:schemeClr val="tx1">
                    <a:lumMod val="65000"/>
                    <a:lumOff val="35000"/>
                  </a:schemeClr>
                </a:solidFill>
              </a:rPr>
              <a:t>Kognitīvās emociju novērtēšanas teorija </a:t>
            </a:r>
            <a:endParaRPr lang="en-US" sz="2500" b="1" dirty="0" smtClean="0">
              <a:solidFill>
                <a:schemeClr val="tx1">
                  <a:lumMod val="65000"/>
                  <a:lumOff val="35000"/>
                </a:schemeClr>
              </a:solidFill>
            </a:endParaRPr>
          </a:p>
          <a:p>
            <a:pPr algn="ctr"/>
            <a:r>
              <a:rPr lang="lv-LV" sz="2500" b="1" dirty="0" smtClean="0">
                <a:solidFill>
                  <a:schemeClr val="tx1">
                    <a:lumMod val="65000"/>
                    <a:lumOff val="35000"/>
                  </a:schemeClr>
                </a:solidFill>
              </a:rPr>
              <a:t> </a:t>
            </a:r>
          </a:p>
        </p:txBody>
      </p:sp>
      <p:sp>
        <p:nvSpPr>
          <p:cNvPr id="7" name="Rectangle 6"/>
          <p:cNvSpPr/>
          <p:nvPr/>
        </p:nvSpPr>
        <p:spPr>
          <a:xfrm>
            <a:off x="3275856" y="648072"/>
            <a:ext cx="3063659" cy="923330"/>
          </a:xfrm>
          <a:prstGeom prst="rect">
            <a:avLst/>
          </a:prstGeom>
        </p:spPr>
        <p:txBody>
          <a:bodyPr wrap="none">
            <a:spAutoFit/>
          </a:bodyPr>
          <a:lstStyle/>
          <a:p>
            <a:r>
              <a:rPr lang="lv-LV" sz="5400" b="1" dirty="0" smtClean="0">
                <a:solidFill>
                  <a:schemeClr val="tx1">
                    <a:lumMod val="95000"/>
                    <a:lumOff val="5000"/>
                  </a:schemeClr>
                </a:solidFill>
              </a:rPr>
              <a:t>HABITUSS</a:t>
            </a:r>
            <a:endParaRPr lang="en-US" sz="5400" b="1" dirty="0">
              <a:solidFill>
                <a:schemeClr val="tx1">
                  <a:lumMod val="95000"/>
                  <a:lumOff val="5000"/>
                </a:schemeClr>
              </a:solidFill>
            </a:endParaRPr>
          </a:p>
        </p:txBody>
      </p:sp>
      <p:sp>
        <p:nvSpPr>
          <p:cNvPr id="8" name="Rectangle 7"/>
          <p:cNvSpPr/>
          <p:nvPr/>
        </p:nvSpPr>
        <p:spPr>
          <a:xfrm>
            <a:off x="2843808" y="3717032"/>
            <a:ext cx="4092852" cy="646331"/>
          </a:xfrm>
          <a:prstGeom prst="rect">
            <a:avLst/>
          </a:prstGeom>
        </p:spPr>
        <p:txBody>
          <a:bodyPr wrap="none">
            <a:spAutoFit/>
          </a:bodyPr>
          <a:lstStyle/>
          <a:p>
            <a:r>
              <a:rPr lang="lv-LV" sz="3600" b="1" dirty="0" smtClean="0">
                <a:solidFill>
                  <a:schemeClr val="tx1">
                    <a:lumMod val="50000"/>
                    <a:lumOff val="50000"/>
                  </a:schemeClr>
                </a:solidFill>
              </a:rPr>
              <a:t>JŪTAS UN EMOCIJAS</a:t>
            </a:r>
            <a:endParaRPr lang="en-US" sz="3600" dirty="0">
              <a:solidFill>
                <a:schemeClr val="tx1">
                  <a:lumMod val="50000"/>
                  <a:lumOff val="50000"/>
                </a:schemeClr>
              </a:solidFill>
            </a:endParaRPr>
          </a:p>
        </p:txBody>
      </p:sp>
      <p:sp>
        <p:nvSpPr>
          <p:cNvPr id="10" name="Rectangle 9"/>
          <p:cNvSpPr/>
          <p:nvPr/>
        </p:nvSpPr>
        <p:spPr>
          <a:xfrm>
            <a:off x="3851920" y="2448272"/>
            <a:ext cx="2038443" cy="923330"/>
          </a:xfrm>
          <a:prstGeom prst="rect">
            <a:avLst/>
          </a:prstGeom>
        </p:spPr>
        <p:txBody>
          <a:bodyPr wrap="none">
            <a:spAutoFit/>
          </a:bodyPr>
          <a:lstStyle/>
          <a:p>
            <a:r>
              <a:rPr lang="lv-LV" sz="5400" b="1" dirty="0" smtClean="0">
                <a:solidFill>
                  <a:schemeClr val="tx1">
                    <a:lumMod val="95000"/>
                    <a:lumOff val="5000"/>
                  </a:schemeClr>
                </a:solidFill>
              </a:rPr>
              <a:t>LAUKS</a:t>
            </a:r>
            <a:endParaRPr lang="en-US" sz="54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23528" y="215062"/>
            <a:ext cx="842493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80975" algn="just" fontAlgn="base">
              <a:spcBef>
                <a:spcPct val="0"/>
              </a:spcBef>
              <a:spcAft>
                <a:spcPct val="0"/>
              </a:spcAft>
            </a:pPr>
            <a:r>
              <a:rPr kumimoji="0" lang="lv-LV" sz="2000" b="0" i="0" u="none" strike="noStrike" cap="none" normalizeH="0" baseline="0" dirty="0" smtClean="0">
                <a:ln>
                  <a:noFill/>
                </a:ln>
                <a:solidFill>
                  <a:schemeClr val="tx1"/>
                </a:solidFill>
                <a:effectLst/>
                <a:ea typeface="Calibri" pitchFamily="34" charset="0"/>
                <a:cs typeface="Times New Roman" pitchFamily="18" charset="0"/>
              </a:rPr>
              <a:t>Pilsētplānošana, atspoguļojot augošo pilsētvides</a:t>
            </a:r>
            <a:r>
              <a:rPr kumimoji="0" lang="lv-LV" sz="2000" b="0" i="0" u="none" strike="noStrike" cap="none" normalizeH="0" dirty="0" smtClean="0">
                <a:ln>
                  <a:noFill/>
                </a:ln>
                <a:solidFill>
                  <a:schemeClr val="tx1"/>
                </a:solidFill>
                <a:effectLst/>
                <a:ea typeface="Calibri" pitchFamily="34" charset="0"/>
                <a:cs typeface="Times New Roman" pitchFamily="18" charset="0"/>
              </a:rPr>
              <a:t> transformāciju procesu sarežģītību, pašlaik </a:t>
            </a:r>
            <a:r>
              <a:rPr kumimoji="0" lang="lv-LV" sz="2000" b="0" i="0" u="none" strike="noStrike" cap="none" normalizeH="0" dirty="0" smtClean="0">
                <a:ln>
                  <a:noFill/>
                </a:ln>
                <a:solidFill>
                  <a:schemeClr val="tx1"/>
                </a:solidFill>
                <a:effectLst/>
                <a:ea typeface="Calibri" pitchFamily="34" charset="0"/>
                <a:cs typeface="Times New Roman" pitchFamily="18" charset="0"/>
              </a:rPr>
              <a:t>atrodas </a:t>
            </a:r>
            <a:r>
              <a:rPr kumimoji="0" lang="lv-LV" sz="2000" b="0" i="0" u="none" strike="noStrike" cap="none" normalizeH="0" dirty="0" smtClean="0">
                <a:ln>
                  <a:noFill/>
                </a:ln>
                <a:solidFill>
                  <a:schemeClr val="tx1"/>
                </a:solidFill>
                <a:effectLst/>
                <a:ea typeface="Calibri" pitchFamily="34" charset="0"/>
                <a:cs typeface="Times New Roman" pitchFamily="18" charset="0"/>
              </a:rPr>
              <a:t>pārejas stadijā no sinoptiskās centralizētas  uz stratēģisko telpisko plānošanu. </a:t>
            </a:r>
            <a:endParaRPr lang="lv-LV" sz="2000" dirty="0">
              <a:ea typeface="Calibri" pitchFamily="34" charset="0"/>
              <a:cs typeface="Times New Roman" pitchFamily="18" charset="0"/>
            </a:endParaRPr>
          </a:p>
          <a:p>
            <a:pPr lvl="0" indent="180975" algn="just" fontAlgn="base">
              <a:spcBef>
                <a:spcPct val="0"/>
              </a:spcBef>
              <a:spcAft>
                <a:spcPct val="0"/>
              </a:spcAft>
            </a:pPr>
            <a:endParaRPr lang="lv-LV" sz="2000" dirty="0" smtClean="0">
              <a:ea typeface="Calibri" pitchFamily="34" charset="0"/>
              <a:cs typeface="Times New Roman" pitchFamily="18" charset="0"/>
            </a:endParaRPr>
          </a:p>
          <a:p>
            <a:pPr lvl="0" indent="180975" algn="just" fontAlgn="base">
              <a:spcBef>
                <a:spcPct val="0"/>
              </a:spcBef>
              <a:spcAft>
                <a:spcPct val="0"/>
              </a:spcAft>
            </a:pPr>
            <a:r>
              <a:rPr kumimoji="0" lang="lv-LV" sz="2000" b="0" i="0" u="none" strike="noStrike" cap="none" normalizeH="0" dirty="0" smtClean="0">
                <a:ln>
                  <a:noFill/>
                </a:ln>
                <a:solidFill>
                  <a:schemeClr val="tx1"/>
                </a:solidFill>
                <a:effectLst/>
                <a:ea typeface="Calibri" pitchFamily="34" charset="0"/>
                <a:cs typeface="Times New Roman" pitchFamily="18" charset="0"/>
              </a:rPr>
              <a:t>Pirmā organizē plānošanas procesu “no augšās uz lēju”, izmatojot kā galveno instrumentu zonālo plānojumu, otrā  orientējas uz kopradi un  projekta formātu. </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a:t>
            </a:r>
            <a:r>
              <a:rPr kumimoji="0" lang="en-GB" sz="2000" b="0" i="0" u="none" strike="noStrike" cap="none" normalizeH="0" baseline="0" dirty="0" err="1" smtClean="0">
                <a:ln>
                  <a:noFill/>
                </a:ln>
                <a:solidFill>
                  <a:schemeClr val="tx1"/>
                </a:solidFill>
                <a:effectLst/>
                <a:ea typeface="Calibri" pitchFamily="34" charset="0"/>
                <a:cs typeface="Times New Roman" pitchFamily="18" charset="0"/>
              </a:rPr>
              <a:t>Albrechts</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 2015,  </a:t>
            </a:r>
            <a:r>
              <a:rPr kumimoji="0" lang="en-GB" sz="2000" b="0" i="0" u="none" strike="noStrike" cap="none" normalizeH="0" baseline="0" dirty="0" err="1" smtClean="0">
                <a:ln>
                  <a:noFill/>
                </a:ln>
                <a:solidFill>
                  <a:schemeClr val="tx1"/>
                </a:solidFill>
                <a:effectLst/>
                <a:ea typeface="Calibri" pitchFamily="34" charset="0"/>
                <a:cs typeface="Times New Roman" pitchFamily="18" charset="0"/>
              </a:rPr>
              <a:t>Albrechts</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 and Van Den </a:t>
            </a:r>
            <a:r>
              <a:rPr kumimoji="0" lang="en-GB" sz="2000" b="0" i="0" u="none" strike="noStrike" cap="none" normalizeH="0" baseline="0" dirty="0" err="1" smtClean="0">
                <a:ln>
                  <a:noFill/>
                </a:ln>
                <a:solidFill>
                  <a:schemeClr val="tx1"/>
                </a:solidFill>
                <a:effectLst/>
                <a:ea typeface="Calibri" pitchFamily="34" charset="0"/>
                <a:cs typeface="Times New Roman" pitchFamily="18" charset="0"/>
              </a:rPr>
              <a:t>Broeck</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 2004, Van den </a:t>
            </a:r>
            <a:r>
              <a:rPr kumimoji="0" lang="en-GB" sz="2000" b="0" i="0" u="none" strike="noStrike" cap="none" normalizeH="0" baseline="0" dirty="0" err="1" smtClean="0">
                <a:ln>
                  <a:noFill/>
                </a:ln>
                <a:solidFill>
                  <a:schemeClr val="tx1"/>
                </a:solidFill>
                <a:effectLst/>
                <a:ea typeface="Calibri" pitchFamily="34" charset="0"/>
                <a:cs typeface="Times New Roman" pitchFamily="18" charset="0"/>
              </a:rPr>
              <a:t>Broeck</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  et. al, 2013)</a:t>
            </a:r>
            <a:endParaRPr kumimoji="0" lang="en-GB" sz="2000" b="0" i="0" u="none" strike="noStrike" cap="none" normalizeH="0" baseline="0" dirty="0" smtClean="0">
              <a:ln>
                <a:noFill/>
              </a:ln>
              <a:solidFill>
                <a:schemeClr val="tx1"/>
              </a:solidFill>
              <a:effectLst/>
              <a:cs typeface="Arial" pitchFamily="34" charset="0"/>
            </a:endParaRPr>
          </a:p>
        </p:txBody>
      </p:sp>
      <p:sp>
        <p:nvSpPr>
          <p:cNvPr id="5" name="Parallelogram 4"/>
          <p:cNvSpPr/>
          <p:nvPr/>
        </p:nvSpPr>
        <p:spPr>
          <a:xfrm>
            <a:off x="539552" y="4653136"/>
            <a:ext cx="2520280" cy="576064"/>
          </a:xfrm>
          <a:prstGeom prst="parallelogram">
            <a:avLst>
              <a:gd name="adj" fmla="val 532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139952" y="4221088"/>
            <a:ext cx="648072" cy="57606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a:off x="5220072" y="4581128"/>
            <a:ext cx="720080" cy="79208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p:cNvSpPr/>
          <p:nvPr/>
        </p:nvSpPr>
        <p:spPr>
          <a:xfrm>
            <a:off x="6156176" y="4149080"/>
            <a:ext cx="720080" cy="72008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7092280" y="4293096"/>
            <a:ext cx="720080" cy="72008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1835696" y="2852936"/>
            <a:ext cx="0" cy="20882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282278" y="3978587"/>
            <a:ext cx="4165600" cy="1213020"/>
          </a:xfrm>
          <a:custGeom>
            <a:avLst/>
            <a:gdLst>
              <a:gd name="connsiteX0" fmla="*/ 0 w 4165600"/>
              <a:gd name="connsiteY0" fmla="*/ 240563 h 1213020"/>
              <a:gd name="connsiteX1" fmla="*/ 43543 w 4165600"/>
              <a:gd name="connsiteY1" fmla="*/ 153477 h 1213020"/>
              <a:gd name="connsiteX2" fmla="*/ 174171 w 4165600"/>
              <a:gd name="connsiteY2" fmla="*/ 80906 h 1213020"/>
              <a:gd name="connsiteX3" fmla="*/ 348343 w 4165600"/>
              <a:gd name="connsiteY3" fmla="*/ 109934 h 1213020"/>
              <a:gd name="connsiteX4" fmla="*/ 478971 w 4165600"/>
              <a:gd name="connsiteY4" fmla="*/ 167991 h 1213020"/>
              <a:gd name="connsiteX5" fmla="*/ 609600 w 4165600"/>
              <a:gd name="connsiteY5" fmla="*/ 182506 h 1213020"/>
              <a:gd name="connsiteX6" fmla="*/ 653143 w 4165600"/>
              <a:gd name="connsiteY6" fmla="*/ 211534 h 1213020"/>
              <a:gd name="connsiteX7" fmla="*/ 696685 w 4165600"/>
              <a:gd name="connsiteY7" fmla="*/ 226048 h 1213020"/>
              <a:gd name="connsiteX8" fmla="*/ 711200 w 4165600"/>
              <a:gd name="connsiteY8" fmla="*/ 269591 h 1213020"/>
              <a:gd name="connsiteX9" fmla="*/ 798285 w 4165600"/>
              <a:gd name="connsiteY9" fmla="*/ 327648 h 1213020"/>
              <a:gd name="connsiteX10" fmla="*/ 870857 w 4165600"/>
              <a:gd name="connsiteY10" fmla="*/ 385706 h 1213020"/>
              <a:gd name="connsiteX11" fmla="*/ 957943 w 4165600"/>
              <a:gd name="connsiteY11" fmla="*/ 443763 h 1213020"/>
              <a:gd name="connsiteX12" fmla="*/ 1175657 w 4165600"/>
              <a:gd name="connsiteY12" fmla="*/ 429248 h 1213020"/>
              <a:gd name="connsiteX13" fmla="*/ 1524000 w 4165600"/>
              <a:gd name="connsiteY13" fmla="*/ 458277 h 1213020"/>
              <a:gd name="connsiteX14" fmla="*/ 1654628 w 4165600"/>
              <a:gd name="connsiteY14" fmla="*/ 530848 h 1213020"/>
              <a:gd name="connsiteX15" fmla="*/ 1741714 w 4165600"/>
              <a:gd name="connsiteY15" fmla="*/ 603420 h 1213020"/>
              <a:gd name="connsiteX16" fmla="*/ 1799771 w 4165600"/>
              <a:gd name="connsiteY16" fmla="*/ 690506 h 1213020"/>
              <a:gd name="connsiteX17" fmla="*/ 1843314 w 4165600"/>
              <a:gd name="connsiteY17" fmla="*/ 777591 h 1213020"/>
              <a:gd name="connsiteX18" fmla="*/ 1886857 w 4165600"/>
              <a:gd name="connsiteY18" fmla="*/ 937248 h 1213020"/>
              <a:gd name="connsiteX19" fmla="*/ 1944914 w 4165600"/>
              <a:gd name="connsiteY19" fmla="*/ 1024334 h 1213020"/>
              <a:gd name="connsiteX20" fmla="*/ 1959428 w 4165600"/>
              <a:gd name="connsiteY20" fmla="*/ 1067877 h 1213020"/>
              <a:gd name="connsiteX21" fmla="*/ 2090057 w 4165600"/>
              <a:gd name="connsiteY21" fmla="*/ 1169477 h 1213020"/>
              <a:gd name="connsiteX22" fmla="*/ 2133600 w 4165600"/>
              <a:gd name="connsiteY22" fmla="*/ 1213020 h 1213020"/>
              <a:gd name="connsiteX23" fmla="*/ 2467428 w 4165600"/>
              <a:gd name="connsiteY23" fmla="*/ 1198506 h 1213020"/>
              <a:gd name="connsiteX24" fmla="*/ 2598057 w 4165600"/>
              <a:gd name="connsiteY24" fmla="*/ 1169477 h 1213020"/>
              <a:gd name="connsiteX25" fmla="*/ 2670628 w 4165600"/>
              <a:gd name="connsiteY25" fmla="*/ 1096906 h 1213020"/>
              <a:gd name="connsiteX26" fmla="*/ 2714171 w 4165600"/>
              <a:gd name="connsiteY26" fmla="*/ 1067877 h 1213020"/>
              <a:gd name="connsiteX27" fmla="*/ 2714171 w 4165600"/>
              <a:gd name="connsiteY27" fmla="*/ 821134 h 1213020"/>
              <a:gd name="connsiteX28" fmla="*/ 2685143 w 4165600"/>
              <a:gd name="connsiteY28" fmla="*/ 734048 h 1213020"/>
              <a:gd name="connsiteX29" fmla="*/ 2670628 w 4165600"/>
              <a:gd name="connsiteY29" fmla="*/ 690506 h 1213020"/>
              <a:gd name="connsiteX30" fmla="*/ 2685143 w 4165600"/>
              <a:gd name="connsiteY30" fmla="*/ 501820 h 1213020"/>
              <a:gd name="connsiteX31" fmla="*/ 2728685 w 4165600"/>
              <a:gd name="connsiteY31" fmla="*/ 414734 h 1213020"/>
              <a:gd name="connsiteX32" fmla="*/ 2743200 w 4165600"/>
              <a:gd name="connsiteY32" fmla="*/ 371191 h 1213020"/>
              <a:gd name="connsiteX33" fmla="*/ 2743200 w 4165600"/>
              <a:gd name="connsiteY33" fmla="*/ 109934 h 1213020"/>
              <a:gd name="connsiteX34" fmla="*/ 2786743 w 4165600"/>
              <a:gd name="connsiteY34" fmla="*/ 66391 h 1213020"/>
              <a:gd name="connsiteX35" fmla="*/ 2830285 w 4165600"/>
              <a:gd name="connsiteY35" fmla="*/ 51877 h 1213020"/>
              <a:gd name="connsiteX36" fmla="*/ 2873828 w 4165600"/>
              <a:gd name="connsiteY36" fmla="*/ 8334 h 1213020"/>
              <a:gd name="connsiteX37" fmla="*/ 3149600 w 4165600"/>
              <a:gd name="connsiteY37" fmla="*/ 22848 h 1213020"/>
              <a:gd name="connsiteX38" fmla="*/ 3236685 w 4165600"/>
              <a:gd name="connsiteY38" fmla="*/ 95420 h 1213020"/>
              <a:gd name="connsiteX39" fmla="*/ 3323771 w 4165600"/>
              <a:gd name="connsiteY39" fmla="*/ 153477 h 1213020"/>
              <a:gd name="connsiteX40" fmla="*/ 3425371 w 4165600"/>
              <a:gd name="connsiteY40" fmla="*/ 226048 h 1213020"/>
              <a:gd name="connsiteX41" fmla="*/ 3497943 w 4165600"/>
              <a:gd name="connsiteY41" fmla="*/ 211534 h 1213020"/>
              <a:gd name="connsiteX42" fmla="*/ 3541485 w 4165600"/>
              <a:gd name="connsiteY42" fmla="*/ 197020 h 1213020"/>
              <a:gd name="connsiteX43" fmla="*/ 3556000 w 4165600"/>
              <a:gd name="connsiteY43" fmla="*/ 153477 h 1213020"/>
              <a:gd name="connsiteX44" fmla="*/ 3599543 w 4165600"/>
              <a:gd name="connsiteY44" fmla="*/ 109934 h 1213020"/>
              <a:gd name="connsiteX45" fmla="*/ 3672114 w 4165600"/>
              <a:gd name="connsiteY45" fmla="*/ 37363 h 1213020"/>
              <a:gd name="connsiteX46" fmla="*/ 3889828 w 4165600"/>
              <a:gd name="connsiteY46" fmla="*/ 51877 h 1213020"/>
              <a:gd name="connsiteX47" fmla="*/ 3962400 w 4165600"/>
              <a:gd name="connsiteY47" fmla="*/ 124448 h 1213020"/>
              <a:gd name="connsiteX48" fmla="*/ 4005943 w 4165600"/>
              <a:gd name="connsiteY48" fmla="*/ 167991 h 1213020"/>
              <a:gd name="connsiteX49" fmla="*/ 4136571 w 4165600"/>
              <a:gd name="connsiteY49" fmla="*/ 153477 h 1213020"/>
              <a:gd name="connsiteX50" fmla="*/ 4165600 w 4165600"/>
              <a:gd name="connsiteY50" fmla="*/ 109934 h 121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65600" h="1213020">
                <a:moveTo>
                  <a:pt x="0" y="240563"/>
                </a:moveTo>
                <a:cubicBezTo>
                  <a:pt x="10353" y="209502"/>
                  <a:pt x="17061" y="176649"/>
                  <a:pt x="43543" y="153477"/>
                </a:cubicBezTo>
                <a:cubicBezTo>
                  <a:pt x="104969" y="99730"/>
                  <a:pt x="114365" y="100841"/>
                  <a:pt x="174171" y="80906"/>
                </a:cubicBezTo>
                <a:cubicBezTo>
                  <a:pt x="215554" y="85504"/>
                  <a:pt x="299713" y="85619"/>
                  <a:pt x="348343" y="109934"/>
                </a:cubicBezTo>
                <a:cubicBezTo>
                  <a:pt x="413161" y="142344"/>
                  <a:pt x="382674" y="157291"/>
                  <a:pt x="478971" y="167991"/>
                </a:cubicBezTo>
                <a:lnTo>
                  <a:pt x="609600" y="182506"/>
                </a:lnTo>
                <a:cubicBezTo>
                  <a:pt x="624114" y="192182"/>
                  <a:pt x="637541" y="203733"/>
                  <a:pt x="653143" y="211534"/>
                </a:cubicBezTo>
                <a:cubicBezTo>
                  <a:pt x="666827" y="218376"/>
                  <a:pt x="685867" y="215230"/>
                  <a:pt x="696685" y="226048"/>
                </a:cubicBezTo>
                <a:cubicBezTo>
                  <a:pt x="707503" y="236866"/>
                  <a:pt x="702713" y="256861"/>
                  <a:pt x="711200" y="269591"/>
                </a:cubicBezTo>
                <a:cubicBezTo>
                  <a:pt x="742264" y="316186"/>
                  <a:pt x="752634" y="312431"/>
                  <a:pt x="798285" y="327648"/>
                </a:cubicBezTo>
                <a:cubicBezTo>
                  <a:pt x="851921" y="408102"/>
                  <a:pt x="796626" y="344467"/>
                  <a:pt x="870857" y="385706"/>
                </a:cubicBezTo>
                <a:cubicBezTo>
                  <a:pt x="901355" y="402649"/>
                  <a:pt x="957943" y="443763"/>
                  <a:pt x="957943" y="443763"/>
                </a:cubicBezTo>
                <a:cubicBezTo>
                  <a:pt x="1030514" y="438925"/>
                  <a:pt x="1102925" y="429248"/>
                  <a:pt x="1175657" y="429248"/>
                </a:cubicBezTo>
                <a:cubicBezTo>
                  <a:pt x="1311226" y="429248"/>
                  <a:pt x="1399113" y="442667"/>
                  <a:pt x="1524000" y="458277"/>
                </a:cubicBezTo>
                <a:cubicBezTo>
                  <a:pt x="1600640" y="483823"/>
                  <a:pt x="1554814" y="464305"/>
                  <a:pt x="1654628" y="530848"/>
                </a:cubicBezTo>
                <a:cubicBezTo>
                  <a:pt x="1693332" y="556651"/>
                  <a:pt x="1711627" y="564736"/>
                  <a:pt x="1741714" y="603420"/>
                </a:cubicBezTo>
                <a:cubicBezTo>
                  <a:pt x="1763133" y="630959"/>
                  <a:pt x="1788738" y="657408"/>
                  <a:pt x="1799771" y="690506"/>
                </a:cubicBezTo>
                <a:cubicBezTo>
                  <a:pt x="1819801" y="750597"/>
                  <a:pt x="1805799" y="721318"/>
                  <a:pt x="1843314" y="777591"/>
                </a:cubicBezTo>
                <a:cubicBezTo>
                  <a:pt x="1851104" y="816541"/>
                  <a:pt x="1865810" y="905677"/>
                  <a:pt x="1886857" y="937248"/>
                </a:cubicBezTo>
                <a:lnTo>
                  <a:pt x="1944914" y="1024334"/>
                </a:lnTo>
                <a:cubicBezTo>
                  <a:pt x="1949752" y="1038848"/>
                  <a:pt x="1950941" y="1055147"/>
                  <a:pt x="1959428" y="1067877"/>
                </a:cubicBezTo>
                <a:cubicBezTo>
                  <a:pt x="2000285" y="1129162"/>
                  <a:pt x="2032388" y="1111808"/>
                  <a:pt x="2090057" y="1169477"/>
                </a:cubicBezTo>
                <a:lnTo>
                  <a:pt x="2133600" y="1213020"/>
                </a:lnTo>
                <a:cubicBezTo>
                  <a:pt x="2244876" y="1208182"/>
                  <a:pt x="2356330" y="1206442"/>
                  <a:pt x="2467428" y="1198506"/>
                </a:cubicBezTo>
                <a:cubicBezTo>
                  <a:pt x="2493219" y="1196664"/>
                  <a:pt x="2569710" y="1176564"/>
                  <a:pt x="2598057" y="1169477"/>
                </a:cubicBezTo>
                <a:cubicBezTo>
                  <a:pt x="2714173" y="1092065"/>
                  <a:pt x="2573866" y="1193668"/>
                  <a:pt x="2670628" y="1096906"/>
                </a:cubicBezTo>
                <a:cubicBezTo>
                  <a:pt x="2682963" y="1084571"/>
                  <a:pt x="2699657" y="1077553"/>
                  <a:pt x="2714171" y="1067877"/>
                </a:cubicBezTo>
                <a:cubicBezTo>
                  <a:pt x="2747491" y="967914"/>
                  <a:pt x="2741613" y="1004081"/>
                  <a:pt x="2714171" y="821134"/>
                </a:cubicBezTo>
                <a:cubicBezTo>
                  <a:pt x="2709632" y="790874"/>
                  <a:pt x="2694819" y="763077"/>
                  <a:pt x="2685143" y="734048"/>
                </a:cubicBezTo>
                <a:lnTo>
                  <a:pt x="2670628" y="690506"/>
                </a:lnTo>
                <a:cubicBezTo>
                  <a:pt x="2675466" y="627611"/>
                  <a:pt x="2677319" y="564414"/>
                  <a:pt x="2685143" y="501820"/>
                </a:cubicBezTo>
                <a:cubicBezTo>
                  <a:pt x="2691223" y="453178"/>
                  <a:pt x="2707076" y="457953"/>
                  <a:pt x="2728685" y="414734"/>
                </a:cubicBezTo>
                <a:cubicBezTo>
                  <a:pt x="2735527" y="401050"/>
                  <a:pt x="2738362" y="385705"/>
                  <a:pt x="2743200" y="371191"/>
                </a:cubicBezTo>
                <a:cubicBezTo>
                  <a:pt x="2742332" y="359034"/>
                  <a:pt x="2707788" y="171904"/>
                  <a:pt x="2743200" y="109934"/>
                </a:cubicBezTo>
                <a:cubicBezTo>
                  <a:pt x="2753384" y="92112"/>
                  <a:pt x="2769664" y="77777"/>
                  <a:pt x="2786743" y="66391"/>
                </a:cubicBezTo>
                <a:cubicBezTo>
                  <a:pt x="2799473" y="57905"/>
                  <a:pt x="2815771" y="56715"/>
                  <a:pt x="2830285" y="51877"/>
                </a:cubicBezTo>
                <a:cubicBezTo>
                  <a:pt x="2844799" y="37363"/>
                  <a:pt x="2853386" y="10192"/>
                  <a:pt x="2873828" y="8334"/>
                </a:cubicBezTo>
                <a:cubicBezTo>
                  <a:pt x="2965501" y="0"/>
                  <a:pt x="3058393" y="10411"/>
                  <a:pt x="3149600" y="22848"/>
                </a:cubicBezTo>
                <a:cubicBezTo>
                  <a:pt x="3176554" y="26524"/>
                  <a:pt x="3220424" y="82772"/>
                  <a:pt x="3236685" y="95420"/>
                </a:cubicBezTo>
                <a:cubicBezTo>
                  <a:pt x="3264224" y="116839"/>
                  <a:pt x="3295861" y="132544"/>
                  <a:pt x="3323771" y="153477"/>
                </a:cubicBezTo>
                <a:cubicBezTo>
                  <a:pt x="3395783" y="207486"/>
                  <a:pt x="3361700" y="183602"/>
                  <a:pt x="3425371" y="226048"/>
                </a:cubicBezTo>
                <a:cubicBezTo>
                  <a:pt x="3449562" y="221210"/>
                  <a:pt x="3474010" y="217517"/>
                  <a:pt x="3497943" y="211534"/>
                </a:cubicBezTo>
                <a:cubicBezTo>
                  <a:pt x="3512785" y="207823"/>
                  <a:pt x="3530667" y="207838"/>
                  <a:pt x="3541485" y="197020"/>
                </a:cubicBezTo>
                <a:cubicBezTo>
                  <a:pt x="3552303" y="186202"/>
                  <a:pt x="3547513" y="166207"/>
                  <a:pt x="3556000" y="153477"/>
                </a:cubicBezTo>
                <a:cubicBezTo>
                  <a:pt x="3567386" y="136398"/>
                  <a:pt x="3586402" y="125703"/>
                  <a:pt x="3599543" y="109934"/>
                </a:cubicBezTo>
                <a:cubicBezTo>
                  <a:pt x="3660019" y="37363"/>
                  <a:pt x="3592285" y="90581"/>
                  <a:pt x="3672114" y="37363"/>
                </a:cubicBezTo>
                <a:cubicBezTo>
                  <a:pt x="3744685" y="42201"/>
                  <a:pt x="3818085" y="39920"/>
                  <a:pt x="3889828" y="51877"/>
                </a:cubicBezTo>
                <a:cubicBezTo>
                  <a:pt x="3931028" y="58744"/>
                  <a:pt x="3940551" y="98230"/>
                  <a:pt x="3962400" y="124448"/>
                </a:cubicBezTo>
                <a:cubicBezTo>
                  <a:pt x="3975541" y="140217"/>
                  <a:pt x="3991429" y="153477"/>
                  <a:pt x="4005943" y="167991"/>
                </a:cubicBezTo>
                <a:cubicBezTo>
                  <a:pt x="4049486" y="163153"/>
                  <a:pt x="4095398" y="168449"/>
                  <a:pt x="4136571" y="153477"/>
                </a:cubicBezTo>
                <a:cubicBezTo>
                  <a:pt x="4152965" y="147516"/>
                  <a:pt x="4165600" y="109934"/>
                  <a:pt x="4165600" y="109934"/>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755576" y="5013176"/>
            <a:ext cx="783656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Bourdieu, P. (1990) The logic of practice. Stanford University Press.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259632" y="692696"/>
            <a:ext cx="7439344" cy="646331"/>
          </a:xfrm>
          <a:prstGeom prst="rect">
            <a:avLst/>
          </a:prstGeom>
        </p:spPr>
        <p:txBody>
          <a:bodyPr wrap="none">
            <a:spAutoFit/>
          </a:bodyPr>
          <a:lstStyle/>
          <a:p>
            <a:r>
              <a:rPr lang="lv-LV" sz="3600" b="1" dirty="0" err="1" smtClean="0"/>
              <a:t>Burdjē</a:t>
            </a:r>
            <a:r>
              <a:rPr lang="lv-LV" sz="3600" b="1" dirty="0" smtClean="0"/>
              <a:t> (</a:t>
            </a:r>
            <a:r>
              <a:rPr lang="en-GB" sz="3600" b="1" dirty="0" smtClean="0"/>
              <a:t>Bourdieu</a:t>
            </a:r>
            <a:r>
              <a:rPr lang="lv-LV" sz="3600" b="1" dirty="0" smtClean="0"/>
              <a:t>) </a:t>
            </a:r>
            <a:r>
              <a:rPr lang="en-GB" sz="3600" b="1" dirty="0" smtClean="0"/>
              <a:t>Habitus</a:t>
            </a:r>
            <a:r>
              <a:rPr lang="lv-LV" sz="3600" b="1" dirty="0" smtClean="0"/>
              <a:t>a koncepts </a:t>
            </a:r>
            <a:r>
              <a:rPr lang="en-GB" sz="3600" b="1" dirty="0" smtClean="0"/>
              <a:t> </a:t>
            </a:r>
            <a:endParaRPr lang="en-US" sz="3600" b="1" dirty="0"/>
          </a:p>
        </p:txBody>
      </p:sp>
      <p:pic>
        <p:nvPicPr>
          <p:cNvPr id="25602" name="Picture 2" descr="http://www.sociologicalthoughts.com/wp-content/uploads/2012/11/m2d1wiobxd45plxwlc5w.jpeg">
            <a:hlinkClick r:id="rId3"/>
          </p:cNvPr>
          <p:cNvPicPr>
            <a:picLocks noChangeAspect="1" noChangeArrowheads="1"/>
          </p:cNvPicPr>
          <p:nvPr/>
        </p:nvPicPr>
        <p:blipFill>
          <a:blip r:embed="rId4" cstate="print"/>
          <a:srcRect/>
          <a:stretch>
            <a:fillRect/>
          </a:stretch>
        </p:blipFill>
        <p:spPr bwMode="auto">
          <a:xfrm>
            <a:off x="2049689" y="2062843"/>
            <a:ext cx="4762500" cy="23050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3528" y="1556792"/>
            <a:ext cx="842493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lv-LV" sz="2400" dirty="0" err="1" smtClean="0"/>
              <a:t>Habituss</a:t>
            </a:r>
            <a:r>
              <a:rPr lang="lv-LV" sz="2400" dirty="0" smtClean="0"/>
              <a:t> ir kognitīvās un motivāciju struktūras, kurām piemīt noteiktās īpašības: tās ir </a:t>
            </a:r>
            <a:r>
              <a:rPr lang="lv-LV" sz="2400" dirty="0" smtClean="0">
                <a:solidFill>
                  <a:srgbClr val="C00000"/>
                </a:solidFill>
              </a:rPr>
              <a:t>stabilas, </a:t>
            </a:r>
            <a:r>
              <a:rPr lang="lv-LV" sz="2400" dirty="0" smtClean="0"/>
              <a:t>spējīgas </a:t>
            </a:r>
            <a:r>
              <a:rPr lang="lv-LV" sz="2400" dirty="0" smtClean="0">
                <a:solidFill>
                  <a:srgbClr val="C00000"/>
                </a:solidFill>
              </a:rPr>
              <a:t>radīt </a:t>
            </a:r>
            <a:r>
              <a:rPr lang="lv-LV" sz="2400" dirty="0" smtClean="0"/>
              <a:t>un </a:t>
            </a:r>
            <a:r>
              <a:rPr lang="lv-LV" sz="2400" dirty="0" smtClean="0">
                <a:solidFill>
                  <a:srgbClr val="C00000"/>
                </a:solidFill>
              </a:rPr>
              <a:t>organizēt</a:t>
            </a:r>
            <a:r>
              <a:rPr lang="lv-LV" sz="2400" dirty="0" smtClean="0"/>
              <a:t> prakses. Tās ir </a:t>
            </a:r>
            <a:r>
              <a:rPr lang="lv-LV" sz="2400" dirty="0" smtClean="0">
                <a:solidFill>
                  <a:srgbClr val="C00000"/>
                </a:solidFill>
              </a:rPr>
              <a:t>neapzināti</a:t>
            </a:r>
            <a:r>
              <a:rPr lang="lv-LV" sz="2400" dirty="0" smtClean="0"/>
              <a:t> mērķtiecīgas, taču tajā pašā laikā </a:t>
            </a:r>
            <a:r>
              <a:rPr lang="lv-LV" sz="2400" dirty="0" smtClean="0">
                <a:solidFill>
                  <a:srgbClr val="C00000"/>
                </a:solidFill>
              </a:rPr>
              <a:t>nepieprasa iemaņas </a:t>
            </a:r>
            <a:r>
              <a:rPr lang="lv-LV" sz="2400" dirty="0" smtClean="0"/>
              <a:t>lai to mērķi sasniegtu, tām piemīt </a:t>
            </a:r>
            <a:r>
              <a:rPr lang="lv-LV" sz="2400" dirty="0" smtClean="0">
                <a:solidFill>
                  <a:srgbClr val="C00000"/>
                </a:solidFill>
              </a:rPr>
              <a:t>nerakstītu</a:t>
            </a:r>
            <a:r>
              <a:rPr lang="lv-LV" sz="2400" dirty="0" smtClean="0"/>
              <a:t> un </a:t>
            </a:r>
            <a:r>
              <a:rPr lang="lv-LV" sz="2400" dirty="0" smtClean="0">
                <a:solidFill>
                  <a:srgbClr val="C00000"/>
                </a:solidFill>
              </a:rPr>
              <a:t>neizteiktu likumu </a:t>
            </a:r>
            <a:r>
              <a:rPr lang="lv-LV" sz="2400" dirty="0" smtClean="0"/>
              <a:t>un noteikumu kopums. Objektīvi sekojot noteikumiem un kārtībai, </a:t>
            </a:r>
            <a:r>
              <a:rPr lang="lv-LV" sz="2400" dirty="0" err="1" smtClean="0"/>
              <a:t>habitusa</a:t>
            </a:r>
            <a:r>
              <a:rPr lang="lv-LV" sz="2400" dirty="0" smtClean="0"/>
              <a:t> darbība tomēr atšķīrās no mehānisma darbības: tā radītas prakses </a:t>
            </a:r>
            <a:r>
              <a:rPr lang="lv-LV" sz="2400" dirty="0" smtClean="0">
                <a:solidFill>
                  <a:srgbClr val="C00000"/>
                </a:solidFill>
              </a:rPr>
              <a:t>nereaģē automātiski </a:t>
            </a:r>
            <a:r>
              <a:rPr lang="lv-LV" sz="2400" dirty="0" smtClean="0"/>
              <a:t>uz stimuliem. Tos jāatpazīst </a:t>
            </a:r>
            <a:r>
              <a:rPr lang="lv-LV" sz="2400" dirty="0" err="1" smtClean="0"/>
              <a:t>habitusa</a:t>
            </a:r>
            <a:r>
              <a:rPr lang="lv-LV" sz="2400" dirty="0" smtClean="0"/>
              <a:t> </a:t>
            </a:r>
            <a:r>
              <a:rPr lang="lv-LV" sz="2400" dirty="0" smtClean="0">
                <a:solidFill>
                  <a:srgbClr val="C00000"/>
                </a:solidFill>
              </a:rPr>
              <a:t>aģentiem. </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484784"/>
            <a:ext cx="8568952" cy="3046988"/>
          </a:xfrm>
          <a:prstGeom prst="rect">
            <a:avLst/>
          </a:prstGeom>
        </p:spPr>
        <p:txBody>
          <a:bodyPr wrap="square">
            <a:spAutoFit/>
          </a:bodyPr>
          <a:lstStyle/>
          <a:p>
            <a:pPr algn="just"/>
            <a:r>
              <a:rPr lang="lv-LV" sz="2400" dirty="0" smtClean="0"/>
              <a:t>Prakse ir, saskaņā ar </a:t>
            </a:r>
            <a:r>
              <a:rPr lang="lv-LV" sz="2400" dirty="0" err="1" smtClean="0"/>
              <a:t>Burdjē</a:t>
            </a:r>
            <a:r>
              <a:rPr lang="lv-LV" sz="2400" dirty="0" smtClean="0"/>
              <a:t>, jau </a:t>
            </a:r>
            <a:r>
              <a:rPr lang="lv-LV" sz="2400" dirty="0" smtClean="0">
                <a:solidFill>
                  <a:srgbClr val="C00000"/>
                </a:solidFill>
              </a:rPr>
              <a:t>sasniegto mērķu </a:t>
            </a:r>
            <a:r>
              <a:rPr lang="lv-LV" sz="2400" dirty="0" smtClean="0"/>
              <a:t>pasaule, izveidota mijiedarbībā ar </a:t>
            </a:r>
            <a:r>
              <a:rPr lang="lv-LV" sz="2400" dirty="0" err="1" smtClean="0"/>
              <a:t>Habitusu</a:t>
            </a:r>
            <a:r>
              <a:rPr lang="lv-LV" sz="2400" dirty="0" smtClean="0"/>
              <a:t>, kuru, savukārt, pastāvīgi pārveido un novērtē </a:t>
            </a:r>
            <a:r>
              <a:rPr lang="lv-LV" sz="2400" dirty="0" smtClean="0">
                <a:solidFill>
                  <a:srgbClr val="C00000"/>
                </a:solidFill>
              </a:rPr>
              <a:t>aģenti</a:t>
            </a:r>
            <a:r>
              <a:rPr lang="lv-LV" sz="2400" dirty="0" smtClean="0"/>
              <a:t>. Viņu nepārtrauktās darbības rezultātā veidojās </a:t>
            </a:r>
            <a:r>
              <a:rPr lang="lv-LV" sz="2400" dirty="0" smtClean="0">
                <a:solidFill>
                  <a:srgbClr val="C00000"/>
                </a:solidFill>
              </a:rPr>
              <a:t>rituālizētās </a:t>
            </a:r>
            <a:r>
              <a:rPr lang="lv-LV" sz="2400" dirty="0" err="1" smtClean="0">
                <a:solidFill>
                  <a:srgbClr val="C00000"/>
                </a:solidFill>
              </a:rPr>
              <a:t>habitusa</a:t>
            </a:r>
            <a:r>
              <a:rPr lang="lv-LV" sz="2400" dirty="0" smtClean="0">
                <a:solidFill>
                  <a:srgbClr val="C00000"/>
                </a:solidFill>
              </a:rPr>
              <a:t> prakses ar nerakstītajiem „kodiem”. </a:t>
            </a:r>
            <a:r>
              <a:rPr lang="lv-LV" sz="2400" dirty="0" smtClean="0"/>
              <a:t>Kā mākslas darba „lasīšana” paredz šifra vai koda izteiktu meistarību un kultūras kompetenci, lai to dešifrētu (</a:t>
            </a:r>
            <a:r>
              <a:rPr lang="lv-LV" sz="2400" dirty="0" err="1" smtClean="0"/>
              <a:t>Burdjē</a:t>
            </a:r>
            <a:r>
              <a:rPr lang="lv-LV" sz="2400" dirty="0" smtClean="0"/>
              <a:t>, 1984:2), tāpat arī </a:t>
            </a:r>
            <a:r>
              <a:rPr lang="lv-LV" sz="2400" dirty="0" err="1" smtClean="0"/>
              <a:t>habitusa</a:t>
            </a:r>
            <a:r>
              <a:rPr lang="lv-LV" sz="2400" dirty="0" smtClean="0"/>
              <a:t> „kodu” dekodēšanas akts prasa izteiktu „lasītāja” meistarību. </a:t>
            </a:r>
          </a:p>
        </p:txBody>
      </p:sp>
      <p:sp>
        <p:nvSpPr>
          <p:cNvPr id="4" name="Rectangle 1"/>
          <p:cNvSpPr>
            <a:spLocks noChangeArrowheads="1"/>
          </p:cNvSpPr>
          <p:nvPr/>
        </p:nvSpPr>
        <p:spPr bwMode="auto">
          <a:xfrm>
            <a:off x="251520" y="260648"/>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lv-LV"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Habitusa</a:t>
            </a:r>
            <a:r>
              <a:rPr kumimoji="0" lang="lv-LV"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kodu sistēma</a:t>
            </a:r>
          </a:p>
          <a:p>
            <a:pPr marL="0" marR="0" lvl="0" indent="0" algn="just" defTabSz="914400" rtl="0" eaLnBrk="1" fontAlgn="base" latinLnBrk="0" hangingPunct="1">
              <a:lnSpc>
                <a:spcPct val="100000"/>
              </a:lnSpc>
              <a:spcBef>
                <a:spcPct val="0"/>
              </a:spcBef>
              <a:spcAft>
                <a:spcPct val="0"/>
              </a:spcAft>
              <a:buClrTx/>
              <a:buSzTx/>
              <a:buFontTx/>
              <a:buNone/>
              <a:tabLst/>
            </a:pPr>
            <a:r>
              <a:rPr lang="lv-LV" sz="2400" b="1" dirty="0" smtClean="0">
                <a:solidFill>
                  <a:srgbClr val="C00000"/>
                </a:solidFill>
                <a:latin typeface="Calibri" pitchFamily="34" charset="0"/>
                <a:ea typeface="Calibri" pitchFamily="34" charset="0"/>
                <a:cs typeface="Times New Roman" pitchFamily="18" charset="0"/>
              </a:rPr>
              <a:t>Sezam, atveries </a:t>
            </a:r>
            <a:r>
              <a:rPr kumimoji="0" lang="lv-LV" sz="24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 </a:t>
            </a:r>
            <a:endParaRPr kumimoji="0" lang="lv-LV"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Rectangle 4"/>
          <p:cNvSpPr/>
          <p:nvPr/>
        </p:nvSpPr>
        <p:spPr>
          <a:xfrm>
            <a:off x="539552" y="4581128"/>
            <a:ext cx="7632848" cy="923330"/>
          </a:xfrm>
          <a:prstGeom prst="rect">
            <a:avLst/>
          </a:prstGeom>
        </p:spPr>
        <p:txBody>
          <a:bodyPr wrap="square">
            <a:spAutoFit/>
          </a:bodyPr>
          <a:lstStyle/>
          <a:p>
            <a:pPr algn="just"/>
            <a:r>
              <a:rPr lang="lv-LV" dirty="0" smtClean="0"/>
              <a:t>Pats </a:t>
            </a:r>
            <a:r>
              <a:rPr lang="lv-LV" dirty="0" smtClean="0">
                <a:solidFill>
                  <a:srgbClr val="C00000"/>
                </a:solidFill>
              </a:rPr>
              <a:t>dekodēšanas akts nav</a:t>
            </a:r>
            <a:r>
              <a:rPr lang="lv-LV" dirty="0" smtClean="0"/>
              <a:t> ne "oficiāli" </a:t>
            </a:r>
            <a:r>
              <a:rPr lang="lv-LV" dirty="0" smtClean="0">
                <a:solidFill>
                  <a:srgbClr val="C00000"/>
                </a:solidFill>
              </a:rPr>
              <a:t>prasīts,</a:t>
            </a:r>
            <a:r>
              <a:rPr lang="lv-LV" dirty="0" smtClean="0"/>
              <a:t> ne arī </a:t>
            </a:r>
            <a:r>
              <a:rPr lang="lv-LV" dirty="0" err="1" smtClean="0"/>
              <a:t>habitusa</a:t>
            </a:r>
            <a:r>
              <a:rPr lang="lv-LV" dirty="0" smtClean="0"/>
              <a:t> atbalstīts: aģentam vai aģentu grupām ir </a:t>
            </a:r>
            <a:r>
              <a:rPr lang="lv-LV" dirty="0" smtClean="0">
                <a:solidFill>
                  <a:srgbClr val="C00000"/>
                </a:solidFill>
              </a:rPr>
              <a:t>"jāatšifrē” </a:t>
            </a:r>
            <a:r>
              <a:rPr lang="lv-LV" dirty="0" smtClean="0"/>
              <a:t>neizteikto un nerakstīto noteikumu kopumu, bez noteikta </a:t>
            </a:r>
            <a:r>
              <a:rPr lang="lv-LV" dirty="0" err="1" smtClean="0"/>
              <a:t>habitusa</a:t>
            </a:r>
            <a:r>
              <a:rPr lang="lv-LV" dirty="0" smtClean="0"/>
              <a:t> palīdzības un </a:t>
            </a:r>
            <a:r>
              <a:rPr lang="lv-LV" dirty="0" smtClean="0">
                <a:solidFill>
                  <a:srgbClr val="C00000"/>
                </a:solidFill>
              </a:rPr>
              <a:t>pārsvara ar to konfrontējot. </a:t>
            </a:r>
            <a:endParaRPr lang="lv-LV" dirty="0" smtClean="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0" y="260350"/>
            <a:ext cx="9144000" cy="769938"/>
          </a:xfrm>
          <a:prstGeom prst="rect">
            <a:avLst/>
          </a:prstGeom>
          <a:solidFill>
            <a:srgbClr val="C00000"/>
          </a:solidFill>
          <a:ln w="9525">
            <a:noFill/>
            <a:miter lim="800000"/>
            <a:headEnd/>
            <a:tailEnd/>
          </a:ln>
        </p:spPr>
        <p:txBody>
          <a:bodyPr wrap="square" anchor="ctr">
            <a:spAutoFit/>
          </a:bodyPr>
          <a:lstStyle/>
          <a:p>
            <a:pPr>
              <a:buFont typeface="Marlett" pitchFamily="2" charset="2"/>
              <a:buChar char="r"/>
            </a:pPr>
            <a:r>
              <a:rPr lang="lv-LV" sz="4400" dirty="0" smtClean="0">
                <a:solidFill>
                  <a:schemeClr val="bg1"/>
                </a:solidFill>
                <a:latin typeface="Calibri" pitchFamily="34" charset="0"/>
              </a:rPr>
              <a:t>Sociālā identitāte</a:t>
            </a:r>
            <a:endParaRPr lang="en-US" sz="4400" dirty="0">
              <a:solidFill>
                <a:schemeClr val="bg1"/>
              </a:solidFill>
              <a:latin typeface="Calibri" pitchFamily="34" charset="0"/>
            </a:endParaRPr>
          </a:p>
        </p:txBody>
      </p:sp>
      <p:pic>
        <p:nvPicPr>
          <p:cNvPr id="18435" name="Picture 2" descr="C:\Users\user\Pictures\Landscape architect.jpg"/>
          <p:cNvPicPr>
            <a:picLocks noChangeAspect="1" noChangeArrowheads="1"/>
          </p:cNvPicPr>
          <p:nvPr/>
        </p:nvPicPr>
        <p:blipFill>
          <a:blip r:embed="rId3" cstate="screen"/>
          <a:srcRect/>
          <a:stretch>
            <a:fillRect/>
          </a:stretch>
        </p:blipFill>
        <p:spPr bwMode="auto">
          <a:xfrm>
            <a:off x="683568" y="1052513"/>
            <a:ext cx="7740649" cy="580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1268760"/>
            <a:ext cx="8892480" cy="3416320"/>
          </a:xfrm>
          <a:prstGeom prst="rect">
            <a:avLst/>
          </a:prstGeom>
        </p:spPr>
        <p:txBody>
          <a:bodyPr wrap="square">
            <a:spAutoFit/>
          </a:bodyPr>
          <a:lstStyle/>
          <a:p>
            <a:pPr>
              <a:defRPr/>
            </a:pPr>
            <a:r>
              <a:rPr lang="lv-LV" dirty="0" smtClean="0">
                <a:latin typeface="+mn-lt"/>
              </a:rPr>
              <a:t>Sociālās identitātes pamatā  kognitīvs pa</a:t>
            </a:r>
            <a:r>
              <a:rPr lang="lv-LV" dirty="0" smtClean="0"/>
              <a:t>š</a:t>
            </a:r>
            <a:r>
              <a:rPr lang="lv-LV" dirty="0" smtClean="0">
                <a:latin typeface="+mn-lt"/>
              </a:rPr>
              <a:t>kategorizācijas process, kad indivīds identificē sevi ar noteikto “kategoriju vai sociālo grupu  un motivācija (piešķiršana sev  spēku veikt darbību)</a:t>
            </a:r>
            <a:r>
              <a:rPr lang="en-GB" dirty="0" smtClean="0">
                <a:latin typeface="+mn-lt"/>
              </a:rPr>
              <a:t> (</a:t>
            </a:r>
            <a:r>
              <a:rPr lang="en-GB" dirty="0">
                <a:latin typeface="+mn-lt"/>
              </a:rPr>
              <a:t>Garcia-</a:t>
            </a:r>
            <a:r>
              <a:rPr lang="en-GB" dirty="0" err="1">
                <a:latin typeface="+mn-lt"/>
              </a:rPr>
              <a:t>Prieto</a:t>
            </a:r>
            <a:r>
              <a:rPr lang="en-GB" dirty="0">
                <a:latin typeface="+mn-lt"/>
              </a:rPr>
              <a:t>, Scherer, 2006).  </a:t>
            </a:r>
            <a:endParaRPr lang="lv-LV" dirty="0">
              <a:latin typeface="+mn-lt"/>
            </a:endParaRPr>
          </a:p>
          <a:p>
            <a:pPr>
              <a:defRPr/>
            </a:pPr>
            <a:endParaRPr lang="lv-LV" dirty="0">
              <a:latin typeface="+mn-lt"/>
            </a:endParaRPr>
          </a:p>
          <a:p>
            <a:pPr>
              <a:defRPr/>
            </a:pPr>
            <a:r>
              <a:rPr lang="lv-LV" dirty="0" smtClean="0">
                <a:latin typeface="+mn-lt"/>
              </a:rPr>
              <a:t>Sociālās identitātes nozīme grupu attiecībās ir plaši pieņemta sociālā psiholoģijā </a:t>
            </a:r>
            <a:r>
              <a:rPr lang="en-US" dirty="0" smtClean="0">
                <a:latin typeface="+mn-lt"/>
              </a:rPr>
              <a:t>(</a:t>
            </a:r>
            <a:r>
              <a:rPr lang="en-US" dirty="0">
                <a:latin typeface="+mn-lt"/>
              </a:rPr>
              <a:t>Brown, 2000, </a:t>
            </a:r>
            <a:r>
              <a:rPr lang="en-US" dirty="0" err="1">
                <a:latin typeface="+mn-lt"/>
              </a:rPr>
              <a:t>Deaux</a:t>
            </a:r>
            <a:r>
              <a:rPr lang="en-US" dirty="0">
                <a:latin typeface="+mn-lt"/>
              </a:rPr>
              <a:t>, 2000, Hogg, 2000, </a:t>
            </a:r>
            <a:r>
              <a:rPr lang="en-US" dirty="0" err="1">
                <a:latin typeface="+mn-lt"/>
              </a:rPr>
              <a:t>Ellemers</a:t>
            </a:r>
            <a:r>
              <a:rPr lang="en-US" dirty="0">
                <a:latin typeface="+mn-lt"/>
              </a:rPr>
              <a:t>, Spear, </a:t>
            </a:r>
            <a:r>
              <a:rPr lang="en-US" dirty="0" err="1">
                <a:latin typeface="+mn-lt"/>
              </a:rPr>
              <a:t>Doosje</a:t>
            </a:r>
            <a:r>
              <a:rPr lang="en-US" dirty="0">
                <a:latin typeface="+mn-lt"/>
              </a:rPr>
              <a:t>, 2002,).  </a:t>
            </a:r>
            <a:r>
              <a:rPr lang="lv-LV" dirty="0" smtClean="0">
                <a:latin typeface="+mn-lt"/>
              </a:rPr>
              <a:t>Sociālā identitāte ietekmē grupu dalībnieku kognitīvus procesus, saņemtās informācijas uztveri un no tās izrietošo afektīvo  reakciju un uzvedību. </a:t>
            </a:r>
            <a:r>
              <a:rPr lang="en-GB" dirty="0" smtClean="0">
                <a:latin typeface="+mn-lt"/>
              </a:rPr>
              <a:t>(</a:t>
            </a:r>
            <a:r>
              <a:rPr lang="en-GB" dirty="0">
                <a:latin typeface="+mn-lt"/>
              </a:rPr>
              <a:t>Brown, 2000).</a:t>
            </a:r>
            <a:endParaRPr lang="lv-LV" dirty="0">
              <a:latin typeface="+mn-lt"/>
            </a:endParaRPr>
          </a:p>
          <a:p>
            <a:pPr>
              <a:defRPr/>
            </a:pPr>
            <a:endParaRPr lang="en-US" dirty="0" smtClean="0">
              <a:latin typeface="+mn-lt"/>
            </a:endParaRPr>
          </a:p>
          <a:p>
            <a:pPr>
              <a:defRPr/>
            </a:pPr>
            <a:r>
              <a:rPr lang="lv-LV" dirty="0" smtClean="0">
                <a:latin typeface="+mn-lt"/>
              </a:rPr>
              <a:t>Kad mēs “ienākam” noteiktā pilsētvides projektā, ar noteiktām hronoloģiskām un juridiskām robežām, mūsu reakcijas, lēmumu pieņemšanu un uzvedību lielāka mērā nosaka  grupas, kuru mēs pārstāvam vai kurai mēs piederam,   “mentalitāte”  nekā mūsu  individuālās īpašības. </a:t>
            </a:r>
            <a:endParaRPr lang="en-US" dirty="0">
              <a:latin typeface="+mn-lt"/>
            </a:endParaRPr>
          </a:p>
        </p:txBody>
      </p:sp>
      <p:sp>
        <p:nvSpPr>
          <p:cNvPr id="19459" name="Rectangle 6"/>
          <p:cNvSpPr>
            <a:spLocks noChangeArrowheads="1"/>
          </p:cNvSpPr>
          <p:nvPr/>
        </p:nvSpPr>
        <p:spPr bwMode="auto">
          <a:xfrm>
            <a:off x="0" y="260350"/>
            <a:ext cx="9144000" cy="769938"/>
          </a:xfrm>
          <a:prstGeom prst="rect">
            <a:avLst/>
          </a:prstGeom>
          <a:solidFill>
            <a:srgbClr val="C00000"/>
          </a:solidFill>
          <a:ln w="9525">
            <a:noFill/>
            <a:miter lim="800000"/>
            <a:headEnd/>
            <a:tailEnd/>
          </a:ln>
        </p:spPr>
        <p:txBody>
          <a:bodyPr wrap="square" anchor="ctr">
            <a:spAutoFit/>
          </a:bodyPr>
          <a:lstStyle/>
          <a:p>
            <a:pPr>
              <a:buFont typeface="Marlett" pitchFamily="2" charset="2"/>
              <a:buChar char="r"/>
            </a:pPr>
            <a:r>
              <a:rPr lang="lv-LV" sz="4400" dirty="0" smtClean="0">
                <a:solidFill>
                  <a:schemeClr val="bg1"/>
                </a:solidFill>
                <a:latin typeface="Calibri" pitchFamily="34" charset="0"/>
              </a:rPr>
              <a:t>Sociālā identitāte</a:t>
            </a:r>
            <a:endParaRPr lang="en-US" sz="4400" dirty="0">
              <a:solidFill>
                <a:schemeClr val="bg1"/>
              </a:solidFill>
              <a:latin typeface="Calibri" pitchFamily="34" charset="0"/>
            </a:endParaRPr>
          </a:p>
        </p:txBody>
      </p:sp>
      <p:sp>
        <p:nvSpPr>
          <p:cNvPr id="4" name="Rectangle 3"/>
          <p:cNvSpPr/>
          <p:nvPr/>
        </p:nvSpPr>
        <p:spPr>
          <a:xfrm>
            <a:off x="251520" y="4869160"/>
            <a:ext cx="8892480" cy="923330"/>
          </a:xfrm>
          <a:prstGeom prst="rect">
            <a:avLst/>
          </a:prstGeom>
        </p:spPr>
        <p:txBody>
          <a:bodyPr wrap="square">
            <a:spAutoFit/>
          </a:bodyPr>
          <a:lstStyle/>
          <a:p>
            <a:r>
              <a:rPr lang="lv-LV" dirty="0" smtClean="0">
                <a:latin typeface="+mn-lt"/>
              </a:rPr>
              <a:t>“Pāreja “no individuālās uz sociālās grupas identitāti  “atbildīga “ par  daudziem gadījumiem kad projekta laikā tiek  lauztās panāktās vienošanas neskatoties uz “objektīviem” un “racionāliem” argumentiem vai  tiek konfrontēti dažādo profesionālo grupu pārstāvju viedokli.</a:t>
            </a:r>
            <a:endParaRPr lang="en-US" dirty="0" smtClean="0"/>
          </a:p>
        </p:txBody>
      </p:sp>
      <p:sp>
        <p:nvSpPr>
          <p:cNvPr id="5" name="Rectangle 4"/>
          <p:cNvSpPr/>
          <p:nvPr/>
        </p:nvSpPr>
        <p:spPr>
          <a:xfrm>
            <a:off x="8460432" y="6309320"/>
            <a:ext cx="367408" cy="307777"/>
          </a:xfrm>
          <a:prstGeom prst="rect">
            <a:avLst/>
          </a:prstGeom>
        </p:spPr>
        <p:txBody>
          <a:bodyPr wrap="none">
            <a:spAutoFit/>
          </a:bodyPr>
          <a:lstStyle/>
          <a:p>
            <a:r>
              <a:rPr lang="lv-LV" sz="1400" dirty="0" smtClean="0">
                <a:solidFill>
                  <a:schemeClr val="bg1">
                    <a:lumMod val="75000"/>
                  </a:schemeClr>
                </a:solidFill>
                <a:latin typeface="+mn-lt"/>
                <a:cs typeface="Times New Roman" pitchFamily="18" charset="0"/>
              </a:rPr>
              <a:t>76</a:t>
            </a:r>
            <a:endParaRPr lang="en-US" sz="1400" dirty="0">
              <a:solidFill>
                <a:schemeClr val="bg1">
                  <a:lumMod val="75000"/>
                </a:schemeClr>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260350"/>
            <a:ext cx="9144000" cy="769938"/>
          </a:xfrm>
          <a:prstGeom prst="rect">
            <a:avLst/>
          </a:prstGeom>
          <a:solidFill>
            <a:srgbClr val="C00000"/>
          </a:solidFill>
          <a:ln w="9525">
            <a:noFill/>
            <a:miter lim="800000"/>
            <a:headEnd/>
            <a:tailEnd/>
          </a:ln>
        </p:spPr>
        <p:txBody>
          <a:bodyPr wrap="square" anchor="ctr">
            <a:spAutoFit/>
          </a:bodyPr>
          <a:lstStyle/>
          <a:p>
            <a:pPr>
              <a:buFont typeface="Marlett" pitchFamily="2" charset="2"/>
              <a:buChar char="r"/>
            </a:pPr>
            <a:r>
              <a:rPr lang="lv-LV" sz="4400">
                <a:solidFill>
                  <a:schemeClr val="bg1"/>
                </a:solidFill>
                <a:latin typeface="Calibri" pitchFamily="34" charset="0"/>
              </a:rPr>
              <a:t>Teritorialitāte </a:t>
            </a:r>
            <a:endParaRPr lang="en-US" sz="4400">
              <a:solidFill>
                <a:schemeClr val="bg1"/>
              </a:solidFill>
              <a:latin typeface="Calibri" pitchFamily="34" charset="0"/>
            </a:endParaRPr>
          </a:p>
        </p:txBody>
      </p:sp>
      <p:pic>
        <p:nvPicPr>
          <p:cNvPr id="17411" name="Picture 2" descr="http://prafulla.net/wp-content/sharenreadfiles/2013/02/392941/Giant-Sculpture-of-a-Dog-Peeing-on-the-Orange-County-Museum-of-Art.jpg">
            <a:hlinkClick r:id="rId3"/>
          </p:cNvPr>
          <p:cNvPicPr>
            <a:picLocks noChangeAspect="1" noChangeArrowheads="1"/>
          </p:cNvPicPr>
          <p:nvPr/>
        </p:nvPicPr>
        <p:blipFill>
          <a:blip r:embed="rId4" cstate="print"/>
          <a:srcRect/>
          <a:stretch>
            <a:fillRect/>
          </a:stretch>
        </p:blipFill>
        <p:spPr bwMode="auto">
          <a:xfrm>
            <a:off x="611560" y="1052736"/>
            <a:ext cx="7777112" cy="5180078"/>
          </a:xfrm>
          <a:prstGeom prst="rect">
            <a:avLst/>
          </a:prstGeom>
          <a:noFill/>
          <a:ln w="9525">
            <a:noFill/>
            <a:miter lim="800000"/>
            <a:headEnd/>
            <a:tailEnd/>
          </a:ln>
        </p:spPr>
      </p:pic>
      <p:sp>
        <p:nvSpPr>
          <p:cNvPr id="17412" name="Rectangle 4"/>
          <p:cNvSpPr>
            <a:spLocks noChangeArrowheads="1"/>
          </p:cNvSpPr>
          <p:nvPr/>
        </p:nvSpPr>
        <p:spPr bwMode="auto">
          <a:xfrm>
            <a:off x="-11293" y="6270664"/>
            <a:ext cx="9144000" cy="461665"/>
          </a:xfrm>
          <a:prstGeom prst="rect">
            <a:avLst/>
          </a:prstGeom>
          <a:noFill/>
          <a:ln w="9525">
            <a:noFill/>
            <a:miter lim="800000"/>
            <a:headEnd/>
            <a:tailEnd/>
          </a:ln>
        </p:spPr>
        <p:txBody>
          <a:bodyPr wrap="square">
            <a:spAutoFit/>
          </a:bodyPr>
          <a:lstStyle/>
          <a:p>
            <a:r>
              <a:rPr lang="en-US" sz="1200" dirty="0"/>
              <a:t>Bad Dog’ by Richard Jackson : Giant Sculpture of a Dog Peeing on the Orange County Museum of </a:t>
            </a:r>
            <a:r>
              <a:rPr lang="en-US" sz="1200" dirty="0" smtClean="0"/>
              <a:t>Art</a:t>
            </a:r>
            <a:r>
              <a:rPr lang="en-US" sz="1200" dirty="0"/>
              <a:t/>
            </a:r>
            <a:br>
              <a:rPr lang="en-US" sz="1200" dirty="0"/>
            </a:br>
            <a:r>
              <a:rPr lang="en-US" sz="1200" dirty="0">
                <a:hlinkClick r:id="rId5"/>
              </a:rPr>
              <a:t>http://prafulla.net/graphics/funny-graphics/bad-dog-by-richard-jackson-giant-sculpture-of-a-dog-peeing-on-the-orange-county-museum-of-art/</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060848"/>
            <a:ext cx="7559675" cy="647700"/>
          </a:xfrm>
          <a:prstGeom prst="rect">
            <a:avLst/>
          </a:prstGeom>
        </p:spPr>
        <p:txBody>
          <a:bodyPr>
            <a:spAutoFit/>
          </a:bodyPr>
          <a:lstStyle/>
          <a:p>
            <a:pPr>
              <a:defRPr/>
            </a:pPr>
            <a:r>
              <a:rPr lang="lv-LV" dirty="0">
                <a:latin typeface="+mn-lt"/>
                <a:cs typeface="Arial" charset="0"/>
              </a:rPr>
              <a:t>Cilvēku teritorialitāte ir plašs cilvēku uzvedības aspekts. </a:t>
            </a:r>
          </a:p>
          <a:p>
            <a:pPr>
              <a:defRPr/>
            </a:pPr>
            <a:r>
              <a:rPr lang="lv-LV" dirty="0">
                <a:latin typeface="+mn-lt"/>
                <a:cs typeface="Arial" charset="0"/>
              </a:rPr>
              <a:t>Kontroles un ietekmes stratēģija.</a:t>
            </a:r>
          </a:p>
        </p:txBody>
      </p:sp>
      <p:sp>
        <p:nvSpPr>
          <p:cNvPr id="3" name="Rectangle 2"/>
          <p:cNvSpPr/>
          <p:nvPr/>
        </p:nvSpPr>
        <p:spPr>
          <a:xfrm>
            <a:off x="467544" y="2780928"/>
            <a:ext cx="7848600" cy="923925"/>
          </a:xfrm>
          <a:prstGeom prst="rect">
            <a:avLst/>
          </a:prstGeom>
        </p:spPr>
        <p:txBody>
          <a:bodyPr>
            <a:spAutoFit/>
          </a:bodyPr>
          <a:lstStyle/>
          <a:p>
            <a:pPr>
              <a:defRPr/>
            </a:pPr>
            <a:r>
              <a:rPr lang="lv-LV" dirty="0">
                <a:latin typeface="+mn-lt"/>
                <a:cs typeface="Arial" charset="0"/>
              </a:rPr>
              <a:t>Mēģinājums iespaidot, ietekmēt vai kontrolēt darbības vai  mijiedarbības ( cilvēku, lietu, attiecību)  aizstāvot vai mēģinot  ieviest kontroli par ģeogrāfisku teritoriju. </a:t>
            </a:r>
            <a:r>
              <a:rPr lang="en-US" dirty="0">
                <a:latin typeface="+mn-lt"/>
                <a:cs typeface="Arial" charset="0"/>
              </a:rPr>
              <a:t>(</a:t>
            </a:r>
            <a:r>
              <a:rPr lang="en-US" i="1" dirty="0">
                <a:latin typeface="+mn-lt"/>
                <a:cs typeface="Arial" charset="0"/>
              </a:rPr>
              <a:t>Sack 1981</a:t>
            </a:r>
            <a:r>
              <a:rPr lang="lv-LV" dirty="0">
                <a:latin typeface="+mn-lt"/>
                <a:cs typeface="Arial" charset="0"/>
              </a:rPr>
              <a:t>)</a:t>
            </a:r>
            <a:r>
              <a:rPr lang="en-US" dirty="0">
                <a:latin typeface="+mn-lt"/>
                <a:cs typeface="Arial" charset="0"/>
              </a:rPr>
              <a:t> </a:t>
            </a:r>
          </a:p>
        </p:txBody>
      </p:sp>
      <p:sp>
        <p:nvSpPr>
          <p:cNvPr id="4" name="Rectangle 3"/>
          <p:cNvSpPr/>
          <p:nvPr/>
        </p:nvSpPr>
        <p:spPr>
          <a:xfrm>
            <a:off x="539750" y="4437063"/>
            <a:ext cx="8135938" cy="369887"/>
          </a:xfrm>
          <a:prstGeom prst="rect">
            <a:avLst/>
          </a:prstGeom>
        </p:spPr>
        <p:txBody>
          <a:bodyPr>
            <a:spAutoFit/>
          </a:bodyPr>
          <a:lstStyle/>
          <a:p>
            <a:pPr>
              <a:defRPr/>
            </a:pPr>
            <a:r>
              <a:rPr lang="lv-LV" dirty="0">
                <a:latin typeface="+mn-lt"/>
                <a:cs typeface="Arial" charset="0"/>
              </a:rPr>
              <a:t>Kontakts, kas balstās uz </a:t>
            </a:r>
            <a:r>
              <a:rPr lang="lv-LV" b="1" dirty="0">
                <a:solidFill>
                  <a:srgbClr val="C00000"/>
                </a:solidFill>
                <a:latin typeface="+mn-lt"/>
                <a:cs typeface="Arial" charset="0"/>
              </a:rPr>
              <a:t>enerģijas saglabāšanas  principa </a:t>
            </a:r>
            <a:r>
              <a:rPr lang="en-US" dirty="0">
                <a:latin typeface="+mn-lt"/>
                <a:cs typeface="Arial" charset="0"/>
              </a:rPr>
              <a:t>(</a:t>
            </a:r>
            <a:r>
              <a:rPr lang="en-US" i="1" dirty="0" err="1">
                <a:latin typeface="+mn-lt"/>
                <a:cs typeface="Arial" charset="0"/>
              </a:rPr>
              <a:t>Hesse</a:t>
            </a:r>
            <a:r>
              <a:rPr lang="en-US" i="1" dirty="0">
                <a:latin typeface="+mn-lt"/>
                <a:cs typeface="Arial" charset="0"/>
              </a:rPr>
              <a:t> 1967; Sack 1973</a:t>
            </a:r>
            <a:r>
              <a:rPr lang="en-US" dirty="0">
                <a:latin typeface="+mn-lt"/>
                <a:cs typeface="Arial" charset="0"/>
              </a:rPr>
              <a:t>) </a:t>
            </a:r>
          </a:p>
        </p:txBody>
      </p:sp>
      <p:sp>
        <p:nvSpPr>
          <p:cNvPr id="5" name="Rectangle 4"/>
          <p:cNvSpPr/>
          <p:nvPr/>
        </p:nvSpPr>
        <p:spPr>
          <a:xfrm>
            <a:off x="468313" y="1196975"/>
            <a:ext cx="8064500" cy="923330"/>
          </a:xfrm>
          <a:prstGeom prst="rect">
            <a:avLst/>
          </a:prstGeom>
        </p:spPr>
        <p:txBody>
          <a:bodyPr>
            <a:spAutoFit/>
          </a:bodyPr>
          <a:lstStyle/>
          <a:p>
            <a:pPr>
              <a:defRPr/>
            </a:pPr>
            <a:r>
              <a:rPr lang="lv-LV" dirty="0">
                <a:latin typeface="+mn-lt"/>
                <a:cs typeface="Arial" charset="0"/>
              </a:rPr>
              <a:t>Pamat definīcija ir teritorijas aizsardzība. </a:t>
            </a:r>
            <a:endParaRPr lang="lv-LV" dirty="0" smtClean="0">
              <a:latin typeface="+mn-lt"/>
              <a:cs typeface="Arial" charset="0"/>
            </a:endParaRPr>
          </a:p>
          <a:p>
            <a:pPr>
              <a:defRPr/>
            </a:pPr>
            <a:r>
              <a:rPr lang="lv-LV" dirty="0" smtClean="0">
                <a:latin typeface="+mn-lt"/>
                <a:cs typeface="Arial" charset="0"/>
              </a:rPr>
              <a:t>Instrumenti </a:t>
            </a:r>
            <a:r>
              <a:rPr lang="lv-LV" dirty="0">
                <a:latin typeface="+mn-lt"/>
                <a:cs typeface="Arial" charset="0"/>
              </a:rPr>
              <a:t>– kontrole par apdzīvojuma intensitāti, uztura resursiem, ietekmes aizstāvēšana</a:t>
            </a:r>
            <a:r>
              <a:rPr lang="en-US" dirty="0">
                <a:latin typeface="+mn-lt"/>
                <a:cs typeface="Arial" charset="0"/>
              </a:rPr>
              <a:t>. </a:t>
            </a:r>
          </a:p>
        </p:txBody>
      </p:sp>
      <p:sp>
        <p:nvSpPr>
          <p:cNvPr id="6" name="Rectangle 5"/>
          <p:cNvSpPr/>
          <p:nvPr/>
        </p:nvSpPr>
        <p:spPr>
          <a:xfrm>
            <a:off x="611560" y="3861048"/>
            <a:ext cx="7705725" cy="368300"/>
          </a:xfrm>
          <a:prstGeom prst="rect">
            <a:avLst/>
          </a:prstGeom>
        </p:spPr>
        <p:txBody>
          <a:bodyPr>
            <a:spAutoFit/>
          </a:bodyPr>
          <a:lstStyle/>
          <a:p>
            <a:pPr>
              <a:defRPr/>
            </a:pPr>
            <a:r>
              <a:rPr lang="lv-LV" b="1" dirty="0">
                <a:solidFill>
                  <a:srgbClr val="C00000"/>
                </a:solidFill>
                <a:latin typeface="+mn-lt"/>
                <a:cs typeface="Arial" charset="0"/>
              </a:rPr>
              <a:t>Teritorialitāte ir nevis objekts, bet attiecības. (</a:t>
            </a:r>
            <a:r>
              <a:rPr lang="en-US" b="1" i="1" dirty="0">
                <a:solidFill>
                  <a:srgbClr val="C00000"/>
                </a:solidFill>
                <a:latin typeface="+mn-lt"/>
                <a:cs typeface="Arial" charset="0"/>
              </a:rPr>
              <a:t>Sack </a:t>
            </a:r>
            <a:r>
              <a:rPr lang="lv-LV" b="1" i="1" dirty="0">
                <a:solidFill>
                  <a:srgbClr val="C00000"/>
                </a:solidFill>
                <a:latin typeface="+mn-lt"/>
                <a:cs typeface="Arial" charset="0"/>
              </a:rPr>
              <a:t>, 1983</a:t>
            </a:r>
            <a:r>
              <a:rPr lang="lv-LV" b="1" dirty="0">
                <a:solidFill>
                  <a:srgbClr val="C00000"/>
                </a:solidFill>
                <a:latin typeface="+mn-lt"/>
                <a:cs typeface="Arial" charset="0"/>
              </a:rPr>
              <a:t>)</a:t>
            </a:r>
            <a:endParaRPr lang="en-US" b="1" dirty="0">
              <a:solidFill>
                <a:srgbClr val="C00000"/>
              </a:solidFill>
              <a:latin typeface="+mn-lt"/>
              <a:cs typeface="Arial" charset="0"/>
            </a:endParaRPr>
          </a:p>
        </p:txBody>
      </p:sp>
      <p:sp>
        <p:nvSpPr>
          <p:cNvPr id="8" name="Rectangle 7"/>
          <p:cNvSpPr/>
          <p:nvPr/>
        </p:nvSpPr>
        <p:spPr>
          <a:xfrm>
            <a:off x="539750" y="5013325"/>
            <a:ext cx="7848600" cy="1200329"/>
          </a:xfrm>
          <a:prstGeom prst="rect">
            <a:avLst/>
          </a:prstGeom>
        </p:spPr>
        <p:txBody>
          <a:bodyPr>
            <a:spAutoFit/>
          </a:bodyPr>
          <a:lstStyle/>
          <a:p>
            <a:pPr algn="just">
              <a:defRPr/>
            </a:pPr>
            <a:r>
              <a:rPr lang="lv-LV" sz="2400" b="1" dirty="0">
                <a:latin typeface="+mn-lt"/>
                <a:cs typeface="Arial" charset="0"/>
              </a:rPr>
              <a:t>Psiholoģiskā teritorialitāte - Indivīda īpašumtiesības sajūtas pret fizisku vai sociālo objektu Izteiksme uzvedībā </a:t>
            </a:r>
            <a:r>
              <a:rPr lang="en-US" sz="2400" b="1" dirty="0">
                <a:latin typeface="+mn-lt"/>
                <a:cs typeface="Arial" charset="0"/>
              </a:rPr>
              <a:t>(Pierce, </a:t>
            </a:r>
            <a:r>
              <a:rPr lang="en-US" sz="2400" b="1" dirty="0" err="1">
                <a:latin typeface="+mn-lt"/>
                <a:cs typeface="Arial" charset="0"/>
              </a:rPr>
              <a:t>Kostova</a:t>
            </a:r>
            <a:r>
              <a:rPr lang="en-US" sz="2400" b="1" dirty="0">
                <a:latin typeface="+mn-lt"/>
                <a:cs typeface="Arial" charset="0"/>
              </a:rPr>
              <a:t>, &amp; Dirks, 2001</a:t>
            </a:r>
            <a:r>
              <a:rPr lang="lv-LV" sz="2400" b="1" dirty="0">
                <a:latin typeface="+mn-lt"/>
                <a:cs typeface="Arial" charset="0"/>
              </a:rPr>
              <a:t>, </a:t>
            </a:r>
            <a:r>
              <a:rPr lang="lv-LV" sz="2400" b="1" dirty="0" err="1">
                <a:latin typeface="+mn-lt"/>
                <a:cs typeface="Arial" charset="0"/>
              </a:rPr>
              <a:t>Brown</a:t>
            </a:r>
            <a:r>
              <a:rPr lang="lv-LV" sz="2400" b="1" dirty="0">
                <a:latin typeface="+mn-lt"/>
                <a:cs typeface="Arial" charset="0"/>
              </a:rPr>
              <a:t>, </a:t>
            </a:r>
            <a:r>
              <a:rPr lang="lv-LV" sz="2400" b="1" dirty="0" err="1">
                <a:latin typeface="+mn-lt"/>
                <a:cs typeface="Arial" charset="0"/>
              </a:rPr>
              <a:t>Lawrence</a:t>
            </a:r>
            <a:r>
              <a:rPr lang="lv-LV" sz="2400" b="1" dirty="0">
                <a:latin typeface="+mn-lt"/>
                <a:cs typeface="Arial" charset="0"/>
              </a:rPr>
              <a:t>, Robinson, 2005)</a:t>
            </a:r>
            <a:endParaRPr lang="en-US" sz="2400" b="1" dirty="0">
              <a:latin typeface="+mn-lt"/>
              <a:cs typeface="Arial" charset="0"/>
            </a:endParaRPr>
          </a:p>
        </p:txBody>
      </p:sp>
      <p:sp>
        <p:nvSpPr>
          <p:cNvPr id="9" name="Rectangle 1"/>
          <p:cNvSpPr>
            <a:spLocks noChangeArrowheads="1"/>
          </p:cNvSpPr>
          <p:nvPr/>
        </p:nvSpPr>
        <p:spPr bwMode="auto">
          <a:xfrm>
            <a:off x="0" y="260350"/>
            <a:ext cx="9144000" cy="769938"/>
          </a:xfrm>
          <a:prstGeom prst="rect">
            <a:avLst/>
          </a:prstGeom>
          <a:solidFill>
            <a:srgbClr val="C00000"/>
          </a:solidFill>
          <a:ln w="9525">
            <a:noFill/>
            <a:miter lim="800000"/>
            <a:headEnd/>
            <a:tailEnd/>
          </a:ln>
        </p:spPr>
        <p:txBody>
          <a:bodyPr wrap="square" anchor="ctr">
            <a:spAutoFit/>
          </a:bodyPr>
          <a:lstStyle/>
          <a:p>
            <a:pPr>
              <a:buFont typeface="Marlett" pitchFamily="2" charset="2"/>
              <a:buChar char="r"/>
            </a:pPr>
            <a:r>
              <a:rPr lang="lv-LV" sz="4400">
                <a:solidFill>
                  <a:schemeClr val="bg1"/>
                </a:solidFill>
                <a:latin typeface="Calibri" pitchFamily="34" charset="0"/>
              </a:rPr>
              <a:t>Teritorialitāte </a:t>
            </a:r>
            <a:endParaRPr lang="en-US" sz="4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484784"/>
            <a:ext cx="8497887" cy="2554545"/>
          </a:xfrm>
          <a:prstGeom prst="rect">
            <a:avLst/>
          </a:prstGeom>
        </p:spPr>
        <p:txBody>
          <a:bodyPr>
            <a:spAutoFit/>
          </a:bodyPr>
          <a:lstStyle/>
          <a:p>
            <a:pPr>
              <a:defRPr/>
            </a:pPr>
            <a:r>
              <a:rPr lang="lv-LV" sz="2000" dirty="0">
                <a:latin typeface="+mn-lt"/>
                <a:cs typeface="Arial" charset="0"/>
              </a:rPr>
              <a:t>Psiholoģiskas īpašumtiesības sakņojās</a:t>
            </a:r>
          </a:p>
          <a:p>
            <a:pPr marL="342900" indent="-342900">
              <a:buFontTx/>
              <a:buAutoNum type="arabicPeriod"/>
              <a:defRPr/>
            </a:pPr>
            <a:r>
              <a:rPr lang="lv-LV" sz="2000" u="sng" dirty="0">
                <a:latin typeface="+mn-lt"/>
                <a:cs typeface="Arial" charset="0"/>
              </a:rPr>
              <a:t>Iedarbības vajadzība </a:t>
            </a:r>
            <a:r>
              <a:rPr lang="lv-LV" sz="2000" dirty="0">
                <a:latin typeface="+mn-lt"/>
                <a:cs typeface="Arial" charset="0"/>
              </a:rPr>
              <a:t>: indivīdi motivēti būt iedarbīgi un kompetenti, pastāvīgi un konsekventi vēlās kontrolēt savu vidi veidos, kas mēdz šo vidi stiprināt. </a:t>
            </a:r>
          </a:p>
          <a:p>
            <a:pPr marL="342900" indent="-342900">
              <a:buFontTx/>
              <a:buAutoNum type="arabicPeriod"/>
              <a:defRPr/>
            </a:pPr>
            <a:r>
              <a:rPr lang="lv-LV" sz="2000" u="sng" dirty="0">
                <a:latin typeface="+mn-lt"/>
                <a:cs typeface="Arial" charset="0"/>
              </a:rPr>
              <a:t>Paša identitātes vajadzība</a:t>
            </a:r>
            <a:r>
              <a:rPr lang="lv-LV" sz="2000" dirty="0">
                <a:latin typeface="+mn-lt"/>
                <a:cs typeface="Arial" charset="0"/>
              </a:rPr>
              <a:t>:  caur  saistību ar organizāciju objektiem, indivīds komunicē savu identitāti, izpēta citu identitātes un reflektē savas identitātes izpratni.</a:t>
            </a:r>
          </a:p>
          <a:p>
            <a:pPr marL="342900" indent="-342900">
              <a:buFontTx/>
              <a:buAutoNum type="arabicPeriod"/>
              <a:defRPr/>
            </a:pPr>
            <a:r>
              <a:rPr lang="lv-LV" sz="2000" u="sng" dirty="0">
                <a:latin typeface="+mn-lt"/>
                <a:cs typeface="Arial" charset="0"/>
              </a:rPr>
              <a:t>Iedzimtā vajadzība paturēt savu vietu </a:t>
            </a:r>
            <a:r>
              <a:rPr lang="en-US" sz="2000" dirty="0">
                <a:latin typeface="+mn-lt"/>
                <a:cs typeface="Arial" charset="0"/>
              </a:rPr>
              <a:t>(Duncan, 1981; Weil, 1952): </a:t>
            </a:r>
            <a:r>
              <a:rPr lang="lv-LV" sz="2000" dirty="0">
                <a:latin typeface="+mn-lt"/>
                <a:cs typeface="Arial" charset="0"/>
              </a:rPr>
              <a:t>māja, fiziskā vai metaforiskā, sagādā fizisku vai psiholoģisku aizsardzību.</a:t>
            </a:r>
            <a:endParaRPr lang="en-US" sz="2000" dirty="0">
              <a:latin typeface="+mn-lt"/>
              <a:cs typeface="Arial" charset="0"/>
            </a:endParaRPr>
          </a:p>
        </p:txBody>
      </p:sp>
      <p:sp>
        <p:nvSpPr>
          <p:cNvPr id="3" name="Rectangle 1"/>
          <p:cNvSpPr>
            <a:spLocks noChangeArrowheads="1"/>
          </p:cNvSpPr>
          <p:nvPr/>
        </p:nvSpPr>
        <p:spPr bwMode="auto">
          <a:xfrm>
            <a:off x="0" y="260350"/>
            <a:ext cx="9144000" cy="769938"/>
          </a:xfrm>
          <a:prstGeom prst="rect">
            <a:avLst/>
          </a:prstGeom>
          <a:solidFill>
            <a:srgbClr val="C00000"/>
          </a:solidFill>
          <a:ln w="9525">
            <a:noFill/>
            <a:miter lim="800000"/>
            <a:headEnd/>
            <a:tailEnd/>
          </a:ln>
        </p:spPr>
        <p:txBody>
          <a:bodyPr wrap="square" anchor="ctr">
            <a:spAutoFit/>
          </a:bodyPr>
          <a:lstStyle/>
          <a:p>
            <a:pPr>
              <a:buFont typeface="Marlett" pitchFamily="2" charset="2"/>
              <a:buChar char="r"/>
            </a:pPr>
            <a:r>
              <a:rPr lang="lv-LV" sz="4400">
                <a:solidFill>
                  <a:schemeClr val="bg1"/>
                </a:solidFill>
                <a:latin typeface="Calibri" pitchFamily="34" charset="0"/>
              </a:rPr>
              <a:t>Teritorialitāte </a:t>
            </a:r>
            <a:endParaRPr lang="en-US" sz="4400">
              <a:solidFill>
                <a:schemeClr val="bg1"/>
              </a:solidFill>
              <a:latin typeface="Calibri" pitchFamily="34" charset="0"/>
            </a:endParaRPr>
          </a:p>
        </p:txBody>
      </p:sp>
      <p:sp>
        <p:nvSpPr>
          <p:cNvPr id="5" name="Rectangle 1"/>
          <p:cNvSpPr>
            <a:spLocks noChangeArrowheads="1"/>
          </p:cNvSpPr>
          <p:nvPr/>
        </p:nvSpPr>
        <p:spPr bwMode="auto">
          <a:xfrm>
            <a:off x="323528" y="4293096"/>
            <a:ext cx="842493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lv-LV" sz="2000" b="1" dirty="0" smtClean="0">
                <a:ea typeface="Calibri" pitchFamily="34" charset="0"/>
                <a:cs typeface="Memphis-Medium"/>
              </a:rPr>
              <a:t>NB! Vara ir pieeja  instrumentiem, kas nodrošina kontroli par fizisko vai psiholoģisko teritoriju, tās piederību un ietekmi. </a:t>
            </a:r>
          </a:p>
          <a:p>
            <a:pPr lvl="0" algn="just" eaLnBrk="0" fontAlgn="base" hangingPunct="0">
              <a:spcBef>
                <a:spcPct val="0"/>
              </a:spcBef>
              <a:spcAft>
                <a:spcPct val="0"/>
              </a:spcAft>
            </a:pPr>
            <a:r>
              <a:rPr lang="lv-LV" sz="2000" b="1" dirty="0" smtClean="0">
                <a:ea typeface="Calibri" pitchFamily="34" charset="0"/>
                <a:cs typeface="Memphis-Medium"/>
              </a:rPr>
              <a:t>Ja komunikācijas laikā notiek vienas vai visu šo vajadzību apdraudēšana, jūtas un emocijas tiek saasinātas un grupas ieiet  konfliktu zonā. Draudi pastiprina piederības sociālai grupai sajūtu  un grupas simboliskās īpašības kļūst par indivīda īpašībām. </a:t>
            </a:r>
          </a:p>
          <a:p>
            <a:pPr lvl="0" algn="just" eaLnBrk="0" fontAlgn="base" hangingPunct="0">
              <a:spcBef>
                <a:spcPct val="0"/>
              </a:spcBef>
              <a:spcAft>
                <a:spcPct val="0"/>
              </a:spcAft>
            </a:pPr>
            <a:endParaRPr kumimoji="0" lang="en-US"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288" y="333375"/>
            <a:ext cx="8497887" cy="2030413"/>
          </a:xfrm>
          <a:prstGeom prst="rect">
            <a:avLst/>
          </a:prstGeom>
        </p:spPr>
        <p:txBody>
          <a:bodyPr>
            <a:spAutoFit/>
          </a:bodyPr>
          <a:lstStyle/>
          <a:p>
            <a:pPr>
              <a:defRPr/>
            </a:pPr>
            <a:r>
              <a:rPr lang="lv-LV" dirty="0">
                <a:latin typeface="+mn-lt"/>
                <a:cs typeface="Arial" charset="0"/>
              </a:rPr>
              <a:t>Psiholoģiskas īpašumtiesības sakņojās</a:t>
            </a:r>
          </a:p>
          <a:p>
            <a:pPr marL="342900" indent="-342900">
              <a:buFontTx/>
              <a:buAutoNum type="arabicPeriod"/>
              <a:defRPr/>
            </a:pPr>
            <a:r>
              <a:rPr lang="lv-LV" dirty="0">
                <a:latin typeface="+mn-lt"/>
                <a:cs typeface="Arial" charset="0"/>
              </a:rPr>
              <a:t>Iedarbības vajadzība : indivīdi motivēti būt iedarbīgi un kompetenti, pastāvīgi un konsekventi vēlās kontrolēt savu vidi veidos, kas mēdz šo vidi stiprināt. </a:t>
            </a:r>
          </a:p>
          <a:p>
            <a:pPr marL="342900" indent="-342900">
              <a:buFontTx/>
              <a:buAutoNum type="arabicPeriod"/>
              <a:defRPr/>
            </a:pPr>
            <a:r>
              <a:rPr lang="lv-LV" dirty="0">
                <a:latin typeface="+mn-lt"/>
                <a:cs typeface="Arial" charset="0"/>
              </a:rPr>
              <a:t>Paša identitātes vajadzība:  caur  saistību ar organizāciju objektiem, indivīds komunicē savu identitāti, izpēta citu identitātes un reflektē savas identitātes izpratni.</a:t>
            </a:r>
          </a:p>
          <a:p>
            <a:pPr marL="342900" indent="-342900">
              <a:buFontTx/>
              <a:buAutoNum type="arabicPeriod"/>
              <a:defRPr/>
            </a:pPr>
            <a:r>
              <a:rPr lang="lv-LV" dirty="0">
                <a:latin typeface="+mn-lt"/>
                <a:cs typeface="Arial" charset="0"/>
              </a:rPr>
              <a:t>Iedzimtā vajadzība paturēt savu vietu </a:t>
            </a:r>
            <a:r>
              <a:rPr lang="en-US" dirty="0">
                <a:latin typeface="+mn-lt"/>
                <a:cs typeface="Arial" charset="0"/>
              </a:rPr>
              <a:t>(Duncan, 1981; Weil, 1952): </a:t>
            </a:r>
            <a:r>
              <a:rPr lang="lv-LV" dirty="0">
                <a:latin typeface="+mn-lt"/>
                <a:cs typeface="Arial" charset="0"/>
              </a:rPr>
              <a:t>māja, fiziskā vai metaforiskā, sagādā fizisku vai psiholoģisku aizsardzību.</a:t>
            </a:r>
            <a:endParaRPr lang="en-US" dirty="0">
              <a:latin typeface="+mn-lt"/>
              <a:cs typeface="Arial" charset="0"/>
            </a:endParaRPr>
          </a:p>
        </p:txBody>
      </p:sp>
      <p:sp>
        <p:nvSpPr>
          <p:cNvPr id="5" name="Rectangle 4"/>
          <p:cNvSpPr/>
          <p:nvPr/>
        </p:nvSpPr>
        <p:spPr>
          <a:xfrm>
            <a:off x="539750" y="3213100"/>
            <a:ext cx="8353425" cy="3416300"/>
          </a:xfrm>
          <a:prstGeom prst="rect">
            <a:avLst/>
          </a:prstGeom>
        </p:spPr>
        <p:txBody>
          <a:bodyPr>
            <a:spAutoFit/>
          </a:bodyPr>
          <a:lstStyle/>
          <a:p>
            <a:pPr>
              <a:defRPr/>
            </a:pPr>
            <a:r>
              <a:rPr lang="lv-LV" dirty="0">
                <a:latin typeface="+mn-lt"/>
                <a:cs typeface="Arial" charset="0"/>
              </a:rPr>
              <a:t>Racionālisms modelis </a:t>
            </a:r>
          </a:p>
          <a:p>
            <a:pPr>
              <a:defRPr/>
            </a:pPr>
            <a:r>
              <a:rPr lang="lv-LV" dirty="0">
                <a:latin typeface="+mn-lt"/>
                <a:cs typeface="Arial" charset="0"/>
              </a:rPr>
              <a:t>Vienkāršs</a:t>
            </a:r>
          </a:p>
          <a:p>
            <a:pPr>
              <a:defRPr/>
            </a:pPr>
            <a:r>
              <a:rPr lang="lv-LV" dirty="0">
                <a:latin typeface="+mn-lt"/>
                <a:cs typeface="Arial" charset="0"/>
              </a:rPr>
              <a:t>Skaidri formulēts</a:t>
            </a:r>
          </a:p>
          <a:p>
            <a:pPr>
              <a:defRPr/>
            </a:pPr>
            <a:r>
              <a:rPr lang="lv-LV" dirty="0">
                <a:latin typeface="+mn-lt"/>
                <a:cs typeface="Arial" charset="0"/>
              </a:rPr>
              <a:t>Viegli piemērojams</a:t>
            </a:r>
          </a:p>
          <a:p>
            <a:pPr>
              <a:defRPr/>
            </a:pPr>
            <a:r>
              <a:rPr lang="lv-LV" dirty="0">
                <a:latin typeface="+mn-lt"/>
                <a:cs typeface="Arial" charset="0"/>
              </a:rPr>
              <a:t>Plānošanas process ir</a:t>
            </a:r>
          </a:p>
          <a:p>
            <a:pPr>
              <a:defRPr/>
            </a:pPr>
            <a:r>
              <a:rPr lang="lv-LV" dirty="0">
                <a:latin typeface="+mn-lt"/>
                <a:cs typeface="Arial" charset="0"/>
              </a:rPr>
              <a:t>Loģisks</a:t>
            </a:r>
          </a:p>
          <a:p>
            <a:pPr>
              <a:defRPr/>
            </a:pPr>
            <a:r>
              <a:rPr lang="lv-LV" dirty="0">
                <a:latin typeface="+mn-lt"/>
                <a:cs typeface="Arial" charset="0"/>
              </a:rPr>
              <a:t>Konsekvents</a:t>
            </a:r>
          </a:p>
          <a:p>
            <a:pPr>
              <a:defRPr/>
            </a:pPr>
            <a:r>
              <a:rPr lang="lv-LV" dirty="0">
                <a:latin typeface="+mn-lt"/>
                <a:cs typeface="Arial" charset="0"/>
              </a:rPr>
              <a:t>Sistemātisks</a:t>
            </a:r>
          </a:p>
          <a:p>
            <a:pPr>
              <a:defRPr/>
            </a:pPr>
            <a:r>
              <a:rPr lang="lv-LV" dirty="0">
                <a:latin typeface="+mn-lt"/>
                <a:cs typeface="Arial" charset="0"/>
              </a:rPr>
              <a:t>Skaidrs pamats lēmumu pieņemšanas novērtējumam</a:t>
            </a:r>
          </a:p>
          <a:p>
            <a:pPr>
              <a:defRPr/>
            </a:pPr>
            <a:r>
              <a:rPr lang="lv-LV" dirty="0">
                <a:latin typeface="+mn-lt"/>
                <a:cs typeface="Arial" charset="0"/>
              </a:rPr>
              <a:t>Tehniskā un tehniskās zināšanas pilnībā iekļauta</a:t>
            </a:r>
          </a:p>
          <a:p>
            <a:pPr>
              <a:defRPr/>
            </a:pPr>
            <a:r>
              <a:rPr lang="lv-LV" dirty="0">
                <a:latin typeface="+mn-lt"/>
                <a:cs typeface="Arial" charset="0"/>
              </a:rPr>
              <a:t>Dokumentācija ir skaidri noformēta un izsekojama </a:t>
            </a:r>
          </a:p>
          <a:p>
            <a:pPr>
              <a:defRPr/>
            </a:pPr>
            <a:r>
              <a:rPr lang="lv-LV" dirty="0">
                <a:latin typeface="+mn-lt"/>
                <a:cs typeface="Arial" charset="0"/>
              </a:rPr>
              <a:t>Plānotāja loma ( kā eksperta –padomnieka) labi  definēt</a:t>
            </a:r>
            <a:endParaRPr lang="en-US" dirty="0">
              <a:latin typeface="+mn-lt"/>
              <a:cs typeface="Arial" charset="0"/>
            </a:endParaRPr>
          </a:p>
        </p:txBody>
      </p:sp>
      <p:sp>
        <p:nvSpPr>
          <p:cNvPr id="6" name="Rectangle 5"/>
          <p:cNvSpPr/>
          <p:nvPr/>
        </p:nvSpPr>
        <p:spPr>
          <a:xfrm>
            <a:off x="2771775" y="2708275"/>
            <a:ext cx="3208338" cy="369888"/>
          </a:xfrm>
          <a:prstGeom prst="rect">
            <a:avLst/>
          </a:prstGeom>
          <a:ln w="38100">
            <a:solidFill>
              <a:srgbClr val="C00000"/>
            </a:solidFill>
          </a:ln>
        </p:spPr>
        <p:txBody>
          <a:bodyPr wrap="none">
            <a:spAutoFit/>
          </a:bodyPr>
          <a:lstStyle/>
          <a:p>
            <a:pPr>
              <a:defRPr/>
            </a:pPr>
            <a:r>
              <a:rPr lang="lv-LV" dirty="0">
                <a:latin typeface="+mn-lt"/>
                <a:cs typeface="Arial" charset="0"/>
              </a:rPr>
              <a:t>enerģijas saglabāšanas  princips </a:t>
            </a:r>
            <a:endParaRPr lang="en-US" dirty="0">
              <a:latin typeface="+mn-lt"/>
              <a:cs typeface="Arial" charset="0"/>
            </a:endParaRPr>
          </a:p>
        </p:txBody>
      </p:sp>
      <p:sp>
        <p:nvSpPr>
          <p:cNvPr id="11" name="Freeform 10"/>
          <p:cNvSpPr/>
          <p:nvPr/>
        </p:nvSpPr>
        <p:spPr>
          <a:xfrm>
            <a:off x="468313" y="3489325"/>
            <a:ext cx="2232025" cy="936625"/>
          </a:xfrm>
          <a:custGeom>
            <a:avLst/>
            <a:gdLst>
              <a:gd name="connsiteX0" fmla="*/ 229616 w 2320544"/>
              <a:gd name="connsiteY0" fmla="*/ 42672 h 920496"/>
              <a:gd name="connsiteX1" fmla="*/ 717296 w 2320544"/>
              <a:gd name="connsiteY1" fmla="*/ 54864 h 920496"/>
              <a:gd name="connsiteX2" fmla="*/ 1534160 w 2320544"/>
              <a:gd name="connsiteY2" fmla="*/ 42672 h 920496"/>
              <a:gd name="connsiteX3" fmla="*/ 2155952 w 2320544"/>
              <a:gd name="connsiteY3" fmla="*/ 310896 h 920496"/>
              <a:gd name="connsiteX4" fmla="*/ 2302256 w 2320544"/>
              <a:gd name="connsiteY4" fmla="*/ 786384 h 920496"/>
              <a:gd name="connsiteX5" fmla="*/ 2046224 w 2320544"/>
              <a:gd name="connsiteY5" fmla="*/ 883920 h 920496"/>
              <a:gd name="connsiteX6" fmla="*/ 668528 w 2320544"/>
              <a:gd name="connsiteY6" fmla="*/ 908304 h 920496"/>
              <a:gd name="connsiteX7" fmla="*/ 144272 w 2320544"/>
              <a:gd name="connsiteY7" fmla="*/ 810768 h 920496"/>
              <a:gd name="connsiteX8" fmla="*/ 10160 w 2320544"/>
              <a:gd name="connsiteY8" fmla="*/ 310896 h 920496"/>
              <a:gd name="connsiteX9" fmla="*/ 83312 w 2320544"/>
              <a:gd name="connsiteY9" fmla="*/ 67056 h 920496"/>
              <a:gd name="connsiteX10" fmla="*/ 229616 w 2320544"/>
              <a:gd name="connsiteY10" fmla="*/ 42672 h 920496"/>
              <a:gd name="connsiteX0" fmla="*/ 229616 w 2320544"/>
              <a:gd name="connsiteY0" fmla="*/ 51816 h 929640"/>
              <a:gd name="connsiteX1" fmla="*/ 673484 w 2320544"/>
              <a:gd name="connsiteY1" fmla="*/ 9144 h 929640"/>
              <a:gd name="connsiteX2" fmla="*/ 1534160 w 2320544"/>
              <a:gd name="connsiteY2" fmla="*/ 51816 h 929640"/>
              <a:gd name="connsiteX3" fmla="*/ 2155952 w 2320544"/>
              <a:gd name="connsiteY3" fmla="*/ 320040 h 929640"/>
              <a:gd name="connsiteX4" fmla="*/ 2302256 w 2320544"/>
              <a:gd name="connsiteY4" fmla="*/ 795528 h 929640"/>
              <a:gd name="connsiteX5" fmla="*/ 2046224 w 2320544"/>
              <a:gd name="connsiteY5" fmla="*/ 893064 h 929640"/>
              <a:gd name="connsiteX6" fmla="*/ 668528 w 2320544"/>
              <a:gd name="connsiteY6" fmla="*/ 917448 h 929640"/>
              <a:gd name="connsiteX7" fmla="*/ 144272 w 2320544"/>
              <a:gd name="connsiteY7" fmla="*/ 819912 h 929640"/>
              <a:gd name="connsiteX8" fmla="*/ 10160 w 2320544"/>
              <a:gd name="connsiteY8" fmla="*/ 320040 h 929640"/>
              <a:gd name="connsiteX9" fmla="*/ 83312 w 2320544"/>
              <a:gd name="connsiteY9" fmla="*/ 76200 h 929640"/>
              <a:gd name="connsiteX10" fmla="*/ 229616 w 2320544"/>
              <a:gd name="connsiteY10" fmla="*/ 51816 h 929640"/>
              <a:gd name="connsiteX0" fmla="*/ 224495 w 2320544"/>
              <a:gd name="connsiteY0" fmla="*/ 11176 h 931672"/>
              <a:gd name="connsiteX1" fmla="*/ 673484 w 2320544"/>
              <a:gd name="connsiteY1" fmla="*/ 11176 h 931672"/>
              <a:gd name="connsiteX2" fmla="*/ 1534160 w 2320544"/>
              <a:gd name="connsiteY2" fmla="*/ 53848 h 931672"/>
              <a:gd name="connsiteX3" fmla="*/ 2155952 w 2320544"/>
              <a:gd name="connsiteY3" fmla="*/ 322072 h 931672"/>
              <a:gd name="connsiteX4" fmla="*/ 2302256 w 2320544"/>
              <a:gd name="connsiteY4" fmla="*/ 797560 h 931672"/>
              <a:gd name="connsiteX5" fmla="*/ 2046224 w 2320544"/>
              <a:gd name="connsiteY5" fmla="*/ 895096 h 931672"/>
              <a:gd name="connsiteX6" fmla="*/ 668528 w 2320544"/>
              <a:gd name="connsiteY6" fmla="*/ 919480 h 931672"/>
              <a:gd name="connsiteX7" fmla="*/ 144272 w 2320544"/>
              <a:gd name="connsiteY7" fmla="*/ 821944 h 931672"/>
              <a:gd name="connsiteX8" fmla="*/ 10160 w 2320544"/>
              <a:gd name="connsiteY8" fmla="*/ 322072 h 931672"/>
              <a:gd name="connsiteX9" fmla="*/ 83312 w 2320544"/>
              <a:gd name="connsiteY9" fmla="*/ 78232 h 931672"/>
              <a:gd name="connsiteX10" fmla="*/ 224495 w 2320544"/>
              <a:gd name="connsiteY10" fmla="*/ 11176 h 9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0544" h="931672">
                <a:moveTo>
                  <a:pt x="224495" y="11176"/>
                </a:moveTo>
                <a:cubicBezTo>
                  <a:pt x="322857" y="0"/>
                  <a:pt x="455207" y="4064"/>
                  <a:pt x="673484" y="11176"/>
                </a:cubicBezTo>
                <a:cubicBezTo>
                  <a:pt x="891761" y="18288"/>
                  <a:pt x="1287082" y="2032"/>
                  <a:pt x="1534160" y="53848"/>
                </a:cubicBezTo>
                <a:cubicBezTo>
                  <a:pt x="1781238" y="105664"/>
                  <a:pt x="2027936" y="198120"/>
                  <a:pt x="2155952" y="322072"/>
                </a:cubicBezTo>
                <a:cubicBezTo>
                  <a:pt x="2283968" y="446024"/>
                  <a:pt x="2320544" y="702056"/>
                  <a:pt x="2302256" y="797560"/>
                </a:cubicBezTo>
                <a:cubicBezTo>
                  <a:pt x="2283968" y="893064"/>
                  <a:pt x="2318512" y="874776"/>
                  <a:pt x="2046224" y="895096"/>
                </a:cubicBezTo>
                <a:cubicBezTo>
                  <a:pt x="1773936" y="915416"/>
                  <a:pt x="985520" y="931672"/>
                  <a:pt x="668528" y="919480"/>
                </a:cubicBezTo>
                <a:cubicBezTo>
                  <a:pt x="351536" y="907288"/>
                  <a:pt x="254000" y="921512"/>
                  <a:pt x="144272" y="821944"/>
                </a:cubicBezTo>
                <a:cubicBezTo>
                  <a:pt x="34544" y="722376"/>
                  <a:pt x="20320" y="446024"/>
                  <a:pt x="10160" y="322072"/>
                </a:cubicBezTo>
                <a:cubicBezTo>
                  <a:pt x="0" y="198120"/>
                  <a:pt x="47590" y="130048"/>
                  <a:pt x="83312" y="78232"/>
                </a:cubicBezTo>
                <a:cubicBezTo>
                  <a:pt x="119035" y="26416"/>
                  <a:pt x="126133" y="22352"/>
                  <a:pt x="224495" y="11176"/>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noFill/>
            </a:endParaRPr>
          </a:p>
        </p:txBody>
      </p:sp>
      <p:sp>
        <p:nvSpPr>
          <p:cNvPr id="12" name="Freeform 11"/>
          <p:cNvSpPr/>
          <p:nvPr/>
        </p:nvSpPr>
        <p:spPr>
          <a:xfrm rot="21215969">
            <a:off x="369888" y="4537075"/>
            <a:ext cx="1852612" cy="936625"/>
          </a:xfrm>
          <a:custGeom>
            <a:avLst/>
            <a:gdLst>
              <a:gd name="connsiteX0" fmla="*/ 229616 w 2320544"/>
              <a:gd name="connsiteY0" fmla="*/ 42672 h 920496"/>
              <a:gd name="connsiteX1" fmla="*/ 717296 w 2320544"/>
              <a:gd name="connsiteY1" fmla="*/ 54864 h 920496"/>
              <a:gd name="connsiteX2" fmla="*/ 1534160 w 2320544"/>
              <a:gd name="connsiteY2" fmla="*/ 42672 h 920496"/>
              <a:gd name="connsiteX3" fmla="*/ 2155952 w 2320544"/>
              <a:gd name="connsiteY3" fmla="*/ 310896 h 920496"/>
              <a:gd name="connsiteX4" fmla="*/ 2302256 w 2320544"/>
              <a:gd name="connsiteY4" fmla="*/ 786384 h 920496"/>
              <a:gd name="connsiteX5" fmla="*/ 2046224 w 2320544"/>
              <a:gd name="connsiteY5" fmla="*/ 883920 h 920496"/>
              <a:gd name="connsiteX6" fmla="*/ 668528 w 2320544"/>
              <a:gd name="connsiteY6" fmla="*/ 908304 h 920496"/>
              <a:gd name="connsiteX7" fmla="*/ 144272 w 2320544"/>
              <a:gd name="connsiteY7" fmla="*/ 810768 h 920496"/>
              <a:gd name="connsiteX8" fmla="*/ 10160 w 2320544"/>
              <a:gd name="connsiteY8" fmla="*/ 310896 h 920496"/>
              <a:gd name="connsiteX9" fmla="*/ 83312 w 2320544"/>
              <a:gd name="connsiteY9" fmla="*/ 67056 h 920496"/>
              <a:gd name="connsiteX10" fmla="*/ 229616 w 2320544"/>
              <a:gd name="connsiteY10" fmla="*/ 42672 h 920496"/>
              <a:gd name="connsiteX0" fmla="*/ 230609 w 2321537"/>
              <a:gd name="connsiteY0" fmla="*/ 42672 h 920496"/>
              <a:gd name="connsiteX1" fmla="*/ 718289 w 2321537"/>
              <a:gd name="connsiteY1" fmla="*/ 54864 h 920496"/>
              <a:gd name="connsiteX2" fmla="*/ 1535153 w 2321537"/>
              <a:gd name="connsiteY2" fmla="*/ 42672 h 920496"/>
              <a:gd name="connsiteX3" fmla="*/ 2156945 w 2321537"/>
              <a:gd name="connsiteY3" fmla="*/ 310896 h 920496"/>
              <a:gd name="connsiteX4" fmla="*/ 2303249 w 2321537"/>
              <a:gd name="connsiteY4" fmla="*/ 786384 h 920496"/>
              <a:gd name="connsiteX5" fmla="*/ 2047217 w 2321537"/>
              <a:gd name="connsiteY5" fmla="*/ 883920 h 920496"/>
              <a:gd name="connsiteX6" fmla="*/ 669521 w 2321537"/>
              <a:gd name="connsiteY6" fmla="*/ 908304 h 920496"/>
              <a:gd name="connsiteX7" fmla="*/ 145265 w 2321537"/>
              <a:gd name="connsiteY7" fmla="*/ 810768 h 920496"/>
              <a:gd name="connsiteX8" fmla="*/ 11153 w 2321537"/>
              <a:gd name="connsiteY8" fmla="*/ 310896 h 920496"/>
              <a:gd name="connsiteX9" fmla="*/ 78344 w 2321537"/>
              <a:gd name="connsiteY9" fmla="*/ 141615 h 920496"/>
              <a:gd name="connsiteX10" fmla="*/ 230609 w 2321537"/>
              <a:gd name="connsiteY10" fmla="*/ 42672 h 920496"/>
              <a:gd name="connsiteX0" fmla="*/ 240769 w 2331697"/>
              <a:gd name="connsiteY0" fmla="*/ 42672 h 920496"/>
              <a:gd name="connsiteX1" fmla="*/ 728449 w 2331697"/>
              <a:gd name="connsiteY1" fmla="*/ 54864 h 920496"/>
              <a:gd name="connsiteX2" fmla="*/ 1545313 w 2331697"/>
              <a:gd name="connsiteY2" fmla="*/ 42672 h 920496"/>
              <a:gd name="connsiteX3" fmla="*/ 2167105 w 2331697"/>
              <a:gd name="connsiteY3" fmla="*/ 310896 h 920496"/>
              <a:gd name="connsiteX4" fmla="*/ 2313409 w 2331697"/>
              <a:gd name="connsiteY4" fmla="*/ 786384 h 920496"/>
              <a:gd name="connsiteX5" fmla="*/ 2057377 w 2331697"/>
              <a:gd name="connsiteY5" fmla="*/ 883920 h 920496"/>
              <a:gd name="connsiteX6" fmla="*/ 679681 w 2331697"/>
              <a:gd name="connsiteY6" fmla="*/ 908304 h 920496"/>
              <a:gd name="connsiteX7" fmla="*/ 155425 w 2331697"/>
              <a:gd name="connsiteY7" fmla="*/ 810768 h 920496"/>
              <a:gd name="connsiteX8" fmla="*/ 11153 w 2331697"/>
              <a:gd name="connsiteY8" fmla="*/ 495652 h 920496"/>
              <a:gd name="connsiteX9" fmla="*/ 88504 w 2331697"/>
              <a:gd name="connsiteY9" fmla="*/ 141615 h 920496"/>
              <a:gd name="connsiteX10" fmla="*/ 240769 w 2331697"/>
              <a:gd name="connsiteY10" fmla="*/ 42672 h 920496"/>
              <a:gd name="connsiteX0" fmla="*/ 240769 w 2382362"/>
              <a:gd name="connsiteY0" fmla="*/ 25009 h 902833"/>
              <a:gd name="connsiteX1" fmla="*/ 728449 w 2382362"/>
              <a:gd name="connsiteY1" fmla="*/ 37201 h 902833"/>
              <a:gd name="connsiteX2" fmla="*/ 1545313 w 2382362"/>
              <a:gd name="connsiteY2" fmla="*/ 25009 h 902833"/>
              <a:gd name="connsiteX3" fmla="*/ 2254346 w 2382362"/>
              <a:gd name="connsiteY3" fmla="*/ 123952 h 902833"/>
              <a:gd name="connsiteX4" fmla="*/ 2313409 w 2382362"/>
              <a:gd name="connsiteY4" fmla="*/ 768721 h 902833"/>
              <a:gd name="connsiteX5" fmla="*/ 2057377 w 2382362"/>
              <a:gd name="connsiteY5" fmla="*/ 866257 h 902833"/>
              <a:gd name="connsiteX6" fmla="*/ 679681 w 2382362"/>
              <a:gd name="connsiteY6" fmla="*/ 890641 h 902833"/>
              <a:gd name="connsiteX7" fmla="*/ 155425 w 2382362"/>
              <a:gd name="connsiteY7" fmla="*/ 793105 h 902833"/>
              <a:gd name="connsiteX8" fmla="*/ 11153 w 2382362"/>
              <a:gd name="connsiteY8" fmla="*/ 477989 h 902833"/>
              <a:gd name="connsiteX9" fmla="*/ 88504 w 2382362"/>
              <a:gd name="connsiteY9" fmla="*/ 123952 h 902833"/>
              <a:gd name="connsiteX10" fmla="*/ 240769 w 2382362"/>
              <a:gd name="connsiteY10" fmla="*/ 25009 h 902833"/>
              <a:gd name="connsiteX0" fmla="*/ 240769 w 2333842"/>
              <a:gd name="connsiteY0" fmla="*/ 14458 h 892282"/>
              <a:gd name="connsiteX1" fmla="*/ 728449 w 2333842"/>
              <a:gd name="connsiteY1" fmla="*/ 26650 h 892282"/>
              <a:gd name="connsiteX2" fmla="*/ 1545313 w 2333842"/>
              <a:gd name="connsiteY2" fmla="*/ 14458 h 892282"/>
              <a:gd name="connsiteX3" fmla="*/ 2254346 w 2333842"/>
              <a:gd name="connsiteY3" fmla="*/ 113401 h 892282"/>
              <a:gd name="connsiteX4" fmla="*/ 2022291 w 2333842"/>
              <a:gd name="connsiteY4" fmla="*/ 679860 h 892282"/>
              <a:gd name="connsiteX5" fmla="*/ 2057377 w 2333842"/>
              <a:gd name="connsiteY5" fmla="*/ 855706 h 892282"/>
              <a:gd name="connsiteX6" fmla="*/ 679681 w 2333842"/>
              <a:gd name="connsiteY6" fmla="*/ 880090 h 892282"/>
              <a:gd name="connsiteX7" fmla="*/ 155425 w 2333842"/>
              <a:gd name="connsiteY7" fmla="*/ 782554 h 892282"/>
              <a:gd name="connsiteX8" fmla="*/ 11153 w 2333842"/>
              <a:gd name="connsiteY8" fmla="*/ 467438 h 892282"/>
              <a:gd name="connsiteX9" fmla="*/ 88504 w 2333842"/>
              <a:gd name="connsiteY9" fmla="*/ 113401 h 892282"/>
              <a:gd name="connsiteX10" fmla="*/ 240769 w 2333842"/>
              <a:gd name="connsiteY10" fmla="*/ 14458 h 892282"/>
              <a:gd name="connsiteX0" fmla="*/ 240769 w 2333842"/>
              <a:gd name="connsiteY0" fmla="*/ 14458 h 886577"/>
              <a:gd name="connsiteX1" fmla="*/ 728449 w 2333842"/>
              <a:gd name="connsiteY1" fmla="*/ 26650 h 886577"/>
              <a:gd name="connsiteX2" fmla="*/ 1545313 w 2333842"/>
              <a:gd name="connsiteY2" fmla="*/ 14458 h 886577"/>
              <a:gd name="connsiteX3" fmla="*/ 2254346 w 2333842"/>
              <a:gd name="connsiteY3" fmla="*/ 113401 h 886577"/>
              <a:gd name="connsiteX4" fmla="*/ 2022291 w 2333842"/>
              <a:gd name="connsiteY4" fmla="*/ 679860 h 886577"/>
              <a:gd name="connsiteX5" fmla="*/ 1944939 w 2333842"/>
              <a:gd name="connsiteY5" fmla="*/ 821475 h 886577"/>
              <a:gd name="connsiteX6" fmla="*/ 679681 w 2333842"/>
              <a:gd name="connsiteY6" fmla="*/ 880090 h 886577"/>
              <a:gd name="connsiteX7" fmla="*/ 155425 w 2333842"/>
              <a:gd name="connsiteY7" fmla="*/ 782554 h 886577"/>
              <a:gd name="connsiteX8" fmla="*/ 11153 w 2333842"/>
              <a:gd name="connsiteY8" fmla="*/ 467438 h 886577"/>
              <a:gd name="connsiteX9" fmla="*/ 88504 w 2333842"/>
              <a:gd name="connsiteY9" fmla="*/ 113401 h 886577"/>
              <a:gd name="connsiteX10" fmla="*/ 240769 w 2333842"/>
              <a:gd name="connsiteY10" fmla="*/ 14458 h 886577"/>
              <a:gd name="connsiteX0" fmla="*/ 240769 w 2168707"/>
              <a:gd name="connsiteY0" fmla="*/ 49862 h 921981"/>
              <a:gd name="connsiteX1" fmla="*/ 728449 w 2168707"/>
              <a:gd name="connsiteY1" fmla="*/ 62054 h 921981"/>
              <a:gd name="connsiteX2" fmla="*/ 1545313 w 2168707"/>
              <a:gd name="connsiteY2" fmla="*/ 49862 h 921981"/>
              <a:gd name="connsiteX3" fmla="*/ 1867588 w 2168707"/>
              <a:gd name="connsiteY3" fmla="*/ 361227 h 921981"/>
              <a:gd name="connsiteX4" fmla="*/ 2022291 w 2168707"/>
              <a:gd name="connsiteY4" fmla="*/ 715264 h 921981"/>
              <a:gd name="connsiteX5" fmla="*/ 1944939 w 2168707"/>
              <a:gd name="connsiteY5" fmla="*/ 856879 h 921981"/>
              <a:gd name="connsiteX6" fmla="*/ 679681 w 2168707"/>
              <a:gd name="connsiteY6" fmla="*/ 915494 h 921981"/>
              <a:gd name="connsiteX7" fmla="*/ 155425 w 2168707"/>
              <a:gd name="connsiteY7" fmla="*/ 817958 h 921981"/>
              <a:gd name="connsiteX8" fmla="*/ 11153 w 2168707"/>
              <a:gd name="connsiteY8" fmla="*/ 502842 h 921981"/>
              <a:gd name="connsiteX9" fmla="*/ 88504 w 2168707"/>
              <a:gd name="connsiteY9" fmla="*/ 148805 h 921981"/>
              <a:gd name="connsiteX10" fmla="*/ 240769 w 2168707"/>
              <a:gd name="connsiteY10" fmla="*/ 49862 h 921981"/>
              <a:gd name="connsiteX0" fmla="*/ 240769 w 2168707"/>
              <a:gd name="connsiteY0" fmla="*/ 14458 h 886577"/>
              <a:gd name="connsiteX1" fmla="*/ 728449 w 2168707"/>
              <a:gd name="connsiteY1" fmla="*/ 26650 h 886577"/>
              <a:gd name="connsiteX2" fmla="*/ 1403479 w 2168707"/>
              <a:gd name="connsiteY2" fmla="*/ 113401 h 886577"/>
              <a:gd name="connsiteX3" fmla="*/ 1867588 w 2168707"/>
              <a:gd name="connsiteY3" fmla="*/ 325823 h 886577"/>
              <a:gd name="connsiteX4" fmla="*/ 2022291 w 2168707"/>
              <a:gd name="connsiteY4" fmla="*/ 679860 h 886577"/>
              <a:gd name="connsiteX5" fmla="*/ 1944939 w 2168707"/>
              <a:gd name="connsiteY5" fmla="*/ 821475 h 886577"/>
              <a:gd name="connsiteX6" fmla="*/ 679681 w 2168707"/>
              <a:gd name="connsiteY6" fmla="*/ 880090 h 886577"/>
              <a:gd name="connsiteX7" fmla="*/ 155425 w 2168707"/>
              <a:gd name="connsiteY7" fmla="*/ 782554 h 886577"/>
              <a:gd name="connsiteX8" fmla="*/ 11153 w 2168707"/>
              <a:gd name="connsiteY8" fmla="*/ 467438 h 886577"/>
              <a:gd name="connsiteX9" fmla="*/ 88504 w 2168707"/>
              <a:gd name="connsiteY9" fmla="*/ 113401 h 886577"/>
              <a:gd name="connsiteX10" fmla="*/ 240769 w 2168707"/>
              <a:gd name="connsiteY10" fmla="*/ 14458 h 886577"/>
              <a:gd name="connsiteX0" fmla="*/ 320558 w 2168707"/>
              <a:gd name="connsiteY0" fmla="*/ 27745 h 871728"/>
              <a:gd name="connsiteX1" fmla="*/ 728449 w 2168707"/>
              <a:gd name="connsiteY1" fmla="*/ 11801 h 871728"/>
              <a:gd name="connsiteX2" fmla="*/ 1403479 w 2168707"/>
              <a:gd name="connsiteY2" fmla="*/ 98552 h 871728"/>
              <a:gd name="connsiteX3" fmla="*/ 1867588 w 2168707"/>
              <a:gd name="connsiteY3" fmla="*/ 310974 h 871728"/>
              <a:gd name="connsiteX4" fmla="*/ 2022291 w 2168707"/>
              <a:gd name="connsiteY4" fmla="*/ 665011 h 871728"/>
              <a:gd name="connsiteX5" fmla="*/ 1944939 w 2168707"/>
              <a:gd name="connsiteY5" fmla="*/ 806626 h 871728"/>
              <a:gd name="connsiteX6" fmla="*/ 679681 w 2168707"/>
              <a:gd name="connsiteY6" fmla="*/ 865241 h 871728"/>
              <a:gd name="connsiteX7" fmla="*/ 155425 w 2168707"/>
              <a:gd name="connsiteY7" fmla="*/ 767705 h 871728"/>
              <a:gd name="connsiteX8" fmla="*/ 11153 w 2168707"/>
              <a:gd name="connsiteY8" fmla="*/ 452589 h 871728"/>
              <a:gd name="connsiteX9" fmla="*/ 88504 w 2168707"/>
              <a:gd name="connsiteY9" fmla="*/ 98552 h 871728"/>
              <a:gd name="connsiteX10" fmla="*/ 320558 w 2168707"/>
              <a:gd name="connsiteY10" fmla="*/ 27745 h 871728"/>
              <a:gd name="connsiteX0" fmla="*/ 311143 w 2159292"/>
              <a:gd name="connsiteY0" fmla="*/ 27745 h 871728"/>
              <a:gd name="connsiteX1" fmla="*/ 719034 w 2159292"/>
              <a:gd name="connsiteY1" fmla="*/ 11801 h 871728"/>
              <a:gd name="connsiteX2" fmla="*/ 1394064 w 2159292"/>
              <a:gd name="connsiteY2" fmla="*/ 98552 h 871728"/>
              <a:gd name="connsiteX3" fmla="*/ 1858173 w 2159292"/>
              <a:gd name="connsiteY3" fmla="*/ 310974 h 871728"/>
              <a:gd name="connsiteX4" fmla="*/ 2012876 w 2159292"/>
              <a:gd name="connsiteY4" fmla="*/ 665011 h 871728"/>
              <a:gd name="connsiteX5" fmla="*/ 1935524 w 2159292"/>
              <a:gd name="connsiteY5" fmla="*/ 806626 h 871728"/>
              <a:gd name="connsiteX6" fmla="*/ 670266 w 2159292"/>
              <a:gd name="connsiteY6" fmla="*/ 865241 h 871728"/>
              <a:gd name="connsiteX7" fmla="*/ 146010 w 2159292"/>
              <a:gd name="connsiteY7" fmla="*/ 767705 h 871728"/>
              <a:gd name="connsiteX8" fmla="*/ 1738 w 2159292"/>
              <a:gd name="connsiteY8" fmla="*/ 452589 h 871728"/>
              <a:gd name="connsiteX9" fmla="*/ 156440 w 2159292"/>
              <a:gd name="connsiteY9" fmla="*/ 169359 h 871728"/>
              <a:gd name="connsiteX10" fmla="*/ 311143 w 2159292"/>
              <a:gd name="connsiteY10" fmla="*/ 27745 h 871728"/>
              <a:gd name="connsiteX0" fmla="*/ 263663 w 2111812"/>
              <a:gd name="connsiteY0" fmla="*/ 27745 h 871728"/>
              <a:gd name="connsiteX1" fmla="*/ 671554 w 2111812"/>
              <a:gd name="connsiteY1" fmla="*/ 11801 h 871728"/>
              <a:gd name="connsiteX2" fmla="*/ 1346584 w 2111812"/>
              <a:gd name="connsiteY2" fmla="*/ 98552 h 871728"/>
              <a:gd name="connsiteX3" fmla="*/ 1810693 w 2111812"/>
              <a:gd name="connsiteY3" fmla="*/ 310974 h 871728"/>
              <a:gd name="connsiteX4" fmla="*/ 1965396 w 2111812"/>
              <a:gd name="connsiteY4" fmla="*/ 665011 h 871728"/>
              <a:gd name="connsiteX5" fmla="*/ 1888044 w 2111812"/>
              <a:gd name="connsiteY5" fmla="*/ 806626 h 871728"/>
              <a:gd name="connsiteX6" fmla="*/ 622786 w 2111812"/>
              <a:gd name="connsiteY6" fmla="*/ 865241 h 871728"/>
              <a:gd name="connsiteX7" fmla="*/ 98530 w 2111812"/>
              <a:gd name="connsiteY7" fmla="*/ 767705 h 871728"/>
              <a:gd name="connsiteX8" fmla="*/ 31608 w 2111812"/>
              <a:gd name="connsiteY8" fmla="*/ 381782 h 871728"/>
              <a:gd name="connsiteX9" fmla="*/ 108960 w 2111812"/>
              <a:gd name="connsiteY9" fmla="*/ 169359 h 871728"/>
              <a:gd name="connsiteX10" fmla="*/ 263663 w 2111812"/>
              <a:gd name="connsiteY10" fmla="*/ 27745 h 871728"/>
              <a:gd name="connsiteX0" fmla="*/ 270730 w 2118879"/>
              <a:gd name="connsiteY0" fmla="*/ 27745 h 871728"/>
              <a:gd name="connsiteX1" fmla="*/ 678621 w 2118879"/>
              <a:gd name="connsiteY1" fmla="*/ 11801 h 871728"/>
              <a:gd name="connsiteX2" fmla="*/ 1353651 w 2118879"/>
              <a:gd name="connsiteY2" fmla="*/ 98552 h 871728"/>
              <a:gd name="connsiteX3" fmla="*/ 1817760 w 2118879"/>
              <a:gd name="connsiteY3" fmla="*/ 310974 h 871728"/>
              <a:gd name="connsiteX4" fmla="*/ 1972463 w 2118879"/>
              <a:gd name="connsiteY4" fmla="*/ 665011 h 871728"/>
              <a:gd name="connsiteX5" fmla="*/ 1895111 w 2118879"/>
              <a:gd name="connsiteY5" fmla="*/ 806626 h 871728"/>
              <a:gd name="connsiteX6" fmla="*/ 629853 w 2118879"/>
              <a:gd name="connsiteY6" fmla="*/ 865241 h 871728"/>
              <a:gd name="connsiteX7" fmla="*/ 105597 w 2118879"/>
              <a:gd name="connsiteY7" fmla="*/ 767705 h 871728"/>
              <a:gd name="connsiteX8" fmla="*/ 38675 w 2118879"/>
              <a:gd name="connsiteY8" fmla="*/ 381782 h 871728"/>
              <a:gd name="connsiteX9" fmla="*/ 38676 w 2118879"/>
              <a:gd name="connsiteY9" fmla="*/ 169359 h 871728"/>
              <a:gd name="connsiteX10" fmla="*/ 270730 w 2118879"/>
              <a:gd name="connsiteY10" fmla="*/ 27745 h 871728"/>
              <a:gd name="connsiteX0" fmla="*/ 270730 w 2118879"/>
              <a:gd name="connsiteY0" fmla="*/ 27745 h 877042"/>
              <a:gd name="connsiteX1" fmla="*/ 678621 w 2118879"/>
              <a:gd name="connsiteY1" fmla="*/ 11801 h 877042"/>
              <a:gd name="connsiteX2" fmla="*/ 1353651 w 2118879"/>
              <a:gd name="connsiteY2" fmla="*/ 98552 h 877042"/>
              <a:gd name="connsiteX3" fmla="*/ 1817760 w 2118879"/>
              <a:gd name="connsiteY3" fmla="*/ 310974 h 877042"/>
              <a:gd name="connsiteX4" fmla="*/ 1972463 w 2118879"/>
              <a:gd name="connsiteY4" fmla="*/ 665011 h 877042"/>
              <a:gd name="connsiteX5" fmla="*/ 1895111 w 2118879"/>
              <a:gd name="connsiteY5" fmla="*/ 806626 h 877042"/>
              <a:gd name="connsiteX6" fmla="*/ 629853 w 2118879"/>
              <a:gd name="connsiteY6" fmla="*/ 865241 h 877042"/>
              <a:gd name="connsiteX7" fmla="*/ 116027 w 2118879"/>
              <a:gd name="connsiteY7" fmla="*/ 735818 h 877042"/>
              <a:gd name="connsiteX8" fmla="*/ 38675 w 2118879"/>
              <a:gd name="connsiteY8" fmla="*/ 381782 h 877042"/>
              <a:gd name="connsiteX9" fmla="*/ 38676 w 2118879"/>
              <a:gd name="connsiteY9" fmla="*/ 169359 h 877042"/>
              <a:gd name="connsiteX10" fmla="*/ 270730 w 2118879"/>
              <a:gd name="connsiteY10" fmla="*/ 27745 h 877042"/>
              <a:gd name="connsiteX0" fmla="*/ 270730 w 2118879"/>
              <a:gd name="connsiteY0" fmla="*/ 27745 h 877042"/>
              <a:gd name="connsiteX1" fmla="*/ 678621 w 2118879"/>
              <a:gd name="connsiteY1" fmla="*/ 11801 h 877042"/>
              <a:gd name="connsiteX2" fmla="*/ 1353651 w 2118879"/>
              <a:gd name="connsiteY2" fmla="*/ 98552 h 877042"/>
              <a:gd name="connsiteX3" fmla="*/ 1817760 w 2118879"/>
              <a:gd name="connsiteY3" fmla="*/ 310974 h 877042"/>
              <a:gd name="connsiteX4" fmla="*/ 1972463 w 2118879"/>
              <a:gd name="connsiteY4" fmla="*/ 665011 h 877042"/>
              <a:gd name="connsiteX5" fmla="*/ 1895111 w 2118879"/>
              <a:gd name="connsiteY5" fmla="*/ 806626 h 877042"/>
              <a:gd name="connsiteX6" fmla="*/ 629853 w 2118879"/>
              <a:gd name="connsiteY6" fmla="*/ 865241 h 877042"/>
              <a:gd name="connsiteX7" fmla="*/ 116027 w 2118879"/>
              <a:gd name="connsiteY7" fmla="*/ 735818 h 877042"/>
              <a:gd name="connsiteX8" fmla="*/ 38675 w 2118879"/>
              <a:gd name="connsiteY8" fmla="*/ 381782 h 877042"/>
              <a:gd name="connsiteX9" fmla="*/ 38676 w 2118879"/>
              <a:gd name="connsiteY9" fmla="*/ 169359 h 877042"/>
              <a:gd name="connsiteX10" fmla="*/ 270730 w 2118879"/>
              <a:gd name="connsiteY10" fmla="*/ 27745 h 877042"/>
              <a:gd name="connsiteX0" fmla="*/ 270730 w 2118879"/>
              <a:gd name="connsiteY0" fmla="*/ 38061 h 887358"/>
              <a:gd name="connsiteX1" fmla="*/ 678621 w 2118879"/>
              <a:gd name="connsiteY1" fmla="*/ 22117 h 887358"/>
              <a:gd name="connsiteX2" fmla="*/ 1353651 w 2118879"/>
              <a:gd name="connsiteY2" fmla="*/ 108868 h 887358"/>
              <a:gd name="connsiteX3" fmla="*/ 1817760 w 2118879"/>
              <a:gd name="connsiteY3" fmla="*/ 321290 h 887358"/>
              <a:gd name="connsiteX4" fmla="*/ 1972463 w 2118879"/>
              <a:gd name="connsiteY4" fmla="*/ 675327 h 887358"/>
              <a:gd name="connsiteX5" fmla="*/ 1895111 w 2118879"/>
              <a:gd name="connsiteY5" fmla="*/ 816942 h 887358"/>
              <a:gd name="connsiteX6" fmla="*/ 629853 w 2118879"/>
              <a:gd name="connsiteY6" fmla="*/ 875557 h 887358"/>
              <a:gd name="connsiteX7" fmla="*/ 116027 w 2118879"/>
              <a:gd name="connsiteY7" fmla="*/ 746134 h 887358"/>
              <a:gd name="connsiteX8" fmla="*/ 38675 w 2118879"/>
              <a:gd name="connsiteY8" fmla="*/ 392098 h 887358"/>
              <a:gd name="connsiteX9" fmla="*/ 38676 w 2118879"/>
              <a:gd name="connsiteY9" fmla="*/ 250483 h 887358"/>
              <a:gd name="connsiteX10" fmla="*/ 270730 w 2118879"/>
              <a:gd name="connsiteY10" fmla="*/ 38061 h 887358"/>
              <a:gd name="connsiteX0" fmla="*/ 270730 w 2118879"/>
              <a:gd name="connsiteY0" fmla="*/ 38061 h 887358"/>
              <a:gd name="connsiteX1" fmla="*/ 678621 w 2118879"/>
              <a:gd name="connsiteY1" fmla="*/ 22117 h 887358"/>
              <a:gd name="connsiteX2" fmla="*/ 1353651 w 2118879"/>
              <a:gd name="connsiteY2" fmla="*/ 108868 h 887358"/>
              <a:gd name="connsiteX3" fmla="*/ 1817760 w 2118879"/>
              <a:gd name="connsiteY3" fmla="*/ 321290 h 887358"/>
              <a:gd name="connsiteX4" fmla="*/ 1972463 w 2118879"/>
              <a:gd name="connsiteY4" fmla="*/ 675327 h 887358"/>
              <a:gd name="connsiteX5" fmla="*/ 1895111 w 2118879"/>
              <a:gd name="connsiteY5" fmla="*/ 816942 h 887358"/>
              <a:gd name="connsiteX6" fmla="*/ 629853 w 2118879"/>
              <a:gd name="connsiteY6" fmla="*/ 875557 h 887358"/>
              <a:gd name="connsiteX7" fmla="*/ 116027 w 2118879"/>
              <a:gd name="connsiteY7" fmla="*/ 746134 h 887358"/>
              <a:gd name="connsiteX8" fmla="*/ 38676 w 2118879"/>
              <a:gd name="connsiteY8" fmla="*/ 533712 h 887358"/>
              <a:gd name="connsiteX9" fmla="*/ 38676 w 2118879"/>
              <a:gd name="connsiteY9" fmla="*/ 250483 h 887358"/>
              <a:gd name="connsiteX10" fmla="*/ 270730 w 2118879"/>
              <a:gd name="connsiteY10" fmla="*/ 38061 h 887358"/>
              <a:gd name="connsiteX0" fmla="*/ 270730 w 2118879"/>
              <a:gd name="connsiteY0" fmla="*/ 38061 h 887358"/>
              <a:gd name="connsiteX1" fmla="*/ 678621 w 2118879"/>
              <a:gd name="connsiteY1" fmla="*/ 22117 h 887358"/>
              <a:gd name="connsiteX2" fmla="*/ 1353651 w 2118879"/>
              <a:gd name="connsiteY2" fmla="*/ 108868 h 887358"/>
              <a:gd name="connsiteX3" fmla="*/ 1817760 w 2118879"/>
              <a:gd name="connsiteY3" fmla="*/ 321290 h 887358"/>
              <a:gd name="connsiteX4" fmla="*/ 1972462 w 2118879"/>
              <a:gd name="connsiteY4" fmla="*/ 675327 h 887358"/>
              <a:gd name="connsiteX5" fmla="*/ 1895111 w 2118879"/>
              <a:gd name="connsiteY5" fmla="*/ 816942 h 887358"/>
              <a:gd name="connsiteX6" fmla="*/ 629853 w 2118879"/>
              <a:gd name="connsiteY6" fmla="*/ 875557 h 887358"/>
              <a:gd name="connsiteX7" fmla="*/ 116027 w 2118879"/>
              <a:gd name="connsiteY7" fmla="*/ 746134 h 887358"/>
              <a:gd name="connsiteX8" fmla="*/ 38676 w 2118879"/>
              <a:gd name="connsiteY8" fmla="*/ 533712 h 887358"/>
              <a:gd name="connsiteX9" fmla="*/ 38676 w 2118879"/>
              <a:gd name="connsiteY9" fmla="*/ 250483 h 887358"/>
              <a:gd name="connsiteX10" fmla="*/ 270730 w 2118879"/>
              <a:gd name="connsiteY10" fmla="*/ 38061 h 887358"/>
              <a:gd name="connsiteX0" fmla="*/ 270730 w 2041528"/>
              <a:gd name="connsiteY0" fmla="*/ 38061 h 921121"/>
              <a:gd name="connsiteX1" fmla="*/ 678621 w 2041528"/>
              <a:gd name="connsiteY1" fmla="*/ 22117 h 921121"/>
              <a:gd name="connsiteX2" fmla="*/ 1353651 w 2041528"/>
              <a:gd name="connsiteY2" fmla="*/ 108868 h 921121"/>
              <a:gd name="connsiteX3" fmla="*/ 1817760 w 2041528"/>
              <a:gd name="connsiteY3" fmla="*/ 321290 h 921121"/>
              <a:gd name="connsiteX4" fmla="*/ 1972462 w 2041528"/>
              <a:gd name="connsiteY4" fmla="*/ 675327 h 921121"/>
              <a:gd name="connsiteX5" fmla="*/ 1817760 w 2041528"/>
              <a:gd name="connsiteY5" fmla="*/ 887749 h 921121"/>
              <a:gd name="connsiteX6" fmla="*/ 629853 w 2041528"/>
              <a:gd name="connsiteY6" fmla="*/ 875557 h 921121"/>
              <a:gd name="connsiteX7" fmla="*/ 116027 w 2041528"/>
              <a:gd name="connsiteY7" fmla="*/ 746134 h 921121"/>
              <a:gd name="connsiteX8" fmla="*/ 38676 w 2041528"/>
              <a:gd name="connsiteY8" fmla="*/ 533712 h 921121"/>
              <a:gd name="connsiteX9" fmla="*/ 38676 w 2041528"/>
              <a:gd name="connsiteY9" fmla="*/ 250483 h 921121"/>
              <a:gd name="connsiteX10" fmla="*/ 270730 w 2041528"/>
              <a:gd name="connsiteY10" fmla="*/ 38061 h 921121"/>
              <a:gd name="connsiteX0" fmla="*/ 270730 w 1990336"/>
              <a:gd name="connsiteY0" fmla="*/ 38061 h 921121"/>
              <a:gd name="connsiteX1" fmla="*/ 678621 w 1990336"/>
              <a:gd name="connsiteY1" fmla="*/ 22117 h 921121"/>
              <a:gd name="connsiteX2" fmla="*/ 1353651 w 1990336"/>
              <a:gd name="connsiteY2" fmla="*/ 108868 h 921121"/>
              <a:gd name="connsiteX3" fmla="*/ 1817760 w 1990336"/>
              <a:gd name="connsiteY3" fmla="*/ 321290 h 921121"/>
              <a:gd name="connsiteX4" fmla="*/ 1972462 w 1990336"/>
              <a:gd name="connsiteY4" fmla="*/ 675327 h 921121"/>
              <a:gd name="connsiteX5" fmla="*/ 1817760 w 1990336"/>
              <a:gd name="connsiteY5" fmla="*/ 887749 h 921121"/>
              <a:gd name="connsiteX6" fmla="*/ 629853 w 1990336"/>
              <a:gd name="connsiteY6" fmla="*/ 875557 h 921121"/>
              <a:gd name="connsiteX7" fmla="*/ 116027 w 1990336"/>
              <a:gd name="connsiteY7" fmla="*/ 746134 h 921121"/>
              <a:gd name="connsiteX8" fmla="*/ 38676 w 1990336"/>
              <a:gd name="connsiteY8" fmla="*/ 533712 h 921121"/>
              <a:gd name="connsiteX9" fmla="*/ 38676 w 1990336"/>
              <a:gd name="connsiteY9" fmla="*/ 250483 h 921121"/>
              <a:gd name="connsiteX10" fmla="*/ 270730 w 1990336"/>
              <a:gd name="connsiteY10" fmla="*/ 38061 h 92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0336" h="921121">
                <a:moveTo>
                  <a:pt x="270730" y="38061"/>
                </a:moveTo>
                <a:cubicBezTo>
                  <a:pt x="377387" y="0"/>
                  <a:pt x="498134" y="10316"/>
                  <a:pt x="678621" y="22117"/>
                </a:cubicBezTo>
                <a:cubicBezTo>
                  <a:pt x="859108" y="33918"/>
                  <a:pt x="1163794" y="59006"/>
                  <a:pt x="1353651" y="108868"/>
                </a:cubicBezTo>
                <a:cubicBezTo>
                  <a:pt x="1543508" y="158730"/>
                  <a:pt x="1714625" y="226880"/>
                  <a:pt x="1817760" y="321290"/>
                </a:cubicBezTo>
                <a:cubicBezTo>
                  <a:pt x="1920895" y="415700"/>
                  <a:pt x="1972462" y="580917"/>
                  <a:pt x="1972462" y="675327"/>
                </a:cubicBezTo>
                <a:cubicBezTo>
                  <a:pt x="1972462" y="769737"/>
                  <a:pt x="1990336" y="776105"/>
                  <a:pt x="1817760" y="887749"/>
                </a:cubicBezTo>
                <a:cubicBezTo>
                  <a:pt x="1593992" y="921121"/>
                  <a:pt x="913475" y="899160"/>
                  <a:pt x="629853" y="875557"/>
                </a:cubicBezTo>
                <a:cubicBezTo>
                  <a:pt x="346231" y="851955"/>
                  <a:pt x="214557" y="826711"/>
                  <a:pt x="116027" y="746134"/>
                </a:cubicBezTo>
                <a:cubicBezTo>
                  <a:pt x="78417" y="643854"/>
                  <a:pt x="51568" y="616321"/>
                  <a:pt x="38676" y="533712"/>
                </a:cubicBezTo>
                <a:cubicBezTo>
                  <a:pt x="25784" y="451104"/>
                  <a:pt x="0" y="333091"/>
                  <a:pt x="38676" y="250483"/>
                </a:cubicBezTo>
                <a:cubicBezTo>
                  <a:pt x="77352" y="167875"/>
                  <a:pt x="164073" y="76122"/>
                  <a:pt x="270730" y="38061"/>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noFill/>
            </a:endParaRPr>
          </a:p>
        </p:txBody>
      </p:sp>
      <p:sp>
        <p:nvSpPr>
          <p:cNvPr id="13" name="Freeform 12"/>
          <p:cNvSpPr/>
          <p:nvPr/>
        </p:nvSpPr>
        <p:spPr>
          <a:xfrm>
            <a:off x="468313" y="5373688"/>
            <a:ext cx="5688012" cy="935037"/>
          </a:xfrm>
          <a:custGeom>
            <a:avLst/>
            <a:gdLst>
              <a:gd name="connsiteX0" fmla="*/ 229616 w 2320544"/>
              <a:gd name="connsiteY0" fmla="*/ 42672 h 920496"/>
              <a:gd name="connsiteX1" fmla="*/ 717296 w 2320544"/>
              <a:gd name="connsiteY1" fmla="*/ 54864 h 920496"/>
              <a:gd name="connsiteX2" fmla="*/ 1534160 w 2320544"/>
              <a:gd name="connsiteY2" fmla="*/ 42672 h 920496"/>
              <a:gd name="connsiteX3" fmla="*/ 2155952 w 2320544"/>
              <a:gd name="connsiteY3" fmla="*/ 310896 h 920496"/>
              <a:gd name="connsiteX4" fmla="*/ 2302256 w 2320544"/>
              <a:gd name="connsiteY4" fmla="*/ 786384 h 920496"/>
              <a:gd name="connsiteX5" fmla="*/ 2046224 w 2320544"/>
              <a:gd name="connsiteY5" fmla="*/ 883920 h 920496"/>
              <a:gd name="connsiteX6" fmla="*/ 668528 w 2320544"/>
              <a:gd name="connsiteY6" fmla="*/ 908304 h 920496"/>
              <a:gd name="connsiteX7" fmla="*/ 144272 w 2320544"/>
              <a:gd name="connsiteY7" fmla="*/ 810768 h 920496"/>
              <a:gd name="connsiteX8" fmla="*/ 10160 w 2320544"/>
              <a:gd name="connsiteY8" fmla="*/ 310896 h 920496"/>
              <a:gd name="connsiteX9" fmla="*/ 83312 w 2320544"/>
              <a:gd name="connsiteY9" fmla="*/ 67056 h 920496"/>
              <a:gd name="connsiteX10" fmla="*/ 229616 w 2320544"/>
              <a:gd name="connsiteY10" fmla="*/ 42672 h 92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0544" h="920496">
                <a:moveTo>
                  <a:pt x="229616" y="42672"/>
                </a:moveTo>
                <a:cubicBezTo>
                  <a:pt x="335280" y="40640"/>
                  <a:pt x="499872" y="54864"/>
                  <a:pt x="717296" y="54864"/>
                </a:cubicBezTo>
                <a:cubicBezTo>
                  <a:pt x="934720" y="54864"/>
                  <a:pt x="1294384" y="0"/>
                  <a:pt x="1534160" y="42672"/>
                </a:cubicBezTo>
                <a:cubicBezTo>
                  <a:pt x="1773936" y="85344"/>
                  <a:pt x="2027936" y="186944"/>
                  <a:pt x="2155952" y="310896"/>
                </a:cubicBezTo>
                <a:cubicBezTo>
                  <a:pt x="2283968" y="434848"/>
                  <a:pt x="2320544" y="690880"/>
                  <a:pt x="2302256" y="786384"/>
                </a:cubicBezTo>
                <a:cubicBezTo>
                  <a:pt x="2283968" y="881888"/>
                  <a:pt x="2318512" y="863600"/>
                  <a:pt x="2046224" y="883920"/>
                </a:cubicBezTo>
                <a:cubicBezTo>
                  <a:pt x="1773936" y="904240"/>
                  <a:pt x="985520" y="920496"/>
                  <a:pt x="668528" y="908304"/>
                </a:cubicBezTo>
                <a:cubicBezTo>
                  <a:pt x="351536" y="896112"/>
                  <a:pt x="254000" y="910336"/>
                  <a:pt x="144272" y="810768"/>
                </a:cubicBezTo>
                <a:cubicBezTo>
                  <a:pt x="34544" y="711200"/>
                  <a:pt x="20320" y="434848"/>
                  <a:pt x="10160" y="310896"/>
                </a:cubicBezTo>
                <a:cubicBezTo>
                  <a:pt x="0" y="186944"/>
                  <a:pt x="38608" y="111760"/>
                  <a:pt x="83312" y="67056"/>
                </a:cubicBezTo>
                <a:cubicBezTo>
                  <a:pt x="128016" y="22352"/>
                  <a:pt x="123952" y="44704"/>
                  <a:pt x="229616" y="42672"/>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noFill/>
            </a:endParaRPr>
          </a:p>
        </p:txBody>
      </p:sp>
      <p:sp>
        <p:nvSpPr>
          <p:cNvPr id="15" name="Freeform 14"/>
          <p:cNvSpPr/>
          <p:nvPr/>
        </p:nvSpPr>
        <p:spPr>
          <a:xfrm>
            <a:off x="303213" y="6234113"/>
            <a:ext cx="6199187" cy="392112"/>
          </a:xfrm>
          <a:custGeom>
            <a:avLst/>
            <a:gdLst>
              <a:gd name="connsiteX0" fmla="*/ 355600 w 6199632"/>
              <a:gd name="connsiteY0" fmla="*/ 349504 h 392176"/>
              <a:gd name="connsiteX1" fmla="*/ 1879600 w 6199632"/>
              <a:gd name="connsiteY1" fmla="*/ 361696 h 392176"/>
              <a:gd name="connsiteX2" fmla="*/ 3464560 w 6199632"/>
              <a:gd name="connsiteY2" fmla="*/ 361696 h 392176"/>
              <a:gd name="connsiteX3" fmla="*/ 4439920 w 6199632"/>
              <a:gd name="connsiteY3" fmla="*/ 373888 h 392176"/>
              <a:gd name="connsiteX4" fmla="*/ 5293360 w 6199632"/>
              <a:gd name="connsiteY4" fmla="*/ 373888 h 392176"/>
              <a:gd name="connsiteX5" fmla="*/ 5963920 w 6199632"/>
              <a:gd name="connsiteY5" fmla="*/ 361696 h 392176"/>
              <a:gd name="connsiteX6" fmla="*/ 6183376 w 6199632"/>
              <a:gd name="connsiteY6" fmla="*/ 191008 h 392176"/>
              <a:gd name="connsiteX7" fmla="*/ 6061456 w 6199632"/>
              <a:gd name="connsiteY7" fmla="*/ 56896 h 392176"/>
              <a:gd name="connsiteX8" fmla="*/ 5366512 w 6199632"/>
              <a:gd name="connsiteY8" fmla="*/ 44704 h 392176"/>
              <a:gd name="connsiteX9" fmla="*/ 3879088 w 6199632"/>
              <a:gd name="connsiteY9" fmla="*/ 69088 h 392176"/>
              <a:gd name="connsiteX10" fmla="*/ 2111248 w 6199632"/>
              <a:gd name="connsiteY10" fmla="*/ 69088 h 392176"/>
              <a:gd name="connsiteX11" fmla="*/ 331216 w 6199632"/>
              <a:gd name="connsiteY11" fmla="*/ 32512 h 392176"/>
              <a:gd name="connsiteX12" fmla="*/ 123952 w 6199632"/>
              <a:gd name="connsiteY12" fmla="*/ 264160 h 392176"/>
              <a:gd name="connsiteX13" fmla="*/ 355600 w 6199632"/>
              <a:gd name="connsiteY13" fmla="*/ 349504 h 39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632" h="392176">
                <a:moveTo>
                  <a:pt x="355600" y="349504"/>
                </a:moveTo>
                <a:lnTo>
                  <a:pt x="1879600" y="361696"/>
                </a:lnTo>
                <a:lnTo>
                  <a:pt x="3464560" y="361696"/>
                </a:lnTo>
                <a:lnTo>
                  <a:pt x="4439920" y="373888"/>
                </a:lnTo>
                <a:lnTo>
                  <a:pt x="5293360" y="373888"/>
                </a:lnTo>
                <a:cubicBezTo>
                  <a:pt x="5547360" y="371856"/>
                  <a:pt x="5815584" y="392176"/>
                  <a:pt x="5963920" y="361696"/>
                </a:cubicBezTo>
                <a:cubicBezTo>
                  <a:pt x="6112256" y="331216"/>
                  <a:pt x="6167120" y="241808"/>
                  <a:pt x="6183376" y="191008"/>
                </a:cubicBezTo>
                <a:cubicBezTo>
                  <a:pt x="6199632" y="140208"/>
                  <a:pt x="6197600" y="81280"/>
                  <a:pt x="6061456" y="56896"/>
                </a:cubicBezTo>
                <a:cubicBezTo>
                  <a:pt x="5925312" y="32512"/>
                  <a:pt x="5730240" y="42672"/>
                  <a:pt x="5366512" y="44704"/>
                </a:cubicBezTo>
                <a:cubicBezTo>
                  <a:pt x="5002784" y="46736"/>
                  <a:pt x="3879088" y="69088"/>
                  <a:pt x="3879088" y="69088"/>
                </a:cubicBezTo>
                <a:lnTo>
                  <a:pt x="2111248" y="69088"/>
                </a:lnTo>
                <a:cubicBezTo>
                  <a:pt x="1519936" y="62992"/>
                  <a:pt x="662432" y="0"/>
                  <a:pt x="331216" y="32512"/>
                </a:cubicBezTo>
                <a:cubicBezTo>
                  <a:pt x="0" y="65024"/>
                  <a:pt x="111760" y="211328"/>
                  <a:pt x="123952" y="264160"/>
                </a:cubicBezTo>
                <a:cubicBezTo>
                  <a:pt x="136144" y="316992"/>
                  <a:pt x="270256" y="333248"/>
                  <a:pt x="355600" y="349504"/>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reeform 24"/>
          <p:cNvSpPr/>
          <p:nvPr/>
        </p:nvSpPr>
        <p:spPr>
          <a:xfrm>
            <a:off x="117475" y="765175"/>
            <a:ext cx="422275" cy="3168650"/>
          </a:xfrm>
          <a:custGeom>
            <a:avLst/>
            <a:gdLst>
              <a:gd name="connsiteX0" fmla="*/ 345440 w 345440"/>
              <a:gd name="connsiteY0" fmla="*/ 0 h 2938272"/>
              <a:gd name="connsiteX1" fmla="*/ 333248 w 345440"/>
              <a:gd name="connsiteY1"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368152 h 2834224"/>
              <a:gd name="connsiteX2" fmla="*/ 333248 w 421696"/>
              <a:gd name="connsiteY2" fmla="*/ 2834224 h 2834224"/>
            </a:gdLst>
            <a:ahLst/>
            <a:cxnLst>
              <a:cxn ang="0">
                <a:pos x="connsiteX0" y="connsiteY0"/>
              </a:cxn>
              <a:cxn ang="0">
                <a:pos x="connsiteX1" y="connsiteY1"/>
              </a:cxn>
              <a:cxn ang="0">
                <a:pos x="connsiteX2" y="connsiteY2"/>
              </a:cxn>
            </a:cxnLst>
            <a:rect l="l" t="t" r="r" b="b"/>
            <a:pathLst>
              <a:path w="421696" h="2834224">
                <a:moveTo>
                  <a:pt x="421696" y="0"/>
                </a:moveTo>
                <a:cubicBezTo>
                  <a:pt x="91205" y="247627"/>
                  <a:pt x="13515" y="999221"/>
                  <a:pt x="61656" y="1368152"/>
                </a:cubicBezTo>
                <a:cubicBezTo>
                  <a:pt x="66360" y="1310832"/>
                  <a:pt x="0" y="2183984"/>
                  <a:pt x="333248" y="2834224"/>
                </a:cubicBezTo>
              </a:path>
            </a:pathLst>
          </a:custGeom>
          <a:ln w="127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Freeform 25"/>
          <p:cNvSpPr/>
          <p:nvPr/>
        </p:nvSpPr>
        <p:spPr>
          <a:xfrm>
            <a:off x="0" y="1341438"/>
            <a:ext cx="512763" cy="3527425"/>
          </a:xfrm>
          <a:custGeom>
            <a:avLst/>
            <a:gdLst>
              <a:gd name="connsiteX0" fmla="*/ 345440 w 345440"/>
              <a:gd name="connsiteY0" fmla="*/ 0 h 2938272"/>
              <a:gd name="connsiteX1" fmla="*/ 333248 w 345440"/>
              <a:gd name="connsiteY1"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368152 h 2834224"/>
              <a:gd name="connsiteX2" fmla="*/ 333248 w 421696"/>
              <a:gd name="connsiteY2" fmla="*/ 2834224 h 2834224"/>
            </a:gdLst>
            <a:ahLst/>
            <a:cxnLst>
              <a:cxn ang="0">
                <a:pos x="connsiteX0" y="connsiteY0"/>
              </a:cxn>
              <a:cxn ang="0">
                <a:pos x="connsiteX1" y="connsiteY1"/>
              </a:cxn>
              <a:cxn ang="0">
                <a:pos x="connsiteX2" y="connsiteY2"/>
              </a:cxn>
            </a:cxnLst>
            <a:rect l="l" t="t" r="r" b="b"/>
            <a:pathLst>
              <a:path w="421696" h="2834224">
                <a:moveTo>
                  <a:pt x="421696" y="0"/>
                </a:moveTo>
                <a:cubicBezTo>
                  <a:pt x="91205" y="247627"/>
                  <a:pt x="13515" y="999221"/>
                  <a:pt x="61656" y="1368152"/>
                </a:cubicBezTo>
                <a:cubicBezTo>
                  <a:pt x="66360" y="1310832"/>
                  <a:pt x="0" y="2183984"/>
                  <a:pt x="333248" y="2834224"/>
                </a:cubicBezTo>
              </a:path>
            </a:pathLst>
          </a:custGeom>
          <a:ln w="127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Freeform 26"/>
          <p:cNvSpPr/>
          <p:nvPr/>
        </p:nvSpPr>
        <p:spPr>
          <a:xfrm flipH="1">
            <a:off x="5580063" y="1052513"/>
            <a:ext cx="1450975" cy="4824412"/>
          </a:xfrm>
          <a:custGeom>
            <a:avLst/>
            <a:gdLst>
              <a:gd name="connsiteX0" fmla="*/ 345440 w 345440"/>
              <a:gd name="connsiteY0" fmla="*/ 0 h 2938272"/>
              <a:gd name="connsiteX1" fmla="*/ 333248 w 345440"/>
              <a:gd name="connsiteY1"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368152 h 2834224"/>
              <a:gd name="connsiteX2" fmla="*/ 333248 w 421696"/>
              <a:gd name="connsiteY2" fmla="*/ 2834224 h 2834224"/>
            </a:gdLst>
            <a:ahLst/>
            <a:cxnLst>
              <a:cxn ang="0">
                <a:pos x="connsiteX0" y="connsiteY0"/>
              </a:cxn>
              <a:cxn ang="0">
                <a:pos x="connsiteX1" y="connsiteY1"/>
              </a:cxn>
              <a:cxn ang="0">
                <a:pos x="connsiteX2" y="connsiteY2"/>
              </a:cxn>
            </a:cxnLst>
            <a:rect l="l" t="t" r="r" b="b"/>
            <a:pathLst>
              <a:path w="421696" h="2834224">
                <a:moveTo>
                  <a:pt x="421696" y="0"/>
                </a:moveTo>
                <a:cubicBezTo>
                  <a:pt x="91205" y="247627"/>
                  <a:pt x="13515" y="999221"/>
                  <a:pt x="61656" y="1368152"/>
                </a:cubicBezTo>
                <a:cubicBezTo>
                  <a:pt x="66360" y="1310832"/>
                  <a:pt x="0" y="2183984"/>
                  <a:pt x="333248" y="2834224"/>
                </a:cubicBezTo>
              </a:path>
            </a:pathLst>
          </a:custGeom>
          <a:ln w="127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Freeform 29"/>
          <p:cNvSpPr/>
          <p:nvPr/>
        </p:nvSpPr>
        <p:spPr>
          <a:xfrm rot="915758" flipH="1">
            <a:off x="6794500" y="2087563"/>
            <a:ext cx="1387475" cy="4487862"/>
          </a:xfrm>
          <a:custGeom>
            <a:avLst/>
            <a:gdLst>
              <a:gd name="connsiteX0" fmla="*/ 345440 w 345440"/>
              <a:gd name="connsiteY0" fmla="*/ 0 h 2938272"/>
              <a:gd name="connsiteX1" fmla="*/ 333248 w 345440"/>
              <a:gd name="connsiteY1"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345440 w 345440"/>
              <a:gd name="connsiteY0" fmla="*/ 0 h 2938272"/>
              <a:gd name="connsiteX1" fmla="*/ 61656 w 345440"/>
              <a:gd name="connsiteY1" fmla="*/ 1400192 h 2938272"/>
              <a:gd name="connsiteX2" fmla="*/ 333248 w 345440"/>
              <a:gd name="connsiteY2" fmla="*/ 2938272 h 2938272"/>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296144 h 2834224"/>
              <a:gd name="connsiteX2" fmla="*/ 333248 w 421696"/>
              <a:gd name="connsiteY2" fmla="*/ 2834224 h 2834224"/>
              <a:gd name="connsiteX0" fmla="*/ 421696 w 421696"/>
              <a:gd name="connsiteY0" fmla="*/ 0 h 2834224"/>
              <a:gd name="connsiteX1" fmla="*/ 61656 w 421696"/>
              <a:gd name="connsiteY1" fmla="*/ 1368152 h 2834224"/>
              <a:gd name="connsiteX2" fmla="*/ 333248 w 421696"/>
              <a:gd name="connsiteY2" fmla="*/ 2834224 h 2834224"/>
            </a:gdLst>
            <a:ahLst/>
            <a:cxnLst>
              <a:cxn ang="0">
                <a:pos x="connsiteX0" y="connsiteY0"/>
              </a:cxn>
              <a:cxn ang="0">
                <a:pos x="connsiteX1" y="connsiteY1"/>
              </a:cxn>
              <a:cxn ang="0">
                <a:pos x="connsiteX2" y="connsiteY2"/>
              </a:cxn>
            </a:cxnLst>
            <a:rect l="l" t="t" r="r" b="b"/>
            <a:pathLst>
              <a:path w="421696" h="2834224">
                <a:moveTo>
                  <a:pt x="421696" y="0"/>
                </a:moveTo>
                <a:cubicBezTo>
                  <a:pt x="91205" y="247627"/>
                  <a:pt x="13515" y="999221"/>
                  <a:pt x="61656" y="1368152"/>
                </a:cubicBezTo>
                <a:cubicBezTo>
                  <a:pt x="66360" y="1310832"/>
                  <a:pt x="0" y="2183984"/>
                  <a:pt x="333248" y="2834224"/>
                </a:cubicBezTo>
              </a:path>
            </a:pathLst>
          </a:custGeom>
          <a:ln w="127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0" y="338554"/>
            <a:ext cx="9144000" cy="769441"/>
          </a:xfrm>
          <a:prstGeom prst="rect">
            <a:avLst/>
          </a:prstGeom>
          <a:solidFill>
            <a:srgbClr val="C00000"/>
          </a:solidFill>
          <a:ln w="9525">
            <a:noFill/>
            <a:miter lim="800000"/>
            <a:headEnd/>
            <a:tailEnd/>
          </a:ln>
        </p:spPr>
        <p:txBody>
          <a:bodyPr wrap="square" anchor="ctr">
            <a:spAutoFit/>
          </a:bodyPr>
          <a:lstStyle/>
          <a:p>
            <a:pPr algn="ctr"/>
            <a:r>
              <a:rPr lang="lv-LV" sz="4400" b="1" dirty="0" smtClean="0">
                <a:solidFill>
                  <a:schemeClr val="bg1"/>
                </a:solidFill>
              </a:rPr>
              <a:t>Emociju kognitīvā  novērtēšana</a:t>
            </a:r>
            <a:endParaRPr lang="en-US" sz="4400" b="1" dirty="0" smtClean="0">
              <a:solidFill>
                <a:schemeClr val="bg1"/>
              </a:solidFill>
            </a:endParaRPr>
          </a:p>
        </p:txBody>
      </p:sp>
      <p:pic>
        <p:nvPicPr>
          <p:cNvPr id="6" name="Picture 2" descr="http://s3.amazonaws.com/rapgenius/throwing-stones.jpg"/>
          <p:cNvPicPr>
            <a:picLocks noChangeAspect="1" noChangeArrowheads="1"/>
          </p:cNvPicPr>
          <p:nvPr/>
        </p:nvPicPr>
        <p:blipFill>
          <a:blip r:embed="rId2" cstate="screen"/>
          <a:srcRect/>
          <a:stretch>
            <a:fillRect/>
          </a:stretch>
        </p:blipFill>
        <p:spPr bwMode="auto">
          <a:xfrm>
            <a:off x="995518" y="1124744"/>
            <a:ext cx="7189280" cy="51845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60432" y="6309320"/>
            <a:ext cx="367408" cy="307777"/>
          </a:xfrm>
          <a:prstGeom prst="rect">
            <a:avLst/>
          </a:prstGeom>
        </p:spPr>
        <p:txBody>
          <a:bodyPr wrap="none">
            <a:spAutoFit/>
          </a:bodyPr>
          <a:lstStyle/>
          <a:p>
            <a:r>
              <a:rPr lang="lv-LV" sz="1400" dirty="0" smtClean="0">
                <a:solidFill>
                  <a:schemeClr val="tx1">
                    <a:lumMod val="65000"/>
                    <a:lumOff val="35000"/>
                  </a:schemeClr>
                </a:solidFill>
                <a:latin typeface="+mn-lt"/>
                <a:cs typeface="Times New Roman" pitchFamily="18" charset="0"/>
              </a:rPr>
              <a:t>40</a:t>
            </a:r>
            <a:endParaRPr lang="en-US" sz="1400" dirty="0">
              <a:latin typeface="+mn-lt"/>
            </a:endParaRPr>
          </a:p>
        </p:txBody>
      </p:sp>
      <p:sp>
        <p:nvSpPr>
          <p:cNvPr id="9" name="Rectangle 8"/>
          <p:cNvSpPr/>
          <p:nvPr/>
        </p:nvSpPr>
        <p:spPr>
          <a:xfrm>
            <a:off x="1115616" y="2420888"/>
            <a:ext cx="1287532" cy="369332"/>
          </a:xfrm>
          <a:prstGeom prst="rect">
            <a:avLst/>
          </a:prstGeom>
        </p:spPr>
        <p:txBody>
          <a:bodyPr wrap="none">
            <a:spAutoFit/>
          </a:bodyPr>
          <a:lstStyle/>
          <a:p>
            <a:r>
              <a:rPr lang="en-US" b="1" dirty="0" smtClean="0">
                <a:solidFill>
                  <a:srgbClr val="C00000"/>
                </a:solidFill>
                <a:ea typeface="Calibri" pitchFamily="34" charset="0"/>
                <a:cs typeface="TimesTen-Roman"/>
              </a:rPr>
              <a:t>1900-1950</a:t>
            </a:r>
            <a:endParaRPr lang="en-US" dirty="0"/>
          </a:p>
        </p:txBody>
      </p:sp>
      <p:sp>
        <p:nvSpPr>
          <p:cNvPr id="10" name="Rectangle 9"/>
          <p:cNvSpPr/>
          <p:nvPr/>
        </p:nvSpPr>
        <p:spPr>
          <a:xfrm>
            <a:off x="2843808" y="2420888"/>
            <a:ext cx="1415772" cy="369332"/>
          </a:xfrm>
          <a:prstGeom prst="rect">
            <a:avLst/>
          </a:prstGeom>
        </p:spPr>
        <p:txBody>
          <a:bodyPr wrap="none">
            <a:spAutoFit/>
          </a:bodyPr>
          <a:lstStyle/>
          <a:p>
            <a:r>
              <a:rPr lang="en-US" b="1" dirty="0" smtClean="0">
                <a:solidFill>
                  <a:srgbClr val="C00000"/>
                </a:solidFill>
                <a:ea typeface="Calibri" pitchFamily="34" charset="0"/>
                <a:cs typeface="TimesTen-Roman"/>
              </a:rPr>
              <a:t>1950 - 1980</a:t>
            </a:r>
            <a:endParaRPr lang="en-US" dirty="0"/>
          </a:p>
        </p:txBody>
      </p:sp>
      <p:sp>
        <p:nvSpPr>
          <p:cNvPr id="11" name="Rectangle 10"/>
          <p:cNvSpPr/>
          <p:nvPr/>
        </p:nvSpPr>
        <p:spPr>
          <a:xfrm>
            <a:off x="4860032" y="2420888"/>
            <a:ext cx="1415772" cy="369332"/>
          </a:xfrm>
          <a:prstGeom prst="rect">
            <a:avLst/>
          </a:prstGeom>
        </p:spPr>
        <p:txBody>
          <a:bodyPr wrap="none">
            <a:spAutoFit/>
          </a:bodyPr>
          <a:lstStyle/>
          <a:p>
            <a:r>
              <a:rPr lang="en-US" b="1" dirty="0" smtClean="0">
                <a:solidFill>
                  <a:srgbClr val="C00000"/>
                </a:solidFill>
                <a:ea typeface="Calibri" pitchFamily="34" charset="0"/>
                <a:cs typeface="TimesTen-Roman"/>
              </a:rPr>
              <a:t>1980 - 2000</a:t>
            </a:r>
            <a:endParaRPr lang="en-US" dirty="0"/>
          </a:p>
        </p:txBody>
      </p:sp>
      <p:sp>
        <p:nvSpPr>
          <p:cNvPr id="12" name="Rectangle 11"/>
          <p:cNvSpPr/>
          <p:nvPr/>
        </p:nvSpPr>
        <p:spPr>
          <a:xfrm>
            <a:off x="6732240" y="2420888"/>
            <a:ext cx="1120820" cy="369332"/>
          </a:xfrm>
          <a:prstGeom prst="rect">
            <a:avLst/>
          </a:prstGeom>
        </p:spPr>
        <p:txBody>
          <a:bodyPr wrap="none">
            <a:spAutoFit/>
          </a:bodyPr>
          <a:lstStyle/>
          <a:p>
            <a:r>
              <a:rPr lang="en-US" b="1" dirty="0" smtClean="0">
                <a:solidFill>
                  <a:srgbClr val="C00000"/>
                </a:solidFill>
                <a:ea typeface="Calibri" pitchFamily="34" charset="0"/>
                <a:cs typeface="TimesTen-Roman"/>
              </a:rPr>
              <a:t>2000 …..</a:t>
            </a:r>
            <a:endParaRPr lang="en-US" dirty="0"/>
          </a:p>
        </p:txBody>
      </p:sp>
      <p:sp>
        <p:nvSpPr>
          <p:cNvPr id="17" name="Rectangle 16"/>
          <p:cNvSpPr/>
          <p:nvPr/>
        </p:nvSpPr>
        <p:spPr>
          <a:xfrm>
            <a:off x="115281" y="3238939"/>
            <a:ext cx="1100622" cy="307777"/>
          </a:xfrm>
          <a:prstGeom prst="rect">
            <a:avLst/>
          </a:prstGeom>
        </p:spPr>
        <p:txBody>
          <a:bodyPr wrap="none">
            <a:spAutoFit/>
          </a:bodyPr>
          <a:lstStyle/>
          <a:p>
            <a:r>
              <a:rPr lang="en-US" sz="1400" b="1" dirty="0" err="1" smtClean="0">
                <a:solidFill>
                  <a:schemeClr val="accent1">
                    <a:lumMod val="75000"/>
                  </a:schemeClr>
                </a:solidFill>
                <a:latin typeface="+mn-lt"/>
                <a:ea typeface="Calibri" pitchFamily="34" charset="0"/>
                <a:cs typeface="TimesTen-Roman"/>
              </a:rPr>
              <a:t>masterpl</a:t>
            </a:r>
            <a:r>
              <a:rPr lang="lv-LV" sz="1400" b="1" dirty="0" err="1" smtClean="0">
                <a:solidFill>
                  <a:schemeClr val="accent1">
                    <a:lumMod val="75000"/>
                  </a:schemeClr>
                </a:solidFill>
                <a:latin typeface="+mn-lt"/>
                <a:ea typeface="Calibri" pitchFamily="34" charset="0"/>
                <a:cs typeface="TimesTen-Roman"/>
              </a:rPr>
              <a:t>āns</a:t>
            </a:r>
            <a:endParaRPr lang="en-US" sz="1400" dirty="0">
              <a:solidFill>
                <a:schemeClr val="accent1">
                  <a:lumMod val="75000"/>
                </a:schemeClr>
              </a:solidFill>
              <a:latin typeface="+mn-lt"/>
            </a:endParaRPr>
          </a:p>
        </p:txBody>
      </p:sp>
      <p:sp>
        <p:nvSpPr>
          <p:cNvPr id="28" name="Striped Right Arrow 27"/>
          <p:cNvSpPr/>
          <p:nvPr/>
        </p:nvSpPr>
        <p:spPr>
          <a:xfrm>
            <a:off x="395536" y="2248407"/>
            <a:ext cx="8748464" cy="216024"/>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riped Right Arrow 25"/>
          <p:cNvSpPr/>
          <p:nvPr/>
        </p:nvSpPr>
        <p:spPr>
          <a:xfrm>
            <a:off x="2771800" y="1916832"/>
            <a:ext cx="6372200" cy="216024"/>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riped Right Arrow 26"/>
          <p:cNvSpPr/>
          <p:nvPr/>
        </p:nvSpPr>
        <p:spPr>
          <a:xfrm>
            <a:off x="4355976" y="1556792"/>
            <a:ext cx="4788024" cy="216024"/>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riped Right Arrow 29"/>
          <p:cNvSpPr/>
          <p:nvPr/>
        </p:nvSpPr>
        <p:spPr>
          <a:xfrm>
            <a:off x="6588224" y="1225217"/>
            <a:ext cx="2555776" cy="216024"/>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169594" y="2780117"/>
            <a:ext cx="1224136"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403648" y="4077072"/>
            <a:ext cx="720080" cy="72008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544871" y="5061878"/>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962043" y="2816154"/>
            <a:ext cx="1152128" cy="114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950344" y="3846172"/>
            <a:ext cx="1152128" cy="1152128"/>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259536" y="5007326"/>
            <a:ext cx="601263" cy="5951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847343" y="2889785"/>
            <a:ext cx="936104" cy="9645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427984" y="3429000"/>
            <a:ext cx="1728192" cy="1728192"/>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655277" y="4522394"/>
            <a:ext cx="1319110"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120782" y="302533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262014" y="3083474"/>
            <a:ext cx="2448272" cy="2448272"/>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621760" y="4219284"/>
            <a:ext cx="1728192"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88979" y="5097331"/>
            <a:ext cx="927370" cy="307777"/>
          </a:xfrm>
          <a:prstGeom prst="rect">
            <a:avLst/>
          </a:prstGeom>
        </p:spPr>
        <p:txBody>
          <a:bodyPr wrap="none">
            <a:spAutoFit/>
          </a:bodyPr>
          <a:lstStyle/>
          <a:p>
            <a:r>
              <a:rPr lang="lv-LV" sz="1400" b="1" dirty="0" smtClean="0">
                <a:solidFill>
                  <a:schemeClr val="accent1">
                    <a:lumMod val="75000"/>
                  </a:schemeClr>
                </a:solidFill>
                <a:latin typeface="+mn-lt"/>
                <a:ea typeface="Calibri" pitchFamily="34" charset="0"/>
                <a:cs typeface="TimesTen-Roman"/>
              </a:rPr>
              <a:t>realizācija</a:t>
            </a:r>
            <a:endParaRPr lang="en-US" sz="1400" dirty="0">
              <a:solidFill>
                <a:schemeClr val="accent1">
                  <a:lumMod val="75000"/>
                </a:schemeClr>
              </a:solidFill>
              <a:latin typeface="+mn-lt"/>
            </a:endParaRPr>
          </a:p>
        </p:txBody>
      </p:sp>
      <p:sp>
        <p:nvSpPr>
          <p:cNvPr id="49" name="Rectangle 48"/>
          <p:cNvSpPr/>
          <p:nvPr/>
        </p:nvSpPr>
        <p:spPr>
          <a:xfrm>
            <a:off x="266597" y="4293096"/>
            <a:ext cx="795539" cy="307777"/>
          </a:xfrm>
          <a:prstGeom prst="rect">
            <a:avLst/>
          </a:prstGeom>
        </p:spPr>
        <p:txBody>
          <a:bodyPr wrap="none">
            <a:spAutoFit/>
          </a:bodyPr>
          <a:lstStyle/>
          <a:p>
            <a:r>
              <a:rPr lang="lv-LV" sz="1400" b="1" dirty="0" smtClean="0">
                <a:solidFill>
                  <a:schemeClr val="accent1">
                    <a:lumMod val="75000"/>
                  </a:schemeClr>
                </a:solidFill>
                <a:latin typeface="+mn-lt"/>
                <a:ea typeface="Calibri" pitchFamily="34" charset="0"/>
                <a:cs typeface="TimesTen-Roman"/>
              </a:rPr>
              <a:t>projekts</a:t>
            </a:r>
            <a:endParaRPr lang="en-US" sz="1400" dirty="0">
              <a:solidFill>
                <a:schemeClr val="accent1">
                  <a:lumMod val="75000"/>
                </a:schemeClr>
              </a:solidFill>
              <a:latin typeface="+mn-lt"/>
            </a:endParaRPr>
          </a:p>
        </p:txBody>
      </p:sp>
      <p:sp>
        <p:nvSpPr>
          <p:cNvPr id="50" name="Rectangle 49"/>
          <p:cNvSpPr/>
          <p:nvPr/>
        </p:nvSpPr>
        <p:spPr>
          <a:xfrm>
            <a:off x="1115616" y="6021288"/>
            <a:ext cx="1296124" cy="369332"/>
          </a:xfrm>
          <a:prstGeom prst="rect">
            <a:avLst/>
          </a:prstGeom>
        </p:spPr>
        <p:txBody>
          <a:bodyPr wrap="none">
            <a:spAutoFit/>
          </a:bodyPr>
          <a:lstStyle/>
          <a:p>
            <a:r>
              <a:rPr lang="lv-LV" b="1" dirty="0" smtClean="0">
                <a:solidFill>
                  <a:srgbClr val="C00000"/>
                </a:solidFill>
                <a:ea typeface="Calibri" pitchFamily="34" charset="0"/>
                <a:cs typeface="TimesTen-Roman"/>
              </a:rPr>
              <a:t>Bez mēroga</a:t>
            </a:r>
            <a:endParaRPr lang="en-US" dirty="0"/>
          </a:p>
        </p:txBody>
      </p:sp>
      <p:sp>
        <p:nvSpPr>
          <p:cNvPr id="51" name="Rectangle 50"/>
          <p:cNvSpPr/>
          <p:nvPr/>
        </p:nvSpPr>
        <p:spPr>
          <a:xfrm>
            <a:off x="4211960" y="6488668"/>
            <a:ext cx="930896" cy="369332"/>
          </a:xfrm>
          <a:prstGeom prst="rect">
            <a:avLst/>
          </a:prstGeom>
        </p:spPr>
        <p:txBody>
          <a:bodyPr wrap="none">
            <a:spAutoFit/>
          </a:bodyPr>
          <a:lstStyle/>
          <a:p>
            <a:r>
              <a:rPr lang="lv-LV" b="1" dirty="0" smtClean="0">
                <a:solidFill>
                  <a:schemeClr val="accent1">
                    <a:lumMod val="75000"/>
                  </a:schemeClr>
                </a:solidFill>
                <a:ea typeface="Calibri" pitchFamily="34" charset="0"/>
                <a:cs typeface="TimesTen-Roman"/>
              </a:rPr>
              <a:t>projekti</a:t>
            </a:r>
            <a:endParaRPr lang="en-US" dirty="0">
              <a:solidFill>
                <a:schemeClr val="accent1">
                  <a:lumMod val="75000"/>
                </a:schemeClr>
              </a:solidFill>
            </a:endParaRPr>
          </a:p>
        </p:txBody>
      </p:sp>
      <p:sp>
        <p:nvSpPr>
          <p:cNvPr id="52" name="Rectangle 51"/>
          <p:cNvSpPr/>
          <p:nvPr/>
        </p:nvSpPr>
        <p:spPr>
          <a:xfrm>
            <a:off x="3851920" y="6079909"/>
            <a:ext cx="1713546" cy="369332"/>
          </a:xfrm>
          <a:prstGeom prst="rect">
            <a:avLst/>
          </a:prstGeom>
        </p:spPr>
        <p:txBody>
          <a:bodyPr wrap="none">
            <a:spAutoFit/>
          </a:bodyPr>
          <a:lstStyle/>
          <a:p>
            <a:r>
              <a:rPr lang="lv-LV" b="1" dirty="0" smtClean="0">
                <a:solidFill>
                  <a:srgbClr val="C00000"/>
                </a:solidFill>
                <a:ea typeface="Calibri" pitchFamily="34" charset="0"/>
                <a:cs typeface="TimesTen-Roman"/>
              </a:rPr>
              <a:t>Vidējais mērogs</a:t>
            </a:r>
            <a:endParaRPr lang="en-US" dirty="0"/>
          </a:p>
        </p:txBody>
      </p:sp>
      <p:sp>
        <p:nvSpPr>
          <p:cNvPr id="53" name="Rectangle 52"/>
          <p:cNvSpPr/>
          <p:nvPr/>
        </p:nvSpPr>
        <p:spPr>
          <a:xfrm>
            <a:off x="6665438" y="6052457"/>
            <a:ext cx="1532407" cy="369332"/>
          </a:xfrm>
          <a:prstGeom prst="rect">
            <a:avLst/>
          </a:prstGeom>
        </p:spPr>
        <p:txBody>
          <a:bodyPr wrap="none">
            <a:spAutoFit/>
          </a:bodyPr>
          <a:lstStyle/>
          <a:p>
            <a:r>
              <a:rPr lang="lv-LV" b="1" dirty="0" err="1" smtClean="0">
                <a:solidFill>
                  <a:srgbClr val="C00000"/>
                </a:solidFill>
                <a:ea typeface="Calibri" pitchFamily="34" charset="0"/>
                <a:cs typeface="TimesTen-Roman"/>
              </a:rPr>
              <a:t>Super-mērogs</a:t>
            </a:r>
            <a:endParaRPr lang="en-US" dirty="0"/>
          </a:p>
        </p:txBody>
      </p:sp>
      <p:sp>
        <p:nvSpPr>
          <p:cNvPr id="71" name="Rectangle 70"/>
          <p:cNvSpPr/>
          <p:nvPr/>
        </p:nvSpPr>
        <p:spPr>
          <a:xfrm>
            <a:off x="4139952" y="548680"/>
            <a:ext cx="869533" cy="369332"/>
          </a:xfrm>
          <a:prstGeom prst="rect">
            <a:avLst/>
          </a:prstGeom>
        </p:spPr>
        <p:txBody>
          <a:bodyPr wrap="none">
            <a:spAutoFit/>
          </a:bodyPr>
          <a:lstStyle/>
          <a:p>
            <a:r>
              <a:rPr lang="lv-LV" b="1" dirty="0" smtClean="0">
                <a:solidFill>
                  <a:schemeClr val="accent1">
                    <a:lumMod val="75000"/>
                  </a:schemeClr>
                </a:solidFill>
                <a:ea typeface="Calibri" pitchFamily="34" charset="0"/>
                <a:cs typeface="TimesTen-Roman"/>
              </a:rPr>
              <a:t>procesi</a:t>
            </a:r>
            <a:endParaRPr lang="en-US" dirty="0">
              <a:solidFill>
                <a:schemeClr val="accent1">
                  <a:lumMod val="75000"/>
                </a:schemeClr>
              </a:solidFill>
            </a:endParaRPr>
          </a:p>
        </p:txBody>
      </p:sp>
      <p:sp>
        <p:nvSpPr>
          <p:cNvPr id="76" name="Rectangle 75"/>
          <p:cNvSpPr/>
          <p:nvPr/>
        </p:nvSpPr>
        <p:spPr>
          <a:xfrm>
            <a:off x="341153" y="1959429"/>
            <a:ext cx="1370632" cy="369332"/>
          </a:xfrm>
          <a:prstGeom prst="rect">
            <a:avLst/>
          </a:prstGeom>
        </p:spPr>
        <p:txBody>
          <a:bodyPr wrap="none">
            <a:spAutoFit/>
          </a:bodyPr>
          <a:lstStyle/>
          <a:p>
            <a:r>
              <a:rPr lang="lv-LV" b="1" dirty="0" smtClean="0">
                <a:solidFill>
                  <a:srgbClr val="C00000"/>
                </a:solidFill>
                <a:ea typeface="Calibri" pitchFamily="34" charset="0"/>
                <a:cs typeface="TimesTen-Roman"/>
              </a:rPr>
              <a:t>racionālisms</a:t>
            </a:r>
            <a:endParaRPr lang="en-US" dirty="0"/>
          </a:p>
        </p:txBody>
      </p:sp>
      <p:sp>
        <p:nvSpPr>
          <p:cNvPr id="77" name="Rectangle 76"/>
          <p:cNvSpPr/>
          <p:nvPr/>
        </p:nvSpPr>
        <p:spPr>
          <a:xfrm>
            <a:off x="2717552" y="1640114"/>
            <a:ext cx="2288512" cy="369332"/>
          </a:xfrm>
          <a:prstGeom prst="rect">
            <a:avLst/>
          </a:prstGeom>
        </p:spPr>
        <p:txBody>
          <a:bodyPr wrap="none">
            <a:spAutoFit/>
          </a:bodyPr>
          <a:lstStyle/>
          <a:p>
            <a:r>
              <a:rPr lang="lv-LV" b="1" dirty="0" smtClean="0">
                <a:solidFill>
                  <a:srgbClr val="C00000"/>
                </a:solidFill>
                <a:ea typeface="Calibri" pitchFamily="34" charset="0"/>
                <a:cs typeface="TimesTen-Roman"/>
              </a:rPr>
              <a:t>Kognitīvais pavērsiens</a:t>
            </a:r>
            <a:endParaRPr lang="en-US" dirty="0"/>
          </a:p>
        </p:txBody>
      </p:sp>
      <p:sp>
        <p:nvSpPr>
          <p:cNvPr id="78" name="Rectangle 77"/>
          <p:cNvSpPr/>
          <p:nvPr/>
        </p:nvSpPr>
        <p:spPr>
          <a:xfrm>
            <a:off x="4389512" y="1262743"/>
            <a:ext cx="2504019" cy="369332"/>
          </a:xfrm>
          <a:prstGeom prst="rect">
            <a:avLst/>
          </a:prstGeom>
        </p:spPr>
        <p:txBody>
          <a:bodyPr wrap="none">
            <a:spAutoFit/>
          </a:bodyPr>
          <a:lstStyle/>
          <a:p>
            <a:r>
              <a:rPr lang="lv-LV" b="1" dirty="0" smtClean="0">
                <a:solidFill>
                  <a:srgbClr val="C00000"/>
                </a:solidFill>
                <a:ea typeface="Calibri" pitchFamily="34" charset="0"/>
                <a:cs typeface="TimesTen-Roman"/>
              </a:rPr>
              <a:t>Emocionālais pavērsiens</a:t>
            </a:r>
            <a:endParaRPr lang="en-US" dirty="0"/>
          </a:p>
        </p:txBody>
      </p:sp>
      <p:sp>
        <p:nvSpPr>
          <p:cNvPr id="79" name="Rectangle 78"/>
          <p:cNvSpPr/>
          <p:nvPr/>
        </p:nvSpPr>
        <p:spPr>
          <a:xfrm>
            <a:off x="6558632" y="937185"/>
            <a:ext cx="2297232" cy="369332"/>
          </a:xfrm>
          <a:prstGeom prst="rect">
            <a:avLst/>
          </a:prstGeom>
        </p:spPr>
        <p:txBody>
          <a:bodyPr wrap="none">
            <a:spAutoFit/>
          </a:bodyPr>
          <a:lstStyle/>
          <a:p>
            <a:r>
              <a:rPr lang="lv-LV" b="1" dirty="0" err="1" smtClean="0">
                <a:solidFill>
                  <a:srgbClr val="C00000"/>
                </a:solidFill>
                <a:ea typeface="Calibri" pitchFamily="34" charset="0"/>
                <a:cs typeface="TimesTen-Roman"/>
              </a:rPr>
              <a:t>Sensuālais</a:t>
            </a:r>
            <a:r>
              <a:rPr lang="lv-LV" b="1" dirty="0" smtClean="0">
                <a:solidFill>
                  <a:srgbClr val="C00000"/>
                </a:solidFill>
                <a:ea typeface="Calibri" pitchFamily="34" charset="0"/>
                <a:cs typeface="TimesTen-Roman"/>
              </a:rPr>
              <a:t>  pavērsiens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42" y="1582341"/>
            <a:ext cx="8928058" cy="646331"/>
          </a:xfrm>
          <a:prstGeom prst="rect">
            <a:avLst/>
          </a:prstGeom>
        </p:spPr>
        <p:txBody>
          <a:bodyPr wrap="square">
            <a:spAutoFit/>
          </a:bodyPr>
          <a:lstStyle/>
          <a:p>
            <a:r>
              <a:rPr lang="lv-LV" b="1" dirty="0" smtClean="0"/>
              <a:t>Emocijas paradās kā reakcija uz esošām vai gaidāmām apstākļu izmaiņām nevis kā reakcija uz šo apstākļu labo vai sliktu kvalitāti</a:t>
            </a:r>
            <a:r>
              <a:rPr lang="en-US" b="1" dirty="0" smtClean="0"/>
              <a:t> (</a:t>
            </a:r>
            <a:r>
              <a:rPr lang="en-US" b="1" dirty="0" smtClean="0"/>
              <a:t>FRIJDA, </a:t>
            </a:r>
            <a:r>
              <a:rPr lang="lv-LV" b="1" dirty="0" smtClean="0"/>
              <a:t>1988</a:t>
            </a:r>
            <a:r>
              <a:rPr lang="en-US" b="1" dirty="0" smtClean="0"/>
              <a:t>)</a:t>
            </a:r>
            <a:endParaRPr lang="en-US" dirty="0"/>
          </a:p>
        </p:txBody>
      </p:sp>
      <p:sp>
        <p:nvSpPr>
          <p:cNvPr id="3" name="Rectangle 6"/>
          <p:cNvSpPr>
            <a:spLocks noChangeArrowheads="1"/>
          </p:cNvSpPr>
          <p:nvPr/>
        </p:nvSpPr>
        <p:spPr bwMode="auto">
          <a:xfrm>
            <a:off x="0" y="338554"/>
            <a:ext cx="9144000" cy="769441"/>
          </a:xfrm>
          <a:prstGeom prst="rect">
            <a:avLst/>
          </a:prstGeom>
          <a:solidFill>
            <a:srgbClr val="C00000"/>
          </a:solidFill>
          <a:ln w="9525">
            <a:noFill/>
            <a:miter lim="800000"/>
            <a:headEnd/>
            <a:tailEnd/>
          </a:ln>
        </p:spPr>
        <p:txBody>
          <a:bodyPr wrap="square" anchor="ctr">
            <a:spAutoFit/>
          </a:bodyPr>
          <a:lstStyle/>
          <a:p>
            <a:pPr algn="ctr"/>
            <a:r>
              <a:rPr lang="lv-LV" sz="4400" b="1" dirty="0" smtClean="0">
                <a:solidFill>
                  <a:schemeClr val="bg1"/>
                </a:solidFill>
              </a:rPr>
              <a:t>Emociju kognitīvā  novērtēšana</a:t>
            </a:r>
            <a:endParaRPr lang="en-US" sz="4400" b="1" dirty="0" smtClean="0">
              <a:solidFill>
                <a:schemeClr val="bg1"/>
              </a:solidFill>
            </a:endParaRPr>
          </a:p>
        </p:txBody>
      </p:sp>
      <p:sp>
        <p:nvSpPr>
          <p:cNvPr id="4" name="Rectangle 3"/>
          <p:cNvSpPr/>
          <p:nvPr/>
        </p:nvSpPr>
        <p:spPr>
          <a:xfrm>
            <a:off x="203200" y="2348880"/>
            <a:ext cx="8401248" cy="1477328"/>
          </a:xfrm>
          <a:prstGeom prst="rect">
            <a:avLst/>
          </a:prstGeom>
        </p:spPr>
        <p:txBody>
          <a:bodyPr wrap="square">
            <a:spAutoFit/>
          </a:bodyPr>
          <a:lstStyle/>
          <a:p>
            <a:pPr lvl="0" fontAlgn="base">
              <a:spcBef>
                <a:spcPct val="0"/>
              </a:spcBef>
              <a:spcAft>
                <a:spcPct val="0"/>
              </a:spcAft>
            </a:pPr>
            <a:endParaRPr lang="lv-LV" dirty="0" smtClean="0">
              <a:solidFill>
                <a:srgbClr val="131413"/>
              </a:solidFill>
              <a:latin typeface="Times New Roman" pitchFamily="18" charset="0"/>
              <a:ea typeface="Calibri" pitchFamily="34" charset="0"/>
              <a:cs typeface="Times New Roman" pitchFamily="18" charset="0"/>
            </a:endParaRPr>
          </a:p>
          <a:p>
            <a:pPr lvl="0" fontAlgn="base">
              <a:spcBef>
                <a:spcPct val="0"/>
              </a:spcBef>
              <a:spcAft>
                <a:spcPct val="0"/>
              </a:spcAft>
            </a:pPr>
            <a:r>
              <a:rPr lang="lv-LV" dirty="0" smtClean="0">
                <a:solidFill>
                  <a:srgbClr val="131413"/>
                </a:solidFill>
                <a:latin typeface="Times New Roman" pitchFamily="18" charset="0"/>
                <a:ea typeface="Calibri" pitchFamily="34" charset="0"/>
                <a:cs typeface="Times New Roman" pitchFamily="18" charset="0"/>
              </a:rPr>
              <a:t> 70 -80-e gadi - “Emocionālais “ pavērsiens, pētījumu objekts cilvēku ģeogrāfijā, pedagoģijā, sociālā psiholoģija, </a:t>
            </a:r>
            <a:r>
              <a:rPr lang="lv-LV" dirty="0" err="1" smtClean="0">
                <a:solidFill>
                  <a:srgbClr val="131413"/>
                </a:solidFill>
                <a:latin typeface="Times New Roman" pitchFamily="18" charset="0"/>
                <a:ea typeface="Calibri" pitchFamily="34" charset="0"/>
                <a:cs typeface="Times New Roman" pitchFamily="18" charset="0"/>
              </a:rPr>
              <a:t>neiropsiholoģijā</a:t>
            </a:r>
            <a:r>
              <a:rPr lang="lv-LV" dirty="0" smtClean="0">
                <a:solidFill>
                  <a:srgbClr val="131413"/>
                </a:solidFill>
                <a:latin typeface="Times New Roman" pitchFamily="18" charset="0"/>
                <a:ea typeface="Calibri" pitchFamily="34" charset="0"/>
                <a:cs typeface="Times New Roman" pitchFamily="18" charset="0"/>
              </a:rPr>
              <a:t>, filozofijā un literatūrā. </a:t>
            </a:r>
            <a:r>
              <a:rPr lang="en-US" dirty="0" smtClean="0">
                <a:solidFill>
                  <a:srgbClr val="131413"/>
                </a:solidFill>
                <a:latin typeface="Times New Roman" pitchFamily="18" charset="0"/>
                <a:ea typeface="Calibri" pitchFamily="34" charset="0"/>
                <a:cs typeface="Times New Roman" pitchFamily="18" charset="0"/>
              </a:rPr>
              <a:t>(</a:t>
            </a:r>
            <a:r>
              <a:rPr lang="en-US" dirty="0" smtClean="0">
                <a:solidFill>
                  <a:srgbClr val="131413"/>
                </a:solidFill>
                <a:latin typeface="Times New Roman" pitchFamily="18" charset="0"/>
                <a:ea typeface="Calibri" pitchFamily="34" charset="0"/>
                <a:cs typeface="Times New Roman" pitchFamily="18" charset="0"/>
              </a:rPr>
              <a:t>Hoch, 2006) </a:t>
            </a:r>
            <a:r>
              <a:rPr lang="lv-LV" dirty="0" smtClean="0">
                <a:solidFill>
                  <a:srgbClr val="131413"/>
                </a:solidFill>
                <a:latin typeface="Times New Roman" pitchFamily="18" charset="0"/>
                <a:ea typeface="Calibri" pitchFamily="34" charset="0"/>
                <a:cs typeface="Times New Roman" pitchFamily="18" charset="0"/>
              </a:rPr>
              <a:t>Pēdējās dekādēs pētnieki institucionālās, organizāciju un menedžmenta pētniecības nozarēs lielo uzmanību pievērš cilvēku dzīves emocionālai komponentei</a:t>
            </a:r>
            <a:endParaRPr lang="en-US" sz="1050" dirty="0" smtClean="0">
              <a:latin typeface="Arial" pitchFamily="34" charset="0"/>
              <a:cs typeface="Arial" pitchFamily="34" charset="0"/>
            </a:endParaRPr>
          </a:p>
        </p:txBody>
      </p:sp>
      <p:sp>
        <p:nvSpPr>
          <p:cNvPr id="5" name="Rectangle 4"/>
          <p:cNvSpPr/>
          <p:nvPr/>
        </p:nvSpPr>
        <p:spPr>
          <a:xfrm>
            <a:off x="215942" y="4077072"/>
            <a:ext cx="8928058" cy="923330"/>
          </a:xfrm>
          <a:prstGeom prst="rect">
            <a:avLst/>
          </a:prstGeom>
        </p:spPr>
        <p:txBody>
          <a:bodyPr wrap="square">
            <a:spAutoFit/>
          </a:bodyPr>
          <a:lstStyle/>
          <a:p>
            <a:pPr lvl="0" eaLnBrk="0" fontAlgn="base" hangingPunct="0">
              <a:spcBef>
                <a:spcPct val="0"/>
              </a:spcBef>
              <a:spcAft>
                <a:spcPct val="0"/>
              </a:spcAft>
            </a:pPr>
            <a:r>
              <a:rPr lang="lv-LV" dirty="0" smtClean="0">
                <a:latin typeface="Times New Roman" pitchFamily="18" charset="0"/>
                <a:ea typeface="Calibri" pitchFamily="34" charset="0"/>
                <a:cs typeface="Times New Roman" pitchFamily="18" charset="0"/>
              </a:rPr>
              <a:t>Racionālās plānošanas modelis skata afektīvās kustības kā aizspriedumu sakni un traucējumiem, kuri “noved” cilvēkus no racionālās domāšanas ceļa un negatīvi ietekmē sprieduma un sekojošā lēmuma “objektivitāti”. </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0" y="338554"/>
            <a:ext cx="9144000" cy="769441"/>
          </a:xfrm>
          <a:prstGeom prst="rect">
            <a:avLst/>
          </a:prstGeom>
          <a:solidFill>
            <a:srgbClr val="C00000"/>
          </a:solidFill>
          <a:ln w="9525">
            <a:noFill/>
            <a:miter lim="800000"/>
            <a:headEnd/>
            <a:tailEnd/>
          </a:ln>
        </p:spPr>
        <p:txBody>
          <a:bodyPr wrap="square" anchor="ctr">
            <a:spAutoFit/>
          </a:bodyPr>
          <a:lstStyle/>
          <a:p>
            <a:pPr algn="ctr"/>
            <a:r>
              <a:rPr lang="lv-LV" sz="4400" b="1" dirty="0" smtClean="0">
                <a:solidFill>
                  <a:schemeClr val="bg1"/>
                </a:solidFill>
              </a:rPr>
              <a:t>Emociju kognitīvā  novērtēšana</a:t>
            </a:r>
            <a:endParaRPr lang="en-US" sz="4400" b="1" dirty="0" smtClean="0">
              <a:solidFill>
                <a:schemeClr val="bg1"/>
              </a:solidFill>
            </a:endParaRPr>
          </a:p>
        </p:txBody>
      </p:sp>
      <p:sp>
        <p:nvSpPr>
          <p:cNvPr id="4" name="Rectangle 3"/>
          <p:cNvSpPr/>
          <p:nvPr/>
        </p:nvSpPr>
        <p:spPr>
          <a:xfrm>
            <a:off x="467544" y="1628800"/>
            <a:ext cx="7848872" cy="3416320"/>
          </a:xfrm>
          <a:prstGeom prst="rect">
            <a:avLst/>
          </a:prstGeom>
        </p:spPr>
        <p:txBody>
          <a:bodyPr wrap="square">
            <a:spAutoFit/>
          </a:bodyPr>
          <a:lstStyle/>
          <a:p>
            <a:r>
              <a:rPr lang="lv-LV" sz="2000" b="1" u="sng" dirty="0" smtClean="0"/>
              <a:t>4 dimensijas ir īpaši jūtīgas situācijās, kad  dominē sociālā identitāte </a:t>
            </a:r>
          </a:p>
          <a:p>
            <a:endParaRPr lang="lv-LV" u="sng" dirty="0" smtClean="0"/>
          </a:p>
          <a:p>
            <a:pPr marL="342900" indent="-342900">
              <a:buAutoNum type="alphaLcParenBoth"/>
            </a:pPr>
            <a:r>
              <a:rPr lang="lv-LV" b="1" dirty="0" smtClean="0"/>
              <a:t>Mērķa sasniedzamība </a:t>
            </a:r>
            <a:r>
              <a:rPr lang="lv-LV" dirty="0" smtClean="0"/>
              <a:t>- mērķu vai vērtību svarīgums lai sekmīgi sasniegtu rezultātu</a:t>
            </a:r>
          </a:p>
          <a:p>
            <a:pPr marL="342900" indent="-342900">
              <a:buAutoNum type="alphaLcParenBoth"/>
            </a:pPr>
            <a:r>
              <a:rPr lang="lv-LV" b="1" dirty="0" smtClean="0"/>
              <a:t>Cēloņu aģents un atbildība </a:t>
            </a:r>
            <a:r>
              <a:rPr lang="lv-LV" dirty="0" smtClean="0"/>
              <a:t>– nosaka notikuma konsekvences attiecībā pret indivīda interesēm: kas uzņēmās vainu/atbildību; novirze no sākotnējiem mērķiem un sagaidāmo rezultātu iespējamība; cik sekmīgi/destruktīvi notikums ietekmē indivīda intereses, mērķus un tuvākus plānus.</a:t>
            </a:r>
          </a:p>
          <a:p>
            <a:pPr marL="342900" indent="-342900">
              <a:buAutoNum type="alphaLcParenBoth"/>
            </a:pPr>
            <a:r>
              <a:rPr lang="lv-LV" b="1" dirty="0" smtClean="0"/>
              <a:t>Vienošanas potenciāls (</a:t>
            </a:r>
            <a:r>
              <a:rPr lang="en-US" b="1" i="1" dirty="0" smtClean="0"/>
              <a:t>coping potential</a:t>
            </a:r>
            <a:r>
              <a:rPr lang="lv-LV" b="1" dirty="0" smtClean="0"/>
              <a:t>)  </a:t>
            </a:r>
            <a:r>
              <a:rPr lang="lv-LV" dirty="0" smtClean="0"/>
              <a:t>- situācijas dalībnieka sajūta par spēju kontrolēt afekta situācijas konsekvences</a:t>
            </a:r>
          </a:p>
          <a:p>
            <a:pPr marL="342900" indent="-342900">
              <a:buAutoNum type="alphaLcParenBoth"/>
            </a:pPr>
            <a:r>
              <a:rPr lang="lv-LV" b="1" dirty="0" smtClean="0"/>
              <a:t>leģitimitāte (vērtību atbilstība)  </a:t>
            </a:r>
            <a:r>
              <a:rPr lang="lv-LV" dirty="0" smtClean="0"/>
              <a:t>- afekta savienojamība ar sociālās grupas ārējiem standartiem  un normām</a:t>
            </a:r>
            <a:r>
              <a:rPr lang="en-US" dirty="0" smtClean="0"/>
              <a:t>(</a:t>
            </a:r>
            <a:r>
              <a:rPr lang="en-GB" dirty="0" smtClean="0"/>
              <a:t>Garcia-</a:t>
            </a:r>
            <a:r>
              <a:rPr lang="en-GB" dirty="0" err="1" smtClean="0"/>
              <a:t>Prieto</a:t>
            </a:r>
            <a:r>
              <a:rPr lang="en-GB" dirty="0" smtClean="0"/>
              <a:t>, Scherer, 2006)</a:t>
            </a:r>
            <a:r>
              <a:rPr lang="en-US" dirty="0" smtClean="0"/>
              <a:t>. </a:t>
            </a:r>
            <a:endParaRPr lang="en-US" dirty="0"/>
          </a:p>
        </p:txBody>
      </p:sp>
      <p:sp>
        <p:nvSpPr>
          <p:cNvPr id="5" name="Rectangle 4"/>
          <p:cNvSpPr/>
          <p:nvPr/>
        </p:nvSpPr>
        <p:spPr>
          <a:xfrm>
            <a:off x="467544" y="5229200"/>
            <a:ext cx="7848872" cy="1200329"/>
          </a:xfrm>
          <a:prstGeom prst="rect">
            <a:avLst/>
          </a:prstGeom>
        </p:spPr>
        <p:txBody>
          <a:bodyPr wrap="square">
            <a:spAutoFit/>
          </a:bodyPr>
          <a:lstStyle/>
          <a:p>
            <a:r>
              <a:rPr lang="lv-LV" sz="2400" b="1" dirty="0" smtClean="0"/>
              <a:t>Situācijas novērtējums, kad dominē sociālā identitāte, mēdz kvalitatīvi atšķirties no novērtējuma, kad dominē individuālās vajadzības un mērķi. </a:t>
            </a:r>
            <a:endParaRPr lang="en-US"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132856"/>
            <a:ext cx="7848872" cy="4247317"/>
          </a:xfrm>
          <a:prstGeom prst="rect">
            <a:avLst/>
          </a:prstGeom>
        </p:spPr>
        <p:txBody>
          <a:bodyPr wrap="square">
            <a:spAutoFit/>
          </a:bodyPr>
          <a:lstStyle/>
          <a:p>
            <a:endParaRPr lang="lv-LV" u="sng" dirty="0" smtClean="0"/>
          </a:p>
          <a:p>
            <a:pPr marL="342900" indent="-342900">
              <a:buAutoNum type="alphaLcParenBoth"/>
            </a:pPr>
            <a:r>
              <a:rPr lang="lv-LV" b="1" dirty="0" smtClean="0"/>
              <a:t>Mērķa sasniedzamība</a:t>
            </a:r>
          </a:p>
          <a:p>
            <a:pPr marL="342900" indent="-342900"/>
            <a:r>
              <a:rPr lang="lv-LV" dirty="0" smtClean="0"/>
              <a:t>Indivīds “piesavinās grupas mērķus un emocionāli izjūt tos kā  savu personīgu veiksmi vai </a:t>
            </a:r>
            <a:r>
              <a:rPr lang="lv-LV" dirty="0" smtClean="0"/>
              <a:t>neveiksmi </a:t>
            </a:r>
          </a:p>
          <a:p>
            <a:pPr marL="342900" indent="-342900"/>
            <a:r>
              <a:rPr lang="lv-LV" b="1" dirty="0" smtClean="0"/>
              <a:t>(b) Cēloņu aģents un atbildība</a:t>
            </a:r>
          </a:p>
          <a:p>
            <a:pPr marL="342900" indent="-342900"/>
            <a:r>
              <a:rPr lang="lv-LV" dirty="0" err="1" smtClean="0"/>
              <a:t>Ārgrupas</a:t>
            </a:r>
            <a:r>
              <a:rPr lang="lv-LV" dirty="0" smtClean="0"/>
              <a:t> nevēlamā uzvedība tiek skaidrota, izejot no tās negatīvā novērtējuma, bet </a:t>
            </a:r>
            <a:r>
              <a:rPr lang="lv-LV" dirty="0" err="1" smtClean="0"/>
              <a:t>ārgrupas</a:t>
            </a:r>
            <a:r>
              <a:rPr lang="lv-LV" dirty="0" smtClean="0"/>
              <a:t>  vēlamā uzvedības tiek skaidrota, mazinot tās “labas īpašības”.</a:t>
            </a:r>
          </a:p>
          <a:p>
            <a:pPr marL="342900" indent="-342900"/>
            <a:r>
              <a:rPr lang="lv-LV" b="1" dirty="0" smtClean="0"/>
              <a:t>(c) Vienošanas potenciāls (</a:t>
            </a:r>
            <a:r>
              <a:rPr lang="en-US" b="1" i="1" dirty="0" smtClean="0"/>
              <a:t>coping potential</a:t>
            </a:r>
            <a:r>
              <a:rPr lang="lv-LV" b="1" dirty="0" smtClean="0"/>
              <a:t>)</a:t>
            </a:r>
          </a:p>
          <a:p>
            <a:pPr marL="342900" indent="-342900"/>
            <a:r>
              <a:rPr lang="lv-LV" dirty="0" smtClean="0"/>
              <a:t>Jo lielāks ir sabiedrības atbalsts </a:t>
            </a:r>
            <a:r>
              <a:rPr lang="lv-LV" dirty="0" err="1" smtClean="0"/>
              <a:t>i</a:t>
            </a:r>
            <a:r>
              <a:rPr lang="lv-LV" dirty="0" err="1" smtClean="0"/>
              <a:t>ekšgrupai</a:t>
            </a:r>
            <a:r>
              <a:rPr lang="lv-LV" dirty="0" smtClean="0"/>
              <a:t>, jo  lielākās ir tās dalībnieku dusmu izpausme  un gatavība uzbrukt </a:t>
            </a:r>
            <a:r>
              <a:rPr lang="lv-LV" dirty="0" err="1" smtClean="0"/>
              <a:t>ārgrupai</a:t>
            </a:r>
            <a:r>
              <a:rPr lang="lv-LV" dirty="0" smtClean="0"/>
              <a:t>.  </a:t>
            </a:r>
          </a:p>
          <a:p>
            <a:pPr marL="342900" indent="-342900"/>
            <a:r>
              <a:rPr lang="lv-LV" b="1" dirty="0" smtClean="0"/>
              <a:t> (d) leģitimitāte (vērtību atbilstība)</a:t>
            </a:r>
          </a:p>
          <a:p>
            <a:pPr marL="342900" indent="-342900"/>
            <a:r>
              <a:rPr lang="lv-LV" dirty="0" err="1" smtClean="0"/>
              <a:t>Iekšgrupas</a:t>
            </a:r>
            <a:r>
              <a:rPr lang="lv-LV" dirty="0" smtClean="0"/>
              <a:t> normas un standarti ir svarīgāki par vispārpieņemtajiem. Grupas normas ietekmē taisnīguma uztveri, tajā skaitā lielāka personīgā labuma “godīgumu”, ja otra persona pieder </a:t>
            </a:r>
            <a:r>
              <a:rPr lang="lv-LV" dirty="0" err="1" smtClean="0"/>
              <a:t>ārgrupai</a:t>
            </a:r>
            <a:r>
              <a:rPr lang="lv-LV" dirty="0" smtClean="0"/>
              <a:t>.  </a:t>
            </a:r>
            <a:endParaRPr lang="lv-LV" dirty="0" smtClean="0"/>
          </a:p>
          <a:p>
            <a:pPr marL="342900" indent="-342900"/>
            <a:endParaRPr lang="en-US" dirty="0"/>
          </a:p>
        </p:txBody>
      </p:sp>
      <p:sp>
        <p:nvSpPr>
          <p:cNvPr id="5" name="Rectangle 6"/>
          <p:cNvSpPr>
            <a:spLocks noChangeArrowheads="1"/>
          </p:cNvSpPr>
          <p:nvPr/>
        </p:nvSpPr>
        <p:spPr bwMode="auto">
          <a:xfrm>
            <a:off x="0" y="338554"/>
            <a:ext cx="9144000" cy="769441"/>
          </a:xfrm>
          <a:prstGeom prst="rect">
            <a:avLst/>
          </a:prstGeom>
          <a:solidFill>
            <a:srgbClr val="C00000"/>
          </a:solidFill>
          <a:ln w="9525">
            <a:noFill/>
            <a:miter lim="800000"/>
            <a:headEnd/>
            <a:tailEnd/>
          </a:ln>
        </p:spPr>
        <p:txBody>
          <a:bodyPr wrap="square" anchor="ctr">
            <a:spAutoFit/>
          </a:bodyPr>
          <a:lstStyle/>
          <a:p>
            <a:pPr algn="ctr"/>
            <a:r>
              <a:rPr lang="lv-LV" sz="4400" b="1" dirty="0" smtClean="0">
                <a:solidFill>
                  <a:schemeClr val="bg1"/>
                </a:solidFill>
              </a:rPr>
              <a:t>Emociju kognitīvā  novērtēšana</a:t>
            </a:r>
            <a:endParaRPr lang="en-US" sz="4400" b="1" dirty="0" smtClean="0">
              <a:solidFill>
                <a:schemeClr val="bg1"/>
              </a:solidFill>
            </a:endParaRPr>
          </a:p>
        </p:txBody>
      </p:sp>
      <p:sp>
        <p:nvSpPr>
          <p:cNvPr id="6" name="Rectangle 5"/>
          <p:cNvSpPr/>
          <p:nvPr/>
        </p:nvSpPr>
        <p:spPr>
          <a:xfrm>
            <a:off x="812800" y="1507222"/>
            <a:ext cx="6135464" cy="584775"/>
          </a:xfrm>
          <a:prstGeom prst="rect">
            <a:avLst/>
          </a:prstGeom>
        </p:spPr>
        <p:txBody>
          <a:bodyPr wrap="square">
            <a:spAutoFit/>
          </a:bodyPr>
          <a:lstStyle/>
          <a:p>
            <a:pPr marL="342900" lvl="0" indent="-342900"/>
            <a:r>
              <a:rPr lang="lv-LV" sz="3200" b="1" dirty="0" smtClean="0">
                <a:solidFill>
                  <a:prstClr val="black"/>
                </a:solidFill>
              </a:rPr>
              <a:t>Ja situācija emocionāli jūtīga .... </a:t>
            </a:r>
            <a:endParaRPr lang="lv-LV" sz="3200" b="1" dirty="0" smtClean="0">
              <a:solidFill>
                <a:prstClr val="black"/>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0" y="260350"/>
            <a:ext cx="9144000" cy="769938"/>
          </a:xfrm>
          <a:prstGeom prst="rect">
            <a:avLst/>
          </a:prstGeom>
          <a:solidFill>
            <a:srgbClr val="C00000"/>
          </a:solidFill>
          <a:ln w="9525">
            <a:noFill/>
            <a:miter lim="800000"/>
            <a:headEnd/>
            <a:tailEnd/>
          </a:ln>
        </p:spPr>
        <p:txBody>
          <a:bodyPr wrap="square" anchor="ctr">
            <a:spAutoFit/>
          </a:bodyPr>
          <a:lstStyle/>
          <a:p>
            <a:pPr>
              <a:buFont typeface="Marlett" pitchFamily="2" charset="2"/>
              <a:buChar char="r"/>
            </a:pPr>
            <a:r>
              <a:rPr lang="lv-LV" sz="4400" dirty="0">
                <a:solidFill>
                  <a:schemeClr val="bg1"/>
                </a:solidFill>
                <a:latin typeface="Calibri" pitchFamily="34" charset="0"/>
              </a:rPr>
              <a:t>Divu sistēmu teorija</a:t>
            </a:r>
            <a:endParaRPr lang="en-US" sz="4400" dirty="0">
              <a:solidFill>
                <a:schemeClr val="bg1"/>
              </a:solidFill>
              <a:latin typeface="Calibri" pitchFamily="34" charset="0"/>
            </a:endParaRPr>
          </a:p>
        </p:txBody>
      </p:sp>
      <p:pic>
        <p:nvPicPr>
          <p:cNvPr id="21507" name="Picture 4" descr="http://www.sievietespasaule.lv/img/news/general/1318834675_zemapzina_red.jpg">
            <a:hlinkClick r:id="rId3"/>
          </p:cNvPr>
          <p:cNvPicPr>
            <a:picLocks noChangeAspect="1" noChangeArrowheads="1"/>
          </p:cNvPicPr>
          <p:nvPr/>
        </p:nvPicPr>
        <p:blipFill>
          <a:blip r:embed="rId4" cstate="print"/>
          <a:srcRect/>
          <a:stretch>
            <a:fillRect/>
          </a:stretch>
        </p:blipFill>
        <p:spPr bwMode="auto">
          <a:xfrm>
            <a:off x="250825" y="1268413"/>
            <a:ext cx="5281613" cy="3960812"/>
          </a:xfrm>
          <a:prstGeom prst="rect">
            <a:avLst/>
          </a:prstGeom>
          <a:noFill/>
          <a:ln w="9525">
            <a:noFill/>
            <a:miter lim="800000"/>
            <a:headEnd/>
            <a:tailEnd/>
          </a:ln>
        </p:spPr>
      </p:pic>
      <p:pic>
        <p:nvPicPr>
          <p:cNvPr id="21508" name="Picture 2" descr="http://img.amigos.lv/img/qna/0/9/8440/Cy5HeDNUZrO2O5TKa.jpeg">
            <a:hlinkClick r:id="rId5"/>
          </p:cNvPr>
          <p:cNvPicPr>
            <a:picLocks noChangeAspect="1" noChangeArrowheads="1"/>
          </p:cNvPicPr>
          <p:nvPr/>
        </p:nvPicPr>
        <p:blipFill>
          <a:blip r:embed="rId6" cstate="print"/>
          <a:srcRect/>
          <a:stretch>
            <a:fillRect/>
          </a:stretch>
        </p:blipFill>
        <p:spPr bwMode="auto">
          <a:xfrm>
            <a:off x="5364163" y="1268413"/>
            <a:ext cx="3095625" cy="3963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773238"/>
            <a:ext cx="8713093" cy="1476375"/>
          </a:xfrm>
          <a:prstGeom prst="rect">
            <a:avLst/>
          </a:prstGeom>
        </p:spPr>
        <p:txBody>
          <a:bodyPr wrap="square">
            <a:spAutoFit/>
          </a:bodyPr>
          <a:lstStyle/>
          <a:p>
            <a:pPr>
              <a:defRPr/>
            </a:pPr>
            <a:r>
              <a:rPr lang="lv-LV" dirty="0">
                <a:latin typeface="+mn-lt"/>
                <a:cs typeface="Arial" charset="0"/>
              </a:rPr>
              <a:t>Sociālās zinātnes </a:t>
            </a:r>
            <a:r>
              <a:rPr lang="en-US" dirty="0">
                <a:latin typeface="+mn-lt"/>
                <a:cs typeface="Arial" charset="0"/>
              </a:rPr>
              <a:t>1970s </a:t>
            </a:r>
            <a:r>
              <a:rPr lang="lv-LV" dirty="0">
                <a:latin typeface="+mn-lt"/>
                <a:cs typeface="Arial" charset="0"/>
              </a:rPr>
              <a:t>plaši akceptēja 2 idejas par cilvēku dabu:</a:t>
            </a:r>
          </a:p>
          <a:p>
            <a:pPr>
              <a:defRPr/>
            </a:pPr>
            <a:r>
              <a:rPr lang="lv-LV" dirty="0">
                <a:latin typeface="+mn-lt"/>
                <a:cs typeface="Arial" charset="0"/>
              </a:rPr>
              <a:t> 1. Cilvēki ir pamatā racionāli un to domāšana balstās uz saprāta.</a:t>
            </a:r>
          </a:p>
          <a:p>
            <a:pPr>
              <a:defRPr/>
            </a:pPr>
            <a:r>
              <a:rPr lang="lv-LV" dirty="0">
                <a:latin typeface="+mn-lt"/>
                <a:cs typeface="Arial" charset="0"/>
              </a:rPr>
              <a:t> 2. Emocijas ( bailes, afekts, naids) izskaidro lielāko daļu gadījumu, </a:t>
            </a:r>
            <a:r>
              <a:rPr lang="lv-LV" dirty="0" smtClean="0">
                <a:latin typeface="+mn-lt"/>
                <a:cs typeface="Arial" charset="0"/>
              </a:rPr>
              <a:t>kad </a:t>
            </a:r>
            <a:r>
              <a:rPr lang="lv-LV" dirty="0">
                <a:latin typeface="+mn-lt"/>
                <a:cs typeface="Arial" charset="0"/>
              </a:rPr>
              <a:t>cilvēki </a:t>
            </a:r>
            <a:r>
              <a:rPr lang="lv-LV" dirty="0" smtClean="0">
                <a:latin typeface="+mn-lt"/>
                <a:cs typeface="Arial" charset="0"/>
              </a:rPr>
              <a:t>sāk </a:t>
            </a:r>
            <a:r>
              <a:rPr lang="lv-LV" dirty="0">
                <a:latin typeface="+mn-lt"/>
                <a:cs typeface="Arial" charset="0"/>
              </a:rPr>
              <a:t>rīkoties nesapratīgi. </a:t>
            </a:r>
            <a:endParaRPr lang="en-US" dirty="0">
              <a:latin typeface="+mn-lt"/>
              <a:cs typeface="Arial" charset="0"/>
            </a:endParaRPr>
          </a:p>
          <a:p>
            <a:pPr>
              <a:defRPr/>
            </a:pPr>
            <a:r>
              <a:rPr lang="lv-LV" i="1" dirty="0">
                <a:latin typeface="+mn-lt"/>
                <a:cs typeface="Arial" charset="0"/>
              </a:rPr>
              <a:t>							(</a:t>
            </a:r>
            <a:r>
              <a:rPr lang="en-US" i="1" dirty="0" err="1">
                <a:latin typeface="+mn-lt"/>
                <a:cs typeface="Arial" charset="0"/>
              </a:rPr>
              <a:t>Kahneman</a:t>
            </a:r>
            <a:r>
              <a:rPr lang="en-US" i="1" dirty="0">
                <a:latin typeface="+mn-lt"/>
                <a:cs typeface="Arial" charset="0"/>
              </a:rPr>
              <a:t>, </a:t>
            </a:r>
            <a:r>
              <a:rPr lang="lv-LV" i="1" dirty="0">
                <a:latin typeface="+mn-lt"/>
                <a:cs typeface="Arial" charset="0"/>
              </a:rPr>
              <a:t>2011)</a:t>
            </a:r>
            <a:endParaRPr lang="en-US" i="1" dirty="0">
              <a:latin typeface="+mn-lt"/>
              <a:cs typeface="Arial" charset="0"/>
            </a:endParaRPr>
          </a:p>
        </p:txBody>
      </p:sp>
      <p:sp>
        <p:nvSpPr>
          <p:cNvPr id="4" name="Rectangle 3"/>
          <p:cNvSpPr/>
          <p:nvPr/>
        </p:nvSpPr>
        <p:spPr>
          <a:xfrm>
            <a:off x="395536" y="4005064"/>
            <a:ext cx="8748464" cy="646113"/>
          </a:xfrm>
          <a:prstGeom prst="rect">
            <a:avLst/>
          </a:prstGeom>
        </p:spPr>
        <p:txBody>
          <a:bodyPr wrap="square">
            <a:spAutoFit/>
          </a:bodyPr>
          <a:lstStyle/>
          <a:p>
            <a:pPr>
              <a:defRPr/>
            </a:pPr>
            <a:r>
              <a:rPr lang="lv-LV" dirty="0">
                <a:latin typeface="+mn-lt"/>
                <a:cs typeface="Arial" charset="0"/>
              </a:rPr>
              <a:t>Šīs kļūdas drīzāk attiecās uz kognitīvas mašinērijas dizainu, nekā </a:t>
            </a:r>
            <a:r>
              <a:rPr lang="lv-LV" dirty="0" smtClean="0">
                <a:latin typeface="+mn-lt"/>
                <a:cs typeface="Arial" charset="0"/>
              </a:rPr>
              <a:t>uz domās </a:t>
            </a:r>
            <a:r>
              <a:rPr lang="lv-LV" dirty="0">
                <a:latin typeface="+mn-lt"/>
                <a:cs typeface="Arial" charset="0"/>
              </a:rPr>
              <a:t>“</a:t>
            </a:r>
            <a:r>
              <a:rPr lang="lv-LV" dirty="0" smtClean="0">
                <a:latin typeface="+mn-lt"/>
                <a:cs typeface="Arial" charset="0"/>
              </a:rPr>
              <a:t>bojāšanu” </a:t>
            </a:r>
            <a:r>
              <a:rPr lang="lv-LV" dirty="0">
                <a:latin typeface="+mn-lt"/>
                <a:cs typeface="Arial" charset="0"/>
              </a:rPr>
              <a:t>ar emociju.  </a:t>
            </a:r>
            <a:endParaRPr lang="en-US" dirty="0">
              <a:latin typeface="+mn-lt"/>
              <a:cs typeface="Arial" charset="0"/>
            </a:endParaRPr>
          </a:p>
        </p:txBody>
      </p:sp>
      <p:sp>
        <p:nvSpPr>
          <p:cNvPr id="5" name="Rectangle 4"/>
          <p:cNvSpPr/>
          <p:nvPr/>
        </p:nvSpPr>
        <p:spPr>
          <a:xfrm>
            <a:off x="323528" y="3357563"/>
            <a:ext cx="8496622" cy="368300"/>
          </a:xfrm>
          <a:prstGeom prst="rect">
            <a:avLst/>
          </a:prstGeom>
        </p:spPr>
        <p:txBody>
          <a:bodyPr wrap="square">
            <a:spAutoFit/>
          </a:bodyPr>
          <a:lstStyle/>
          <a:p>
            <a:pPr>
              <a:defRPr/>
            </a:pPr>
            <a:r>
              <a:rPr lang="lv-LV" dirty="0">
                <a:latin typeface="+mn-lt"/>
                <a:cs typeface="Arial" charset="0"/>
              </a:rPr>
              <a:t>Domāšanas sistemātiskās kļūdas – neobjektīvie spriedumi – notiek konkrētas situācijas</a:t>
            </a:r>
            <a:endParaRPr lang="en-US" dirty="0">
              <a:latin typeface="+mn-lt"/>
              <a:cs typeface="Arial" charset="0"/>
            </a:endParaRPr>
          </a:p>
        </p:txBody>
      </p:sp>
      <p:sp>
        <p:nvSpPr>
          <p:cNvPr id="7" name="Rectangle 6"/>
          <p:cNvSpPr/>
          <p:nvPr/>
        </p:nvSpPr>
        <p:spPr>
          <a:xfrm>
            <a:off x="323850" y="765175"/>
            <a:ext cx="4752975" cy="922338"/>
          </a:xfrm>
          <a:prstGeom prst="rect">
            <a:avLst/>
          </a:prstGeom>
        </p:spPr>
        <p:txBody>
          <a:bodyPr>
            <a:spAutoFit/>
          </a:bodyPr>
          <a:lstStyle/>
          <a:p>
            <a:pPr>
              <a:defRPr/>
            </a:pPr>
            <a:r>
              <a:rPr lang="lv-LV" b="1" dirty="0">
                <a:latin typeface="+mn-lt"/>
                <a:cs typeface="Arial" charset="0"/>
              </a:rPr>
              <a:t>Divu sistēmu teorija</a:t>
            </a:r>
          </a:p>
          <a:p>
            <a:pPr>
              <a:defRPr/>
            </a:pPr>
            <a:r>
              <a:rPr lang="lv-LV" dirty="0">
                <a:latin typeface="+mn-lt"/>
                <a:cs typeface="Arial" charset="0"/>
              </a:rPr>
              <a:t>Sistēma 1: ātrā domāšana </a:t>
            </a:r>
          </a:p>
          <a:p>
            <a:pPr>
              <a:defRPr/>
            </a:pPr>
            <a:r>
              <a:rPr lang="lv-LV" dirty="0">
                <a:latin typeface="+mn-lt"/>
                <a:cs typeface="Arial" charset="0"/>
              </a:rPr>
              <a:t>Sistēma 2: lēnā domāšana</a:t>
            </a:r>
          </a:p>
        </p:txBody>
      </p:sp>
      <p:sp>
        <p:nvSpPr>
          <p:cNvPr id="6" name="Rectangle 5"/>
          <p:cNvSpPr/>
          <p:nvPr/>
        </p:nvSpPr>
        <p:spPr>
          <a:xfrm>
            <a:off x="395536" y="5013176"/>
            <a:ext cx="2544736" cy="369332"/>
          </a:xfrm>
          <a:prstGeom prst="rect">
            <a:avLst/>
          </a:prstGeom>
        </p:spPr>
        <p:txBody>
          <a:bodyPr wrap="none">
            <a:spAutoFit/>
          </a:bodyPr>
          <a:lstStyle/>
          <a:p>
            <a:r>
              <a:rPr lang="lv-LV" dirty="0" smtClean="0">
                <a:solidFill>
                  <a:prstClr val="black"/>
                </a:solidFill>
                <a:cs typeface="Arial" charset="0"/>
              </a:rPr>
              <a:t>Kognitīvās ilūzijas ( </a:t>
            </a:r>
            <a:r>
              <a:rPr lang="lv-LV" dirty="0" err="1" smtClean="0">
                <a:solidFill>
                  <a:prstClr val="black"/>
                </a:solidFill>
                <a:cs typeface="Arial" charset="0"/>
              </a:rPr>
              <a:t>bias</a:t>
            </a:r>
            <a:r>
              <a:rPr lang="lv-LV" dirty="0" smtClean="0">
                <a:solidFill>
                  <a:prstClr val="black"/>
                </a:solidFill>
                <a:cs typeface="Arial" charset="0"/>
              </a:rPr>
              <a:t>)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4070" t="35063" r="48258" b="14735"/>
          <a:stretch>
            <a:fillRect/>
          </a:stretch>
        </p:blipFill>
        <p:spPr bwMode="auto">
          <a:xfrm>
            <a:off x="1649322" y="685495"/>
            <a:ext cx="5442958" cy="55518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2564904"/>
            <a:ext cx="3115981" cy="1200329"/>
          </a:xfrm>
          <a:prstGeom prst="rect">
            <a:avLst/>
          </a:prstGeom>
        </p:spPr>
        <p:txBody>
          <a:bodyPr wrap="none">
            <a:spAutoFit/>
          </a:bodyPr>
          <a:lstStyle/>
          <a:p>
            <a:pPr>
              <a:defRPr/>
            </a:pPr>
            <a:r>
              <a:rPr lang="lv-LV" sz="7200" dirty="0" smtClean="0">
                <a:cs typeface="Arial" charset="0"/>
              </a:rPr>
              <a:t>Paldies!</a:t>
            </a:r>
            <a:endParaRPr lang="lv-LV" sz="7200" dirty="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9552" y="260648"/>
            <a:ext cx="1662763" cy="461665"/>
          </a:xfrm>
          <a:prstGeom prst="rect">
            <a:avLst/>
          </a:prstGeom>
          <a:noFill/>
          <a:ln w="9525">
            <a:noFill/>
            <a:miter lim="800000"/>
            <a:headEnd/>
            <a:tailEnd/>
          </a:ln>
        </p:spPr>
        <p:txBody>
          <a:bodyPr wrap="none">
            <a:spAutoFit/>
          </a:bodyPr>
          <a:lstStyle/>
          <a:p>
            <a:r>
              <a:rPr lang="en-US" sz="2400" b="1" dirty="0" smtClean="0">
                <a:solidFill>
                  <a:srgbClr val="C00000"/>
                </a:solidFill>
                <a:latin typeface="+mn-lt"/>
              </a:rPr>
              <a:t>conclusions</a:t>
            </a:r>
            <a:endParaRPr lang="en-US" sz="2400" b="1" i="1" dirty="0">
              <a:latin typeface="+mn-lt"/>
            </a:endParaRPr>
          </a:p>
        </p:txBody>
      </p:sp>
      <p:sp>
        <p:nvSpPr>
          <p:cNvPr id="4" name="Rectangle 3"/>
          <p:cNvSpPr/>
          <p:nvPr/>
        </p:nvSpPr>
        <p:spPr>
          <a:xfrm>
            <a:off x="8460432" y="6309320"/>
            <a:ext cx="276038" cy="307777"/>
          </a:xfrm>
          <a:prstGeom prst="rect">
            <a:avLst/>
          </a:prstGeom>
        </p:spPr>
        <p:txBody>
          <a:bodyPr wrap="none">
            <a:spAutoFit/>
          </a:bodyPr>
          <a:lstStyle/>
          <a:p>
            <a:r>
              <a:rPr lang="lv-LV" sz="1400" dirty="0" smtClean="0">
                <a:solidFill>
                  <a:schemeClr val="bg1">
                    <a:lumMod val="75000"/>
                  </a:schemeClr>
                </a:solidFill>
                <a:latin typeface="+mn-lt"/>
                <a:cs typeface="Times New Roman" pitchFamily="18" charset="0"/>
              </a:rPr>
              <a:t>1</a:t>
            </a:r>
            <a:endParaRPr lang="en-US" sz="1400" dirty="0">
              <a:solidFill>
                <a:schemeClr val="bg1">
                  <a:lumMod val="75000"/>
                </a:schemeClr>
              </a:solidFill>
              <a:latin typeface="+mn-lt"/>
            </a:endParaRPr>
          </a:p>
        </p:txBody>
      </p:sp>
      <p:sp>
        <p:nvSpPr>
          <p:cNvPr id="5" name="Rectangle 4"/>
          <p:cNvSpPr/>
          <p:nvPr/>
        </p:nvSpPr>
        <p:spPr>
          <a:xfrm>
            <a:off x="395536" y="620688"/>
            <a:ext cx="8208912" cy="6186309"/>
          </a:xfrm>
          <a:prstGeom prst="rect">
            <a:avLst/>
          </a:prstGeom>
        </p:spPr>
        <p:txBody>
          <a:bodyPr wrap="square">
            <a:spAutoFit/>
          </a:bodyPr>
          <a:lstStyle/>
          <a:p>
            <a:pPr marL="342900" indent="-342900"/>
            <a:r>
              <a:rPr lang="en-US" dirty="0" smtClean="0">
                <a:latin typeface="+mn-lt"/>
              </a:rPr>
              <a:t>“ </a:t>
            </a:r>
            <a:r>
              <a:rPr lang="en-US" sz="1600" b="1" dirty="0" smtClean="0">
                <a:latin typeface="+mn-lt"/>
              </a:rPr>
              <a:t>Urban panning “ seems to be a  continuously transforming “ meshwork” of diverse non-stop interacting practices related to socially constructed spatial dimension. </a:t>
            </a:r>
          </a:p>
          <a:p>
            <a:pPr marL="342900" indent="-342900"/>
            <a:r>
              <a:rPr lang="en-US" sz="1600" b="1" dirty="0" smtClean="0">
                <a:latin typeface="+mn-lt"/>
              </a:rPr>
              <a:t>It is hard to imagine an “ overall “, “ general” approach to “ urban planning” which “ understands” and “ control” this continuously changing “ meshwork” of urban transformations. </a:t>
            </a:r>
          </a:p>
          <a:p>
            <a:pPr marL="342900" indent="-342900"/>
            <a:r>
              <a:rPr lang="en-US" sz="1600" b="1" dirty="0" smtClean="0">
                <a:latin typeface="+mn-lt"/>
              </a:rPr>
              <a:t>“ Urban planning” is one of the multiple everyday practices of society, where divers groups of actors ( users, professionals, developers, </a:t>
            </a:r>
            <a:r>
              <a:rPr lang="en-US" sz="1600" b="1" dirty="0" err="1" smtClean="0">
                <a:latin typeface="+mn-lt"/>
              </a:rPr>
              <a:t>polititans</a:t>
            </a:r>
            <a:r>
              <a:rPr lang="en-US" sz="1600" b="1" dirty="0" smtClean="0">
                <a:latin typeface="+mn-lt"/>
              </a:rPr>
              <a:t> etc.)  exercise social rituals accepted by their groups. </a:t>
            </a:r>
          </a:p>
          <a:p>
            <a:pPr marL="342900" indent="-342900"/>
            <a:r>
              <a:rPr lang="en-US" sz="1600" b="1" dirty="0" smtClean="0">
                <a:latin typeface="+mn-lt"/>
              </a:rPr>
              <a:t>The group rituals are related to the process of </a:t>
            </a:r>
            <a:r>
              <a:rPr lang="en-US" sz="1600" b="1" dirty="0" err="1" smtClean="0">
                <a:latin typeface="+mn-lt"/>
              </a:rPr>
              <a:t>structuration</a:t>
            </a:r>
            <a:r>
              <a:rPr lang="en-US" sz="1600" b="1" dirty="0" smtClean="0">
                <a:latin typeface="+mn-lt"/>
              </a:rPr>
              <a:t>,  when structures being produced and producing habitus of each group or assemblage of groups ( habituses of different groups within the department, habitus of department). </a:t>
            </a:r>
          </a:p>
          <a:p>
            <a:pPr marL="342900" indent="-342900"/>
            <a:r>
              <a:rPr lang="en-US" sz="1600" b="1" dirty="0" smtClean="0">
                <a:latin typeface="+mn-lt"/>
              </a:rPr>
              <a:t>Habitus of each group oriented towards group’s own practical functions. </a:t>
            </a:r>
            <a:endParaRPr lang="lv-LV" sz="1600" b="1" dirty="0" smtClean="0">
              <a:latin typeface="+mn-lt"/>
            </a:endParaRPr>
          </a:p>
          <a:p>
            <a:pPr marL="342900" indent="-342900"/>
            <a:r>
              <a:rPr lang="lv-LV" dirty="0" smtClean="0">
                <a:solidFill>
                  <a:srgbClr val="C00000"/>
                </a:solidFill>
              </a:rPr>
              <a:t>rituālizētās </a:t>
            </a:r>
            <a:r>
              <a:rPr lang="lv-LV" dirty="0" err="1" smtClean="0">
                <a:solidFill>
                  <a:srgbClr val="C00000"/>
                </a:solidFill>
              </a:rPr>
              <a:t>habitusa</a:t>
            </a:r>
            <a:r>
              <a:rPr lang="lv-LV" dirty="0" smtClean="0">
                <a:solidFill>
                  <a:srgbClr val="C00000"/>
                </a:solidFill>
              </a:rPr>
              <a:t> prakses ar nerakstītajiem „kodiem”.</a:t>
            </a:r>
            <a:endParaRPr lang="en-US" b="1" dirty="0" smtClean="0">
              <a:latin typeface="+mn-lt"/>
            </a:endParaRPr>
          </a:p>
          <a:p>
            <a:pPr marL="342900" indent="-342900"/>
            <a:r>
              <a:rPr lang="en-US" b="1" dirty="0" smtClean="0">
                <a:latin typeface="+mn-lt"/>
              </a:rPr>
              <a:t>“ </a:t>
            </a:r>
            <a:r>
              <a:rPr lang="en-US" sz="1600" b="1" dirty="0" smtClean="0">
                <a:latin typeface="+mn-lt"/>
              </a:rPr>
              <a:t>Planning theory” is a practice. It consists of divers habituses with own unspoken  rules and regulations and it oriented toward own function of  producing “ theories”  (knowledge) by writings  and /or teaching. </a:t>
            </a:r>
          </a:p>
          <a:p>
            <a:pPr marL="342900" indent="-342900"/>
            <a:r>
              <a:rPr lang="en-US" sz="1600" b="1" dirty="0" smtClean="0">
                <a:latin typeface="+mn-lt"/>
              </a:rPr>
              <a:t>Character of “ planning theory” habitus is closer to the habitus of administration ( in “ urban practice” ) as to the character  of building department or architectural office because of everyday focus on “ man” (cognition and skills for writing and speaking), rather then on “ space” ( skills for drawing and building). </a:t>
            </a:r>
          </a:p>
          <a:p>
            <a:pPr marL="342900" indent="-342900"/>
            <a:r>
              <a:rPr lang="en-US" sz="1600" b="1" dirty="0" smtClean="0">
                <a:latin typeface="+mn-lt"/>
              </a:rPr>
              <a:t>“ Planning theory” and “ Planning practice” both are practices in a Field  of to urban space related transformations. </a:t>
            </a:r>
          </a:p>
          <a:p>
            <a:pPr marL="342900" indent="-342900"/>
            <a:r>
              <a:rPr lang="en-US" sz="1600" b="1" dirty="0" smtClean="0">
                <a:latin typeface="+mn-lt"/>
              </a:rPr>
              <a:t>Being practices of one field,  both are “ divided”  in the minds of professionals by cognitive illusion of “ professional deformation” .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23528" y="404664"/>
            <a:ext cx="835292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mn-lt"/>
                <a:ea typeface="Calibri" pitchFamily="34" charset="0"/>
                <a:cs typeface="Times New Roman" pitchFamily="18" charset="0"/>
              </a:rPr>
              <a:t>“Professional deformation“ (psychological disorientation of the person gained during professional practice) bias </a:t>
            </a:r>
            <a:r>
              <a:rPr lang="en-US" sz="1600" b="1" dirty="0" smtClean="0">
                <a:latin typeface="+mn-lt"/>
                <a:ea typeface="Calibri" pitchFamily="34" charset="0"/>
                <a:cs typeface="Times New Roman" pitchFamily="18" charset="0"/>
              </a:rPr>
              <a:t>strengthens the process of replacing personal identity with group identity  and forms  “ blind spots”  or “ eliminated spaces” ( tendency to avoid recognition of cognitive illusion)</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b="1" dirty="0" smtClean="0">
              <a:latin typeface="+mn-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b="1" dirty="0" smtClean="0">
              <a:latin typeface="+mn-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b="1" dirty="0" smtClean="0">
              <a:latin typeface="+mn-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b="1" dirty="0" smtClean="0">
              <a:latin typeface="+mn-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b="1" dirty="0" smtClean="0">
              <a:latin typeface="+mn-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b="1" dirty="0" smtClean="0">
              <a:latin typeface="+mn-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b="1" dirty="0" smtClean="0">
              <a:latin typeface="+mn-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effectLst/>
              <a:latin typeface="+mn-lt"/>
              <a:cs typeface="Arial" pitchFamily="34" charset="0"/>
            </a:endParaRPr>
          </a:p>
        </p:txBody>
      </p:sp>
      <p:sp>
        <p:nvSpPr>
          <p:cNvPr id="10" name="Rectangle 9"/>
          <p:cNvSpPr/>
          <p:nvPr/>
        </p:nvSpPr>
        <p:spPr>
          <a:xfrm>
            <a:off x="8460432" y="6309320"/>
            <a:ext cx="367408" cy="307777"/>
          </a:xfrm>
          <a:prstGeom prst="rect">
            <a:avLst/>
          </a:prstGeom>
        </p:spPr>
        <p:txBody>
          <a:bodyPr wrap="none">
            <a:spAutoFit/>
          </a:bodyPr>
          <a:lstStyle/>
          <a:p>
            <a:r>
              <a:rPr lang="lv-LV" sz="1400" dirty="0" smtClean="0">
                <a:solidFill>
                  <a:schemeClr val="tx1">
                    <a:lumMod val="65000"/>
                    <a:lumOff val="35000"/>
                  </a:schemeClr>
                </a:solidFill>
                <a:latin typeface="+mn-lt"/>
                <a:cs typeface="Times New Roman" pitchFamily="18" charset="0"/>
              </a:rPr>
              <a:t>58</a:t>
            </a:r>
            <a:endParaRPr lang="en-US" sz="1400" dirty="0">
              <a:latin typeface="+mn-lt"/>
            </a:endParaRPr>
          </a:p>
        </p:txBody>
      </p:sp>
      <p:sp>
        <p:nvSpPr>
          <p:cNvPr id="11" name="Rectangle 10"/>
          <p:cNvSpPr/>
          <p:nvPr/>
        </p:nvSpPr>
        <p:spPr>
          <a:xfrm>
            <a:off x="251520" y="1700808"/>
            <a:ext cx="8892480" cy="830997"/>
          </a:xfrm>
          <a:prstGeom prst="rect">
            <a:avLst/>
          </a:prstGeom>
        </p:spPr>
        <p:txBody>
          <a:bodyPr wrap="square">
            <a:spAutoFit/>
          </a:bodyPr>
          <a:lstStyle/>
          <a:p>
            <a:r>
              <a:rPr lang="en-GB" sz="1600" b="1" dirty="0" smtClean="0">
                <a:latin typeface="+mn-lt"/>
              </a:rPr>
              <a:t>“ Professional deformation” , exposing the knowledge of one group </a:t>
            </a:r>
            <a:r>
              <a:rPr lang="en-GB" sz="1600" b="1" i="1" dirty="0" smtClean="0">
                <a:latin typeface="+mn-lt"/>
              </a:rPr>
              <a:t>the need in  psychological reassurance</a:t>
            </a:r>
            <a:r>
              <a:rPr lang="en-GB" sz="1600" b="1" dirty="0" smtClean="0">
                <a:latin typeface="+mn-lt"/>
              </a:rPr>
              <a:t> of other groups increases, accompanied by negative emotions (e.g. fear).  It results in actions aimed at restoration of psychological or physical “comfort zone” of the affected group.</a:t>
            </a:r>
            <a:endParaRPr lang="en-US" sz="1600" b="1" dirty="0">
              <a:latin typeface="+mn-lt"/>
            </a:endParaRPr>
          </a:p>
        </p:txBody>
      </p:sp>
      <p:sp>
        <p:nvSpPr>
          <p:cNvPr id="12" name="Rectangle 11"/>
          <p:cNvSpPr/>
          <p:nvPr/>
        </p:nvSpPr>
        <p:spPr>
          <a:xfrm>
            <a:off x="251520" y="2708920"/>
            <a:ext cx="8892480" cy="830997"/>
          </a:xfrm>
          <a:prstGeom prst="rect">
            <a:avLst/>
          </a:prstGeom>
        </p:spPr>
        <p:txBody>
          <a:bodyPr wrap="square">
            <a:spAutoFit/>
          </a:bodyPr>
          <a:lstStyle/>
          <a:p>
            <a:r>
              <a:rPr lang="en-GB" sz="1600" b="1" dirty="0" smtClean="0">
                <a:latin typeface="+mn-lt"/>
              </a:rPr>
              <a:t>Preference of cognitive (“ rational”) judgement  as an results predication and evaluation technique</a:t>
            </a:r>
          </a:p>
          <a:p>
            <a:r>
              <a:rPr lang="en-GB" sz="1600" b="1" dirty="0" smtClean="0">
                <a:latin typeface="+mn-lt"/>
              </a:rPr>
              <a:t>Still active in urban practice, being (a) encoded in in the mind of professionals (b) realized in administrative and policy structures, which have been created in a time of “ rationality” .</a:t>
            </a:r>
            <a:endParaRPr lang="en-US" sz="1600" b="1"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204864"/>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kumimoji="0" lang="lv-LV" sz="6000" b="1" i="0" u="none" strike="noStrike" cap="none" normalizeH="0" baseline="0" dirty="0" smtClean="0">
                <a:ln>
                  <a:noFill/>
                </a:ln>
                <a:solidFill>
                  <a:srgbClr val="C00000"/>
                </a:solidFill>
                <a:effectLst/>
                <a:latin typeface="+mn-lt"/>
                <a:ea typeface="Calibri" pitchFamily="34" charset="0"/>
                <a:cs typeface="Arial" pitchFamily="34" charset="0"/>
              </a:rPr>
              <a:t>TELPA    </a:t>
            </a:r>
            <a:r>
              <a:rPr lang="lv-LV" sz="6000" b="1" dirty="0" smtClean="0">
                <a:solidFill>
                  <a:schemeClr val="bg1">
                    <a:lumMod val="50000"/>
                  </a:schemeClr>
                </a:solidFill>
                <a:cs typeface="Arial" pitchFamily="34" charset="0"/>
              </a:rPr>
              <a:t>URBĀNĀ</a:t>
            </a:r>
            <a:r>
              <a:rPr lang="lv-LV" sz="6000" b="1" dirty="0" smtClean="0">
                <a:solidFill>
                  <a:srgbClr val="C00000"/>
                </a:solidFill>
                <a:latin typeface="+mn-lt"/>
                <a:cs typeface="Arial" pitchFamily="34" charset="0"/>
              </a:rPr>
              <a:t>   TELPA</a:t>
            </a:r>
            <a:endParaRPr kumimoji="0" lang="en-US" sz="6000" b="1" i="0" u="none" strike="noStrike" cap="none" normalizeH="0" baseline="0" dirty="0" smtClean="0">
              <a:ln>
                <a:noFill/>
              </a:ln>
              <a:solidFill>
                <a:srgbClr val="C00000"/>
              </a:solidFill>
              <a:effectLst/>
              <a:latin typeface="+mn-lt"/>
              <a:cs typeface="Arial" pitchFamily="34" charset="0"/>
            </a:endParaRPr>
          </a:p>
        </p:txBody>
      </p:sp>
      <p:sp>
        <p:nvSpPr>
          <p:cNvPr id="4" name="Rectangle 3"/>
          <p:cNvSpPr/>
          <p:nvPr/>
        </p:nvSpPr>
        <p:spPr>
          <a:xfrm>
            <a:off x="2365955" y="3619182"/>
            <a:ext cx="4424865" cy="584775"/>
          </a:xfrm>
          <a:prstGeom prst="rect">
            <a:avLst/>
          </a:prstGeom>
        </p:spPr>
        <p:txBody>
          <a:bodyPr wrap="none">
            <a:spAutoFit/>
          </a:bodyPr>
          <a:lstStyle/>
          <a:p>
            <a:pPr algn="ctr"/>
            <a:r>
              <a:rPr lang="lv-LV" sz="3200" b="1" dirty="0" smtClean="0">
                <a:solidFill>
                  <a:srgbClr val="C00000"/>
                </a:solidFill>
                <a:latin typeface="+mn-lt"/>
                <a:ea typeface="Calibri" pitchFamily="34" charset="0"/>
                <a:cs typeface="Arial" pitchFamily="34" charset="0"/>
              </a:rPr>
              <a:t>cilvēks     </a:t>
            </a:r>
            <a:r>
              <a:rPr lang="lv-LV" sz="3200" b="1" dirty="0" smtClean="0">
                <a:solidFill>
                  <a:schemeClr val="bg1">
                    <a:lumMod val="50000"/>
                  </a:schemeClr>
                </a:solidFill>
                <a:latin typeface="+mn-lt"/>
                <a:cs typeface="Arial" pitchFamily="34" charset="0"/>
              </a:rPr>
              <a:t>urbāna </a:t>
            </a:r>
            <a:r>
              <a:rPr lang="lv-LV" sz="3200" b="1" dirty="0" smtClean="0">
                <a:solidFill>
                  <a:srgbClr val="C00000"/>
                </a:solidFill>
                <a:latin typeface="+mn-lt"/>
                <a:cs typeface="Arial" pitchFamily="34" charset="0"/>
              </a:rPr>
              <a:t>     dzīve</a:t>
            </a:r>
            <a:endParaRPr lang="en-US" sz="3200" b="1" dirty="0" smtClean="0">
              <a:solidFill>
                <a:srgbClr val="C00000"/>
              </a:solidFill>
              <a:latin typeface="+mn-lt"/>
              <a:cs typeface="Arial" pitchFamily="34" charset="0"/>
            </a:endParaRPr>
          </a:p>
        </p:txBody>
      </p:sp>
      <p:sp>
        <p:nvSpPr>
          <p:cNvPr id="5" name="Rectangle 4"/>
          <p:cNvSpPr/>
          <p:nvPr/>
        </p:nvSpPr>
        <p:spPr>
          <a:xfrm>
            <a:off x="8460432" y="6309320"/>
            <a:ext cx="367408" cy="307777"/>
          </a:xfrm>
          <a:prstGeom prst="rect">
            <a:avLst/>
          </a:prstGeom>
        </p:spPr>
        <p:txBody>
          <a:bodyPr wrap="none">
            <a:spAutoFit/>
          </a:bodyPr>
          <a:lstStyle/>
          <a:p>
            <a:r>
              <a:rPr lang="en-US" sz="1400" dirty="0" smtClean="0">
                <a:solidFill>
                  <a:schemeClr val="tx1">
                    <a:lumMod val="65000"/>
                    <a:lumOff val="35000"/>
                  </a:schemeClr>
                </a:solidFill>
                <a:latin typeface="+mn-lt"/>
                <a:cs typeface="Times New Roman" pitchFamily="18" charset="0"/>
              </a:rPr>
              <a:t>41</a:t>
            </a:r>
            <a:endParaRPr lang="en-US" sz="1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30000" y="3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907704" y="3284984"/>
            <a:ext cx="1698157" cy="1815882"/>
          </a:xfrm>
          <a:prstGeom prst="rect">
            <a:avLst/>
          </a:prstGeom>
        </p:spPr>
        <p:txBody>
          <a:bodyPr wrap="none">
            <a:spAutoFit/>
          </a:bodyPr>
          <a:lstStyle/>
          <a:p>
            <a:pPr lvl="0" indent="180975" algn="ctr" fontAlgn="base">
              <a:spcBef>
                <a:spcPct val="0"/>
              </a:spcBef>
              <a:spcAft>
                <a:spcPct val="0"/>
              </a:spcAft>
            </a:pPr>
            <a:r>
              <a:rPr lang="lv-LV" sz="2800" dirty="0" smtClean="0">
                <a:solidFill>
                  <a:schemeClr val="accent1">
                    <a:lumMod val="75000"/>
                  </a:schemeClr>
                </a:solidFill>
                <a:ea typeface="Calibri" pitchFamily="34" charset="0"/>
                <a:cs typeface="Times New Roman" pitchFamily="18" charset="0"/>
              </a:rPr>
              <a:t>Saskaņa  </a:t>
            </a:r>
            <a:endParaRPr lang="lv-LV" sz="2800" dirty="0" smtClean="0">
              <a:solidFill>
                <a:schemeClr val="accent1">
                  <a:lumMod val="75000"/>
                </a:schemeClr>
              </a:solidFill>
              <a:ea typeface="Calibri" pitchFamily="34" charset="0"/>
              <a:cs typeface="Times New Roman" pitchFamily="18" charset="0"/>
            </a:endParaRPr>
          </a:p>
          <a:p>
            <a:pPr lvl="0" indent="180975" algn="ctr" fontAlgn="base">
              <a:spcBef>
                <a:spcPct val="0"/>
              </a:spcBef>
              <a:spcAft>
                <a:spcPct val="0"/>
              </a:spcAft>
            </a:pPr>
            <a:r>
              <a:rPr lang="lv-LV" sz="2800" dirty="0" err="1" smtClean="0">
                <a:solidFill>
                  <a:schemeClr val="accent1">
                    <a:lumMod val="75000"/>
                  </a:schemeClr>
                </a:solidFill>
                <a:ea typeface="Calibri" pitchFamily="34" charset="0"/>
                <a:cs typeface="Times New Roman" pitchFamily="18" charset="0"/>
              </a:rPr>
              <a:t>vs</a:t>
            </a:r>
            <a:r>
              <a:rPr lang="lv-LV" sz="2800" dirty="0" smtClean="0">
                <a:solidFill>
                  <a:schemeClr val="accent1">
                    <a:lumMod val="75000"/>
                  </a:schemeClr>
                </a:solidFill>
                <a:ea typeface="Calibri" pitchFamily="34" charset="0"/>
                <a:cs typeface="Times New Roman" pitchFamily="18" charset="0"/>
              </a:rPr>
              <a:t>. </a:t>
            </a:r>
            <a:endParaRPr lang="lv-LV" sz="2800" dirty="0" smtClean="0">
              <a:solidFill>
                <a:schemeClr val="accent1">
                  <a:lumMod val="75000"/>
                </a:schemeClr>
              </a:solidFill>
              <a:ea typeface="Calibri" pitchFamily="34" charset="0"/>
              <a:cs typeface="Times New Roman" pitchFamily="18" charset="0"/>
            </a:endParaRPr>
          </a:p>
          <a:p>
            <a:pPr lvl="0" indent="180975" algn="ctr" fontAlgn="base">
              <a:spcBef>
                <a:spcPct val="0"/>
              </a:spcBef>
              <a:spcAft>
                <a:spcPct val="0"/>
              </a:spcAft>
            </a:pPr>
            <a:r>
              <a:rPr lang="lv-LV" sz="2800" dirty="0" smtClean="0">
                <a:solidFill>
                  <a:schemeClr val="accent1">
                    <a:lumMod val="75000"/>
                  </a:schemeClr>
                </a:solidFill>
                <a:ea typeface="Calibri" pitchFamily="34" charset="0"/>
                <a:cs typeface="Times New Roman" pitchFamily="18" charset="0"/>
              </a:rPr>
              <a:t>Konflikts</a:t>
            </a:r>
          </a:p>
          <a:p>
            <a:pPr lvl="0" indent="180975" algn="ctr" fontAlgn="base">
              <a:spcBef>
                <a:spcPct val="0"/>
              </a:spcBef>
              <a:spcAft>
                <a:spcPct val="0"/>
              </a:spcAft>
            </a:pPr>
            <a:endParaRPr lang="lv-LV" sz="2800" dirty="0" smtClean="0">
              <a:solidFill>
                <a:schemeClr val="accent1">
                  <a:lumMod val="75000"/>
                </a:schemeClr>
              </a:solidFill>
              <a:ea typeface="Calibri" pitchFamily="34" charset="0"/>
              <a:cs typeface="Times New Roman" pitchFamily="18" charset="0"/>
            </a:endParaRPr>
          </a:p>
        </p:txBody>
      </p:sp>
      <p:sp>
        <p:nvSpPr>
          <p:cNvPr id="4" name="Left Brace 3"/>
          <p:cNvSpPr/>
          <p:nvPr/>
        </p:nvSpPr>
        <p:spPr>
          <a:xfrm>
            <a:off x="3779912" y="2852936"/>
            <a:ext cx="1800200" cy="21602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7826" name="Picture 2" descr="http://www.clipartbest.com/cliparts/LcK/59E/LcK59Ekca.gif"/>
          <p:cNvPicPr>
            <a:picLocks noChangeAspect="1" noChangeArrowheads="1"/>
          </p:cNvPicPr>
          <p:nvPr/>
        </p:nvPicPr>
        <p:blipFill>
          <a:blip r:embed="rId7" cstate="print"/>
          <a:srcRect/>
          <a:stretch>
            <a:fillRect/>
          </a:stretch>
        </p:blipFill>
        <p:spPr bwMode="auto">
          <a:xfrm>
            <a:off x="1115616" y="2564904"/>
            <a:ext cx="4325080" cy="3384376"/>
          </a:xfrm>
          <a:prstGeom prst="rect">
            <a:avLst/>
          </a:prstGeom>
          <a:noFill/>
        </p:spPr>
      </p:pic>
      <p:sp>
        <p:nvSpPr>
          <p:cNvPr id="9" name="Rectangle 8"/>
          <p:cNvSpPr/>
          <p:nvPr/>
        </p:nvSpPr>
        <p:spPr>
          <a:xfrm rot="16200000">
            <a:off x="1065465" y="3654632"/>
            <a:ext cx="1561389" cy="923330"/>
          </a:xfrm>
          <a:prstGeom prst="rect">
            <a:avLst/>
          </a:prstGeom>
        </p:spPr>
        <p:txBody>
          <a:bodyPr wrap="none">
            <a:spAutoFit/>
          </a:bodyPr>
          <a:lstStyle/>
          <a:p>
            <a:pPr lvl="0" indent="180975" algn="ctr" fontAlgn="base">
              <a:spcBef>
                <a:spcPct val="0"/>
              </a:spcBef>
              <a:spcAft>
                <a:spcPct val="0"/>
              </a:spcAft>
            </a:pPr>
            <a:r>
              <a:rPr lang="lv-LV" sz="5400" dirty="0" smtClean="0">
                <a:solidFill>
                  <a:srgbClr val="C00000"/>
                </a:solidFill>
                <a:ea typeface="Calibri" pitchFamily="34" charset="0"/>
                <a:cs typeface="Times New Roman" pitchFamily="18" charset="0"/>
              </a:rPr>
              <a:t>vara</a:t>
            </a:r>
          </a:p>
        </p:txBody>
      </p:sp>
      <p:sp>
        <p:nvSpPr>
          <p:cNvPr id="10" name="Rectangle 9"/>
          <p:cNvSpPr/>
          <p:nvPr/>
        </p:nvSpPr>
        <p:spPr>
          <a:xfrm>
            <a:off x="2195736" y="980728"/>
            <a:ext cx="484428" cy="369332"/>
          </a:xfrm>
          <a:prstGeom prst="rect">
            <a:avLst/>
          </a:prstGeom>
        </p:spPr>
        <p:txBody>
          <a:bodyPr wrap="none">
            <a:spAutoFit/>
          </a:bodyPr>
          <a:lstStyle/>
          <a:p>
            <a:pPr indent="180975" algn="just" fontAlgn="base">
              <a:spcBef>
                <a:spcPct val="0"/>
              </a:spcBef>
              <a:spcAft>
                <a:spcPct val="0"/>
              </a:spcAft>
            </a:pPr>
            <a:r>
              <a:rPr lang="lv-LV" baseline="0" dirty="0" smtClean="0">
                <a:solidFill>
                  <a:schemeClr val="bg1">
                    <a:lumMod val="75000"/>
                  </a:schemeClr>
                </a:solidFill>
                <a:ea typeface="Calibri" pitchFamily="34" charset="0"/>
                <a:cs typeface="Times New Roman" pitchFamily="18" charset="0"/>
              </a:rPr>
              <a:t>4</a:t>
            </a:r>
            <a:endParaRPr lang="lv-LV" dirty="0" smtClean="0">
              <a:solidFill>
                <a:schemeClr val="bg1">
                  <a:lumMod val="75000"/>
                </a:schemeClr>
              </a:solidFill>
              <a:ea typeface="Calibri" pitchFamily="34" charset="0"/>
              <a:cs typeface="Times New Roman" pitchFamily="18" charset="0"/>
            </a:endParaRPr>
          </a:p>
        </p:txBody>
      </p:sp>
      <p:sp>
        <p:nvSpPr>
          <p:cNvPr id="11" name="Rectangle 10"/>
          <p:cNvSpPr/>
          <p:nvPr/>
        </p:nvSpPr>
        <p:spPr>
          <a:xfrm>
            <a:off x="4080204" y="1016000"/>
            <a:ext cx="484428" cy="369332"/>
          </a:xfrm>
          <a:prstGeom prst="rect">
            <a:avLst/>
          </a:prstGeom>
        </p:spPr>
        <p:txBody>
          <a:bodyPr wrap="none">
            <a:spAutoFit/>
          </a:bodyPr>
          <a:lstStyle/>
          <a:p>
            <a:pPr lvl="0" indent="180975" algn="just" fontAlgn="base">
              <a:spcBef>
                <a:spcPct val="0"/>
              </a:spcBef>
              <a:spcAft>
                <a:spcPct val="0"/>
              </a:spcAft>
            </a:pPr>
            <a:r>
              <a:rPr lang="lv-LV" dirty="0" smtClean="0">
                <a:solidFill>
                  <a:schemeClr val="bg1">
                    <a:lumMod val="75000"/>
                  </a:schemeClr>
                </a:solidFill>
                <a:ea typeface="Calibri" pitchFamily="34" charset="0"/>
                <a:cs typeface="Times New Roman" pitchFamily="18" charset="0"/>
              </a:rPr>
              <a:t>9</a:t>
            </a:r>
            <a:endParaRPr lang="lv-LV" dirty="0">
              <a:solidFill>
                <a:schemeClr val="bg1">
                  <a:lumMod val="75000"/>
                </a:schemeClr>
              </a:solidFill>
              <a:ea typeface="Calibri" pitchFamily="34" charset="0"/>
              <a:cs typeface="Times New Roman" pitchFamily="18" charset="0"/>
            </a:endParaRPr>
          </a:p>
        </p:txBody>
      </p:sp>
      <p:sp>
        <p:nvSpPr>
          <p:cNvPr id="12" name="Rectangle 11"/>
          <p:cNvSpPr/>
          <p:nvPr/>
        </p:nvSpPr>
        <p:spPr>
          <a:xfrm>
            <a:off x="6057790" y="1074057"/>
            <a:ext cx="484428" cy="369332"/>
          </a:xfrm>
          <a:prstGeom prst="rect">
            <a:avLst/>
          </a:prstGeom>
        </p:spPr>
        <p:txBody>
          <a:bodyPr wrap="none">
            <a:spAutoFit/>
          </a:bodyPr>
          <a:lstStyle/>
          <a:p>
            <a:pPr lvl="0" indent="180975" algn="just" fontAlgn="base">
              <a:spcBef>
                <a:spcPct val="0"/>
              </a:spcBef>
              <a:spcAft>
                <a:spcPct val="0"/>
              </a:spcAft>
            </a:pPr>
            <a:r>
              <a:rPr lang="lv-LV" dirty="0" smtClean="0">
                <a:solidFill>
                  <a:schemeClr val="bg1">
                    <a:lumMod val="75000"/>
                  </a:schemeClr>
                </a:solidFill>
                <a:ea typeface="Calibri" pitchFamily="34" charset="0"/>
                <a:cs typeface="Times New Roman" pitchFamily="18" charset="0"/>
              </a:rPr>
              <a:t>8</a:t>
            </a:r>
            <a:endParaRPr lang="lv-LV" dirty="0">
              <a:solidFill>
                <a:schemeClr val="bg1">
                  <a:lumMod val="75000"/>
                </a:schemeClr>
              </a:solidFill>
              <a:ea typeface="Calibri" pitchFamily="34" charset="0"/>
              <a:cs typeface="Times New Roman" pitchFamily="18" charset="0"/>
            </a:endParaRPr>
          </a:p>
        </p:txBody>
      </p:sp>
      <p:sp>
        <p:nvSpPr>
          <p:cNvPr id="13" name="Rectangle 12"/>
          <p:cNvSpPr/>
          <p:nvPr/>
        </p:nvSpPr>
        <p:spPr>
          <a:xfrm>
            <a:off x="3995936" y="296529"/>
            <a:ext cx="601447" cy="369332"/>
          </a:xfrm>
          <a:prstGeom prst="rect">
            <a:avLst/>
          </a:prstGeom>
        </p:spPr>
        <p:txBody>
          <a:bodyPr wrap="none">
            <a:spAutoFit/>
          </a:bodyPr>
          <a:lstStyle/>
          <a:p>
            <a:pPr lvl="0" indent="180975" algn="just" fontAlgn="base">
              <a:spcBef>
                <a:spcPct val="0"/>
              </a:spcBef>
              <a:spcAft>
                <a:spcPct val="0"/>
              </a:spcAft>
            </a:pPr>
            <a:r>
              <a:rPr lang="lv-LV" dirty="0" smtClean="0">
                <a:solidFill>
                  <a:schemeClr val="bg1">
                    <a:lumMod val="75000"/>
                  </a:schemeClr>
                </a:solidFill>
                <a:ea typeface="Calibri" pitchFamily="34" charset="0"/>
                <a:cs typeface="Times New Roman" pitchFamily="18" charset="0"/>
              </a:rPr>
              <a:t>21</a:t>
            </a:r>
            <a:endParaRPr lang="lv-LV" dirty="0">
              <a:solidFill>
                <a:schemeClr val="bg1">
                  <a:lumMod val="75000"/>
                </a:schemeClr>
              </a:solidFill>
              <a:ea typeface="Calibri" pitchFamily="34" charset="0"/>
              <a:cs typeface="Times New Roman" pitchFamily="18" charset="0"/>
            </a:endParaRPr>
          </a:p>
        </p:txBody>
      </p:sp>
      <p:sp>
        <p:nvSpPr>
          <p:cNvPr id="14" name="Rectangle 13"/>
          <p:cNvSpPr/>
          <p:nvPr/>
        </p:nvSpPr>
        <p:spPr>
          <a:xfrm>
            <a:off x="7164288" y="3717032"/>
            <a:ext cx="537327" cy="369332"/>
          </a:xfrm>
          <a:prstGeom prst="rect">
            <a:avLst/>
          </a:prstGeom>
        </p:spPr>
        <p:txBody>
          <a:bodyPr wrap="none">
            <a:spAutoFit/>
          </a:bodyPr>
          <a:lstStyle/>
          <a:p>
            <a:pPr lvl="0" indent="180975" algn="just" fontAlgn="base">
              <a:spcBef>
                <a:spcPct val="0"/>
              </a:spcBef>
              <a:spcAft>
                <a:spcPct val="0"/>
              </a:spcAft>
            </a:pPr>
            <a:r>
              <a:rPr lang="lv-LV" dirty="0" smtClean="0">
                <a:solidFill>
                  <a:schemeClr val="bg1">
                    <a:lumMod val="75000"/>
                  </a:schemeClr>
                </a:solidFill>
                <a:ea typeface="Calibri" pitchFamily="34" charset="0"/>
                <a:cs typeface="Times New Roman" pitchFamily="18" charset="0"/>
              </a:rPr>
              <a:t>2 </a:t>
            </a:r>
            <a:endParaRPr lang="lv-LV" dirty="0">
              <a:solidFill>
                <a:schemeClr val="bg1">
                  <a:lumMod val="75000"/>
                </a:schemeClr>
              </a:solidFill>
              <a:ea typeface="Calibri" pitchFamily="34" charset="0"/>
              <a:cs typeface="Times New Roman" pitchFamily="18" charset="0"/>
            </a:endParaRPr>
          </a:p>
        </p:txBody>
      </p:sp>
      <p:sp>
        <p:nvSpPr>
          <p:cNvPr id="15" name="Rectangle 14"/>
          <p:cNvSpPr/>
          <p:nvPr/>
        </p:nvSpPr>
        <p:spPr>
          <a:xfrm>
            <a:off x="7199323" y="4702065"/>
            <a:ext cx="484428" cy="369332"/>
          </a:xfrm>
          <a:prstGeom prst="rect">
            <a:avLst/>
          </a:prstGeom>
        </p:spPr>
        <p:txBody>
          <a:bodyPr wrap="none">
            <a:spAutoFit/>
          </a:bodyPr>
          <a:lstStyle/>
          <a:p>
            <a:pPr lvl="0" indent="180975" algn="just" fontAlgn="base">
              <a:spcBef>
                <a:spcPct val="0"/>
              </a:spcBef>
              <a:spcAft>
                <a:spcPct val="0"/>
              </a:spcAft>
            </a:pPr>
            <a:r>
              <a:rPr lang="lv-LV" dirty="0" smtClean="0">
                <a:solidFill>
                  <a:schemeClr val="bg1">
                    <a:lumMod val="75000"/>
                  </a:schemeClr>
                </a:solidFill>
                <a:ea typeface="Calibri" pitchFamily="34" charset="0"/>
                <a:cs typeface="Times New Roman" pitchFamily="18" charset="0"/>
              </a:rPr>
              <a:t>2</a:t>
            </a:r>
            <a:endParaRPr lang="lv-LV" dirty="0">
              <a:solidFill>
                <a:schemeClr val="bg1">
                  <a:lumMod val="75000"/>
                </a:schemeClr>
              </a:solidFill>
              <a:ea typeface="Calibri" pitchFamily="34" charset="0"/>
              <a:cs typeface="Times New Roman" pitchFamily="18" charset="0"/>
            </a:endParaRPr>
          </a:p>
        </p:txBody>
      </p:sp>
      <p:sp>
        <p:nvSpPr>
          <p:cNvPr id="16" name="Rectangle 15"/>
          <p:cNvSpPr/>
          <p:nvPr/>
        </p:nvSpPr>
        <p:spPr>
          <a:xfrm>
            <a:off x="7316328" y="2670065"/>
            <a:ext cx="301686" cy="369332"/>
          </a:xfrm>
          <a:prstGeom prst="rect">
            <a:avLst/>
          </a:prstGeom>
        </p:spPr>
        <p:txBody>
          <a:bodyPr wrap="none">
            <a:spAutoFit/>
          </a:bodyPr>
          <a:lstStyle/>
          <a:p>
            <a:r>
              <a:rPr lang="lv-LV" dirty="0" smtClean="0">
                <a:solidFill>
                  <a:schemeClr val="bg1">
                    <a:lumMod val="75000"/>
                  </a:schemeClr>
                </a:solidFill>
                <a:ea typeface="Calibri" pitchFamily="34" charset="0"/>
                <a:cs typeface="Times New Roman" pitchFamily="18" charset="0"/>
              </a:rPr>
              <a:t>2</a:t>
            </a:r>
            <a:endParaRPr lang="en-US" dirty="0">
              <a:solidFill>
                <a:schemeClr val="bg1">
                  <a:lumMod val="75000"/>
                </a:schemeClr>
              </a:solidFill>
            </a:endParaRPr>
          </a:p>
        </p:txBody>
      </p:sp>
      <p:sp>
        <p:nvSpPr>
          <p:cNvPr id="18" name="Rectangle 17"/>
          <p:cNvSpPr/>
          <p:nvPr/>
        </p:nvSpPr>
        <p:spPr>
          <a:xfrm>
            <a:off x="7078259" y="5762171"/>
            <a:ext cx="821059" cy="369332"/>
          </a:xfrm>
          <a:prstGeom prst="rect">
            <a:avLst/>
          </a:prstGeom>
        </p:spPr>
        <p:txBody>
          <a:bodyPr wrap="none">
            <a:spAutoFit/>
          </a:bodyPr>
          <a:lstStyle/>
          <a:p>
            <a:pPr lvl="0" indent="180975" algn="just" fontAlgn="base">
              <a:spcBef>
                <a:spcPct val="0"/>
              </a:spcBef>
              <a:spcAft>
                <a:spcPct val="0"/>
              </a:spcAft>
            </a:pPr>
            <a:r>
              <a:rPr lang="lv-LV" dirty="0" smtClean="0">
                <a:solidFill>
                  <a:srgbClr val="C00000"/>
                </a:solidFill>
                <a:ea typeface="Calibri" pitchFamily="34" charset="0"/>
                <a:cs typeface="Times New Roman" pitchFamily="18" charset="0"/>
              </a:rPr>
              <a:t>2 </a:t>
            </a:r>
            <a:r>
              <a:rPr lang="lv-LV" dirty="0" smtClean="0">
                <a:solidFill>
                  <a:srgbClr val="C00000"/>
                </a:solidFill>
                <a:ea typeface="Calibri" pitchFamily="34" charset="0"/>
                <a:cs typeface="Times New Roman" pitchFamily="18" charset="0"/>
              </a:rPr>
              <a:t>-  ?</a:t>
            </a:r>
            <a:endParaRPr lang="lv-LV" dirty="0">
              <a:solidFill>
                <a:srgbClr val="C00000"/>
              </a:solidFill>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412776"/>
            <a:ext cx="8208912" cy="1015663"/>
          </a:xfrm>
          <a:prstGeom prst="rect">
            <a:avLst/>
          </a:prstGeom>
        </p:spPr>
        <p:txBody>
          <a:bodyPr wrap="square">
            <a:spAutoFit/>
          </a:bodyPr>
          <a:lstStyle/>
          <a:p>
            <a:pPr indent="180975" algn="just" fontAlgn="base">
              <a:spcBef>
                <a:spcPct val="0"/>
              </a:spcBef>
              <a:spcAft>
                <a:spcPct val="0"/>
              </a:spcAft>
            </a:pPr>
            <a:r>
              <a:rPr kumimoji="0" lang="lv-LV" sz="2000" b="0" i="0" u="none" strike="noStrike" cap="none" normalizeH="0" baseline="0" dirty="0" smtClean="0">
                <a:ln>
                  <a:noFill/>
                </a:ln>
                <a:solidFill>
                  <a:schemeClr val="tx1"/>
                </a:solidFill>
                <a:effectLst/>
                <a:ea typeface="Times New Roman" pitchFamily="18" charset="0"/>
                <a:cs typeface="Arial" pitchFamily="34" charset="0"/>
              </a:rPr>
              <a:t>Pilsētvides projekti = daudzveidīgo</a:t>
            </a:r>
            <a:r>
              <a:rPr kumimoji="0" lang="lv-LV" sz="2000" b="0" i="0" u="none" strike="noStrike" cap="none" normalizeH="0" dirty="0" smtClean="0">
                <a:ln>
                  <a:noFill/>
                </a:ln>
                <a:solidFill>
                  <a:schemeClr val="tx1"/>
                </a:solidFill>
                <a:effectLst/>
                <a:ea typeface="Times New Roman" pitchFamily="18" charset="0"/>
                <a:cs typeface="Arial" pitchFamily="34" charset="0"/>
              </a:rPr>
              <a:t> (telpisko un sociālo, racionālo un juteklisko, izteikto un </a:t>
            </a:r>
            <a:r>
              <a:rPr lang="lv-LV" sz="2000" dirty="0" smtClean="0">
                <a:ea typeface="Times New Roman" pitchFamily="18" charset="0"/>
                <a:cs typeface="Arial" pitchFamily="34" charset="0"/>
              </a:rPr>
              <a:t>neartikulēto) </a:t>
            </a:r>
            <a:r>
              <a:rPr lang="lv-LV" sz="2000" b="1" dirty="0" smtClean="0">
                <a:solidFill>
                  <a:srgbClr val="C00000"/>
                </a:solidFill>
                <a:ea typeface="Times New Roman" pitchFamily="18" charset="0"/>
                <a:cs typeface="Arial" pitchFamily="34" charset="0"/>
              </a:rPr>
              <a:t>zināšanu</a:t>
            </a:r>
            <a:r>
              <a:rPr lang="lv-LV" sz="2000" dirty="0" smtClean="0">
                <a:ea typeface="Times New Roman" pitchFamily="18" charset="0"/>
                <a:cs typeface="Arial" pitchFamily="34" charset="0"/>
              </a:rPr>
              <a:t> </a:t>
            </a:r>
            <a:r>
              <a:rPr lang="lv-LV" sz="2000" b="1" dirty="0" smtClean="0">
                <a:solidFill>
                  <a:srgbClr val="C00000"/>
                </a:solidFill>
                <a:ea typeface="Times New Roman" pitchFamily="18" charset="0"/>
                <a:cs typeface="Arial" pitchFamily="34" charset="0"/>
              </a:rPr>
              <a:t>radīšana</a:t>
            </a:r>
            <a:r>
              <a:rPr lang="lv-LV" sz="2000" dirty="0" smtClean="0">
                <a:ea typeface="Times New Roman" pitchFamily="18" charset="0"/>
                <a:cs typeface="Arial" pitchFamily="34" charset="0"/>
              </a:rPr>
              <a:t> </a:t>
            </a:r>
            <a:r>
              <a:rPr kumimoji="0" lang="lv-LV" sz="2000" b="1" i="0" u="none" strike="noStrike" cap="none" normalizeH="0" baseline="0" dirty="0" smtClean="0">
                <a:ln>
                  <a:noFill/>
                </a:ln>
                <a:solidFill>
                  <a:srgbClr val="C00000"/>
                </a:solidFill>
                <a:effectLst/>
                <a:ea typeface="Times New Roman" pitchFamily="18" charset="0"/>
                <a:cs typeface="Arial" pitchFamily="34" charset="0"/>
              </a:rPr>
              <a:t>+</a:t>
            </a:r>
            <a:r>
              <a:rPr kumimoji="0" lang="lv-LV" sz="2000" b="1" i="0" u="none" strike="noStrike" cap="none" normalizeH="0" baseline="0" dirty="0" smtClean="0">
                <a:ln>
                  <a:noFill/>
                </a:ln>
                <a:solidFill>
                  <a:schemeClr val="tx1"/>
                </a:solidFill>
                <a:effectLst/>
                <a:ea typeface="Times New Roman" pitchFamily="18" charset="0"/>
                <a:cs typeface="Arial" pitchFamily="34" charset="0"/>
              </a:rPr>
              <a:t> </a:t>
            </a:r>
            <a:r>
              <a:rPr kumimoji="0" lang="lv-LV" sz="2000" b="1" i="0" u="none" strike="noStrike" cap="none" normalizeH="0" baseline="0" dirty="0" smtClean="0">
                <a:ln>
                  <a:noFill/>
                </a:ln>
                <a:solidFill>
                  <a:srgbClr val="C00000"/>
                </a:solidFill>
                <a:effectLst/>
                <a:ea typeface="Times New Roman" pitchFamily="18" charset="0"/>
                <a:cs typeface="Arial" pitchFamily="34" charset="0"/>
              </a:rPr>
              <a:t>cilvēku enerģija</a:t>
            </a:r>
            <a:r>
              <a:rPr kumimoji="0" lang="en-GB" sz="2000" b="1" i="0" u="none" strike="noStrike" cap="none" normalizeH="0" baseline="0" dirty="0" smtClean="0">
                <a:ln>
                  <a:noFill/>
                </a:ln>
                <a:solidFill>
                  <a:srgbClr val="C00000"/>
                </a:solidFill>
                <a:effectLst/>
                <a:ea typeface="Times New Roman" pitchFamily="18" charset="0"/>
                <a:cs typeface="Arial" pitchFamily="34" charset="0"/>
              </a:rPr>
              <a:t>, </a:t>
            </a:r>
            <a:r>
              <a:rPr kumimoji="0" lang="lv-LV" sz="2000" b="0" i="0" u="none" strike="noStrike" cap="none" normalizeH="0" baseline="0" dirty="0" smtClean="0">
                <a:ln>
                  <a:noFill/>
                </a:ln>
                <a:solidFill>
                  <a:schemeClr val="tx1"/>
                </a:solidFill>
                <a:effectLst/>
                <a:ea typeface="Times New Roman" pitchFamily="18" charset="0"/>
                <a:cs typeface="Arial" pitchFamily="34" charset="0"/>
              </a:rPr>
              <a:t>kā sadarbīgā, tā arī konfrontējoša. </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a:t>
            </a:r>
            <a:r>
              <a:rPr kumimoji="0" lang="en-GB" sz="2000" b="0" i="0" u="none" strike="noStrike" cap="none" normalizeH="0" baseline="0" dirty="0" err="1" smtClean="0">
                <a:ln>
                  <a:noFill/>
                </a:ln>
                <a:solidFill>
                  <a:schemeClr val="tx1"/>
                </a:solidFill>
                <a:effectLst/>
                <a:ea typeface="Calibri" pitchFamily="34" charset="0"/>
                <a:cs typeface="Times New Roman" pitchFamily="18" charset="0"/>
              </a:rPr>
              <a:t>Pluym</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 and Schreurs, 2012) </a:t>
            </a:r>
            <a:endParaRPr kumimoji="0" lang="lv-LV" sz="2000" b="0" i="0" u="none" strike="noStrike" cap="none" normalizeH="0" baseline="0" dirty="0" smtClean="0">
              <a:ln>
                <a:noFill/>
              </a:ln>
              <a:solidFill>
                <a:schemeClr val="tx1"/>
              </a:solidFill>
              <a:effectLst/>
              <a:ea typeface="Calibri" pitchFamily="34" charset="0"/>
              <a:cs typeface="Times New Roman" pitchFamily="18" charset="0"/>
            </a:endParaRPr>
          </a:p>
        </p:txBody>
      </p:sp>
      <p:sp>
        <p:nvSpPr>
          <p:cNvPr id="12" name="Rectangle 11"/>
          <p:cNvSpPr/>
          <p:nvPr/>
        </p:nvSpPr>
        <p:spPr>
          <a:xfrm>
            <a:off x="467544" y="3068960"/>
            <a:ext cx="8280920" cy="1631216"/>
          </a:xfrm>
          <a:prstGeom prst="rect">
            <a:avLst/>
          </a:prstGeom>
        </p:spPr>
        <p:txBody>
          <a:bodyPr wrap="square">
            <a:spAutoFit/>
          </a:bodyPr>
          <a:lstStyle/>
          <a:p>
            <a:pPr algn="just" eaLnBrk="0" hangingPunct="0">
              <a:defRPr/>
            </a:pPr>
            <a:r>
              <a:rPr lang="lv-LV" sz="2000" dirty="0" smtClean="0">
                <a:ea typeface="Calibri" pitchFamily="34" charset="0"/>
              </a:rPr>
              <a:t>Lai īstenotu (un realizētu</a:t>
            </a:r>
            <a:r>
              <a:rPr lang="lv-LV" sz="2000" dirty="0">
                <a:ea typeface="Calibri" pitchFamily="34" charset="0"/>
              </a:rPr>
              <a:t>) sociāli un telpiski </a:t>
            </a:r>
            <a:r>
              <a:rPr lang="lv-LV" sz="2000" dirty="0" smtClean="0">
                <a:ea typeface="Calibri" pitchFamily="34" charset="0"/>
              </a:rPr>
              <a:t>līdzsvarotu pilsētvides projektu, nepieciešams izprast daudz vairāk par koncepcijām, kas balstās un gūst informāciju  - starp citām lietām – pamata interesēs tipoloģijā, morfoloģijā, modelēšanā, kompozīcijā, vizuālā saskaņa un telpiskā struktūra.” </a:t>
            </a:r>
            <a:r>
              <a:rPr lang="en-US" sz="2000" dirty="0" smtClean="0">
                <a:ea typeface="Calibri" pitchFamily="34" charset="0"/>
              </a:rPr>
              <a:t>(Schreurs, </a:t>
            </a:r>
            <a:r>
              <a:rPr lang="en-US" sz="2000" dirty="0" err="1" smtClean="0">
                <a:ea typeface="Calibri" pitchFamily="34" charset="0"/>
              </a:rPr>
              <a:t>Pluym</a:t>
            </a:r>
            <a:r>
              <a:rPr lang="en-US" sz="2000" dirty="0" smtClean="0">
                <a:ea typeface="Calibri" pitchFamily="34" charset="0"/>
              </a:rPr>
              <a:t>, 2012); </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179388" y="111939"/>
            <a:ext cx="8964612" cy="3016210"/>
          </a:xfrm>
          <a:prstGeom prst="rect">
            <a:avLst/>
          </a:prstGeom>
          <a:noFill/>
          <a:ln w="9525">
            <a:noFill/>
            <a:miter lim="800000"/>
            <a:headEnd/>
            <a:tailEnd/>
          </a:ln>
          <a:effectLst/>
        </p:spPr>
        <p:txBody>
          <a:bodyPr anchor="ctr">
            <a:spAutoFit/>
          </a:bodyPr>
          <a:lstStyle/>
          <a:p>
            <a:pPr algn="just">
              <a:defRPr/>
            </a:pPr>
            <a:r>
              <a:rPr lang="lv-LV" sz="3600" b="1" dirty="0">
                <a:solidFill>
                  <a:srgbClr val="C00000"/>
                </a:solidFill>
                <a:latin typeface="+mn-lt"/>
                <a:ea typeface="Calibri" pitchFamily="34" charset="0"/>
                <a:cs typeface="TimesTen-Roman"/>
              </a:rPr>
              <a:t>Plānošanas teoriju klasifikācijas</a:t>
            </a:r>
          </a:p>
          <a:p>
            <a:pPr algn="just">
              <a:defRPr/>
            </a:pPr>
            <a:endParaRPr lang="lv-LV" dirty="0">
              <a:latin typeface="+mn-lt"/>
              <a:ea typeface="Calibri" pitchFamily="34" charset="0"/>
              <a:cs typeface="TimesTen-Roman"/>
            </a:endParaRPr>
          </a:p>
          <a:p>
            <a:pPr algn="just">
              <a:spcAft>
                <a:spcPts val="1200"/>
              </a:spcAft>
              <a:defRPr/>
            </a:pPr>
            <a:r>
              <a:rPr lang="lv-LV" b="1" dirty="0">
                <a:latin typeface="+mn-lt"/>
                <a:ea typeface="Calibri" pitchFamily="34" charset="0"/>
                <a:cs typeface="TimesTen-Roman"/>
              </a:rPr>
              <a:t>Pēc saistības veida</a:t>
            </a:r>
            <a:endParaRPr lang="lv-LV" dirty="0">
              <a:latin typeface="+mn-lt"/>
              <a:ea typeface="Calibri" pitchFamily="34" charset="0"/>
              <a:cs typeface="TimesTen-Roman"/>
            </a:endParaRPr>
          </a:p>
          <a:p>
            <a:pPr algn="just">
              <a:defRPr/>
            </a:pPr>
            <a:r>
              <a:rPr lang="lv-LV" dirty="0">
                <a:latin typeface="+mn-lt"/>
                <a:ea typeface="Calibri" pitchFamily="34" charset="0"/>
                <a:cs typeface="TimesTen-Roman"/>
              </a:rPr>
              <a:t>Plānošanā: apskata “fiziskās “parādības kā zemes izmantošana, transports, vides plānošana, ainavu plānošana u.c.</a:t>
            </a:r>
          </a:p>
          <a:p>
            <a:pPr algn="just">
              <a:defRPr/>
            </a:pPr>
            <a:r>
              <a:rPr lang="lv-LV" dirty="0">
                <a:latin typeface="+mn-lt"/>
                <a:ea typeface="Calibri" pitchFamily="34" charset="0"/>
                <a:cs typeface="TimesTen-Roman"/>
              </a:rPr>
              <a:t>Plānošanas: aptver kopīgus normatīvu jautājumus </a:t>
            </a:r>
          </a:p>
          <a:p>
            <a:pPr algn="just">
              <a:defRPr/>
            </a:pPr>
            <a:r>
              <a:rPr lang="lv-LV" dirty="0">
                <a:latin typeface="+mn-lt"/>
                <a:ea typeface="Calibri" pitchFamily="34" charset="0"/>
                <a:cs typeface="TimesTen-Roman"/>
              </a:rPr>
              <a:t>Par plānošanu: mēģina aptvert likumsakarības apskatot procesus reālajā praktiķu dzīvē un balstoties uz empīriskiem pētījumiem.</a:t>
            </a:r>
            <a:r>
              <a:rPr lang="en-US" dirty="0">
                <a:latin typeface="+mn-lt"/>
                <a:ea typeface="Calibri" pitchFamily="34" charset="0"/>
                <a:cs typeface="TimesTen-Roman"/>
              </a:rPr>
              <a:t> </a:t>
            </a:r>
            <a:r>
              <a:rPr lang="lv-LV" dirty="0">
                <a:latin typeface="+mn-lt"/>
                <a:ea typeface="Calibri" pitchFamily="34" charset="0"/>
                <a:cs typeface="TimesTen-Roman"/>
              </a:rPr>
              <a:t>(</a:t>
            </a:r>
            <a:r>
              <a:rPr lang="en-US" i="1" dirty="0">
                <a:latin typeface="+mn-lt"/>
                <a:ea typeface="Calibri" pitchFamily="34" charset="0"/>
                <a:cs typeface="TimesTen-Roman"/>
              </a:rPr>
              <a:t>Friedman</a:t>
            </a:r>
            <a:r>
              <a:rPr lang="lv-LV" i="1" dirty="0">
                <a:latin typeface="+mn-lt"/>
                <a:ea typeface="Calibri" pitchFamily="34" charset="0"/>
                <a:cs typeface="TimesTen-Roman"/>
              </a:rPr>
              <a:t> </a:t>
            </a:r>
            <a:r>
              <a:rPr lang="en-US" i="1" dirty="0">
                <a:latin typeface="+mn-lt"/>
                <a:ea typeface="Calibri" pitchFamily="34" charset="0"/>
                <a:cs typeface="TimesTen-Roman"/>
              </a:rPr>
              <a:t>2003, Alexander2003</a:t>
            </a:r>
            <a:r>
              <a:rPr lang="en-US" dirty="0">
                <a:latin typeface="+mn-lt"/>
                <a:ea typeface="Calibri" pitchFamily="34" charset="0"/>
                <a:cs typeface="TimesTen-Roman"/>
              </a:rPr>
              <a:t>). </a:t>
            </a:r>
            <a:endParaRPr lang="lv-LV" dirty="0">
              <a:latin typeface="+mn-lt"/>
              <a:ea typeface="Calibri" pitchFamily="34" charset="0"/>
              <a:cs typeface="TimesTen-Roman"/>
            </a:endParaRPr>
          </a:p>
          <a:p>
            <a:pPr algn="just">
              <a:defRPr/>
            </a:pPr>
            <a:endParaRPr lang="lv-LV" dirty="0">
              <a:latin typeface="+mn-lt"/>
              <a:ea typeface="Calibri" pitchFamily="34" charset="0"/>
              <a:cs typeface="TimesTen-Roman"/>
            </a:endParaRPr>
          </a:p>
        </p:txBody>
      </p:sp>
      <p:sp>
        <p:nvSpPr>
          <p:cNvPr id="12291" name="Rectangle 2"/>
          <p:cNvSpPr>
            <a:spLocks noChangeArrowheads="1"/>
          </p:cNvSpPr>
          <p:nvPr/>
        </p:nvSpPr>
        <p:spPr bwMode="auto">
          <a:xfrm>
            <a:off x="179388" y="2409825"/>
            <a:ext cx="8964612" cy="2740025"/>
          </a:xfrm>
          <a:prstGeom prst="rect">
            <a:avLst/>
          </a:prstGeom>
          <a:noFill/>
          <a:ln w="9525">
            <a:noFill/>
            <a:miter lim="800000"/>
            <a:headEnd/>
            <a:tailEnd/>
          </a:ln>
        </p:spPr>
        <p:txBody>
          <a:bodyPr anchor="ctr">
            <a:spAutoFit/>
          </a:bodyPr>
          <a:lstStyle/>
          <a:p>
            <a:endParaRPr lang="lv-LV">
              <a:latin typeface="Calibri" pitchFamily="34" charset="0"/>
            </a:endParaRPr>
          </a:p>
          <a:p>
            <a:pPr>
              <a:spcAft>
                <a:spcPts val="1200"/>
              </a:spcAft>
            </a:pPr>
            <a:r>
              <a:rPr lang="lv-LV" b="1">
                <a:latin typeface="Calibri" pitchFamily="34" charset="0"/>
              </a:rPr>
              <a:t>Pēc mērķa</a:t>
            </a:r>
          </a:p>
          <a:p>
            <a:r>
              <a:rPr lang="lv-LV">
                <a:latin typeface="Calibri" pitchFamily="34" charset="0"/>
              </a:rPr>
              <a:t>Procesuālas (algoritmiskās): mērķis  - atrisināt visiem dalībniekiem zināmas un par problēmu uzskatāmās parādības vai parādību kopas.</a:t>
            </a:r>
            <a:r>
              <a:rPr lang="en-US">
                <a:latin typeface="Calibri" pitchFamily="34" charset="0"/>
              </a:rPr>
              <a:t>(</a:t>
            </a:r>
            <a:r>
              <a:rPr lang="en-US" i="1">
                <a:latin typeface="Calibri" pitchFamily="34" charset="0"/>
              </a:rPr>
              <a:t>Hightower 1969; Faludi 1973b1</a:t>
            </a:r>
            <a:r>
              <a:rPr lang="en-US">
                <a:latin typeface="Calibri" pitchFamily="34" charset="0"/>
              </a:rPr>
              <a:t>)</a:t>
            </a:r>
            <a:endParaRPr lang="lv-LV">
              <a:latin typeface="Calibri" pitchFamily="34" charset="0"/>
            </a:endParaRPr>
          </a:p>
          <a:p>
            <a:endParaRPr lang="lv-LV">
              <a:latin typeface="Calibri" pitchFamily="34" charset="0"/>
            </a:endParaRPr>
          </a:p>
          <a:p>
            <a:r>
              <a:rPr lang="lv-LV">
                <a:latin typeface="Calibri" pitchFamily="34" charset="0"/>
              </a:rPr>
              <a:t>Būtiskās (</a:t>
            </a:r>
            <a:r>
              <a:rPr lang="en-US">
                <a:latin typeface="Calibri" pitchFamily="34" charset="0"/>
              </a:rPr>
              <a:t>substantive</a:t>
            </a:r>
            <a:r>
              <a:rPr lang="lv-LV">
                <a:latin typeface="Calibri" pitchFamily="34" charset="0"/>
              </a:rPr>
              <a:t>) jeb heiristiskās: mērķis - </a:t>
            </a:r>
            <a:r>
              <a:rPr lang="en-US">
                <a:latin typeface="Calibri" pitchFamily="34" charset="0"/>
              </a:rPr>
              <a:t> </a:t>
            </a:r>
            <a:r>
              <a:rPr lang="lv-LV">
                <a:latin typeface="Calibri" pitchFamily="34" charset="0"/>
              </a:rPr>
              <a:t>labāka sprieduma izveide par to cik jūtīgi  ir plānošanas procesa rezultāti pret dažādu rīcību iespējām.”</a:t>
            </a:r>
            <a:r>
              <a:rPr lang="en-US">
                <a:latin typeface="Calibri" pitchFamily="34" charset="0"/>
              </a:rPr>
              <a:t> </a:t>
            </a:r>
            <a:r>
              <a:rPr lang="en-US" i="1">
                <a:latin typeface="Calibri" pitchFamily="34" charset="0"/>
              </a:rPr>
              <a:t>(Hudson1979:397)</a:t>
            </a:r>
          </a:p>
          <a:p>
            <a:pPr eaLnBrk="0" hangingPunct="0"/>
            <a:endParaRPr lang="lv-LV">
              <a:latin typeface="Calibri" pitchFamily="34" charset="0"/>
            </a:endParaRPr>
          </a:p>
          <a:p>
            <a:pPr eaLnBrk="0" hangingPunct="0"/>
            <a:endParaRPr lang="en-US">
              <a:latin typeface="Calibri" pitchFamily="34" charset="0"/>
            </a:endParaRPr>
          </a:p>
        </p:txBody>
      </p:sp>
      <p:sp>
        <p:nvSpPr>
          <p:cNvPr id="5" name="Rectangle 1"/>
          <p:cNvSpPr>
            <a:spLocks noChangeArrowheads="1"/>
          </p:cNvSpPr>
          <p:nvPr/>
        </p:nvSpPr>
        <p:spPr bwMode="auto">
          <a:xfrm>
            <a:off x="179388" y="4694238"/>
            <a:ext cx="8964612" cy="1908175"/>
          </a:xfrm>
          <a:prstGeom prst="rect">
            <a:avLst/>
          </a:prstGeom>
          <a:noFill/>
          <a:ln w="9525">
            <a:noFill/>
            <a:miter lim="800000"/>
            <a:headEnd/>
            <a:tailEnd/>
          </a:ln>
          <a:effectLst/>
        </p:spPr>
        <p:txBody>
          <a:bodyPr anchor="ctr">
            <a:spAutoFit/>
          </a:bodyPr>
          <a:lstStyle/>
          <a:p>
            <a:pPr>
              <a:spcAft>
                <a:spcPts val="1200"/>
              </a:spcAft>
              <a:defRPr/>
            </a:pPr>
            <a:r>
              <a:rPr lang="lv-LV" b="1" dirty="0">
                <a:latin typeface="+mn-lt"/>
                <a:ea typeface="Calibri" pitchFamily="34" charset="0"/>
                <a:cs typeface="Times New Roman" pitchFamily="18" charset="0"/>
              </a:rPr>
              <a:t>Pēc plānošanas procesa organizācijas</a:t>
            </a:r>
            <a:endParaRPr lang="lv-LV" dirty="0">
              <a:latin typeface="+mn-lt"/>
              <a:ea typeface="Calibri" pitchFamily="34" charset="0"/>
              <a:cs typeface="Times New Roman" pitchFamily="18" charset="0"/>
            </a:endParaRPr>
          </a:p>
          <a:p>
            <a:pPr>
              <a:defRPr/>
            </a:pPr>
            <a:r>
              <a:rPr lang="lv-LV" dirty="0">
                <a:latin typeface="+mn-lt"/>
                <a:ea typeface="Calibri" pitchFamily="34" charset="0"/>
                <a:cs typeface="Times New Roman" pitchFamily="18" charset="0"/>
              </a:rPr>
              <a:t>“</a:t>
            </a:r>
            <a:r>
              <a:rPr lang="en-CA" i="1" dirty="0">
                <a:latin typeface="+mn-lt"/>
                <a:ea typeface="Calibri" pitchFamily="34" charset="0"/>
                <a:cs typeface="Times New Roman" pitchFamily="18" charset="0"/>
              </a:rPr>
              <a:t>just-in-case </a:t>
            </a:r>
            <a:r>
              <a:rPr lang="lv-LV" dirty="0">
                <a:latin typeface="+mn-lt"/>
                <a:ea typeface="Calibri" pitchFamily="34" charset="0"/>
                <a:cs typeface="Times New Roman" pitchFamily="18" charset="0"/>
              </a:rPr>
              <a:t>“</a:t>
            </a:r>
            <a:r>
              <a:rPr lang="en-CA" dirty="0">
                <a:latin typeface="+mn-lt"/>
                <a:ea typeface="Calibri" pitchFamily="34" charset="0"/>
                <a:cs typeface="Times New Roman" pitchFamily="18" charset="0"/>
              </a:rPr>
              <a:t>(JIC) </a:t>
            </a:r>
            <a:r>
              <a:rPr lang="lv-LV" dirty="0">
                <a:latin typeface="+mn-lt"/>
                <a:ea typeface="Calibri" pitchFamily="34" charset="0"/>
                <a:cs typeface="Times New Roman" pitchFamily="18" charset="0"/>
              </a:rPr>
              <a:t>jeb </a:t>
            </a:r>
            <a:r>
              <a:rPr lang="en-CA" dirty="0">
                <a:latin typeface="+mn-lt"/>
                <a:ea typeface="Calibri" pitchFamily="34" charset="0"/>
                <a:cs typeface="Times New Roman" pitchFamily="18" charset="0"/>
              </a:rPr>
              <a:t>“</a:t>
            </a:r>
            <a:r>
              <a:rPr lang="lv-LV" dirty="0">
                <a:latin typeface="+mn-lt"/>
                <a:ea typeface="Calibri" pitchFamily="34" charset="0"/>
                <a:cs typeface="Times New Roman" pitchFamily="18" charset="0"/>
              </a:rPr>
              <a:t>stumšanas” teorija: modernisma, racionāls, procesuāls, saprātīgs, vertikāli no augšās organizēts.</a:t>
            </a:r>
          </a:p>
          <a:p>
            <a:pPr>
              <a:defRPr/>
            </a:pPr>
            <a:r>
              <a:rPr lang="lv-LV" dirty="0">
                <a:latin typeface="+mn-lt"/>
                <a:ea typeface="Calibri" pitchFamily="34" charset="0"/>
                <a:cs typeface="Times New Roman" pitchFamily="18" charset="0"/>
              </a:rPr>
              <a:t>“</a:t>
            </a:r>
            <a:r>
              <a:rPr lang="en-CA" i="1" dirty="0">
                <a:latin typeface="+mn-lt"/>
                <a:ea typeface="Calibri" pitchFamily="34" charset="0"/>
                <a:cs typeface="Times New Roman" pitchFamily="18" charset="0"/>
              </a:rPr>
              <a:t>just-in-time </a:t>
            </a:r>
            <a:r>
              <a:rPr lang="lv-LV" dirty="0">
                <a:latin typeface="+mn-lt"/>
                <a:ea typeface="Calibri" pitchFamily="34" charset="0"/>
                <a:cs typeface="Times New Roman" pitchFamily="18" charset="0"/>
              </a:rPr>
              <a:t>“</a:t>
            </a:r>
            <a:r>
              <a:rPr lang="en-CA" dirty="0">
                <a:latin typeface="+mn-lt"/>
                <a:ea typeface="Calibri" pitchFamily="34" charset="0"/>
                <a:cs typeface="Times New Roman" pitchFamily="18" charset="0"/>
              </a:rPr>
              <a:t>(JIT) or “</a:t>
            </a:r>
            <a:r>
              <a:rPr lang="lv-LV" dirty="0">
                <a:latin typeface="+mn-lt"/>
                <a:ea typeface="Calibri" pitchFamily="34" charset="0"/>
                <a:cs typeface="Times New Roman" pitchFamily="18" charset="0"/>
              </a:rPr>
              <a:t>vilkšanas</a:t>
            </a:r>
            <a:r>
              <a:rPr lang="en-CA" dirty="0">
                <a:latin typeface="+mn-lt"/>
                <a:ea typeface="Calibri" pitchFamily="34" charset="0"/>
                <a:cs typeface="Times New Roman" pitchFamily="18" charset="0"/>
              </a:rPr>
              <a:t>” </a:t>
            </a:r>
            <a:r>
              <a:rPr lang="lv-LV" dirty="0">
                <a:latin typeface="+mn-lt"/>
                <a:ea typeface="Calibri" pitchFamily="34" charset="0"/>
                <a:cs typeface="Times New Roman" pitchFamily="18" charset="0"/>
              </a:rPr>
              <a:t>teorija </a:t>
            </a:r>
            <a:r>
              <a:rPr lang="en-CA" dirty="0">
                <a:latin typeface="+mn-lt"/>
                <a:ea typeface="Calibri" pitchFamily="34" charset="0"/>
                <a:cs typeface="Times New Roman" pitchFamily="18" charset="0"/>
              </a:rPr>
              <a:t> </a:t>
            </a:r>
            <a:r>
              <a:rPr lang="lv-LV" dirty="0">
                <a:latin typeface="+mn-lt"/>
                <a:ea typeface="Calibri" pitchFamily="34" charset="0"/>
                <a:cs typeface="Times New Roman" pitchFamily="18" charset="0"/>
              </a:rPr>
              <a:t>post-modernās un “</a:t>
            </a:r>
            <a:r>
              <a:rPr lang="lv-LV" dirty="0" err="1">
                <a:latin typeface="+mn-lt"/>
                <a:ea typeface="Calibri" pitchFamily="34" charset="0"/>
                <a:cs typeface="Times New Roman" pitchFamily="18" charset="0"/>
              </a:rPr>
              <a:t>paš-organizācijas”</a:t>
            </a:r>
            <a:r>
              <a:rPr lang="lv-LV" dirty="0">
                <a:latin typeface="+mn-lt"/>
                <a:ea typeface="Calibri" pitchFamily="34" charset="0"/>
                <a:cs typeface="Times New Roman" pitchFamily="18" charset="0"/>
              </a:rPr>
              <a:t> teorijās  balstīts, horizontāls, interaktīvs, kolektīvā sadarbība un daudzfunkcionalitāte. </a:t>
            </a:r>
            <a:r>
              <a:rPr lang="en-CA" dirty="0">
                <a:latin typeface="+mn-lt"/>
                <a:ea typeface="Calibri" pitchFamily="34" charset="0"/>
                <a:cs typeface="Times New Roman" pitchFamily="18" charset="0"/>
              </a:rPr>
              <a:t> </a:t>
            </a:r>
            <a:r>
              <a:rPr lang="en-CA" dirty="0">
                <a:solidFill>
                  <a:srgbClr val="92D050"/>
                </a:solidFill>
                <a:latin typeface="+mn-lt"/>
                <a:ea typeface="Calibri" pitchFamily="34" charset="0"/>
                <a:cs typeface="Times New Roman" pitchFamily="18" charset="0"/>
              </a:rPr>
              <a:t>(</a:t>
            </a:r>
            <a:r>
              <a:rPr lang="en-CA" dirty="0">
                <a:latin typeface="+mn-lt"/>
                <a:ea typeface="Calibri" pitchFamily="34" charset="0"/>
                <a:cs typeface="Times New Roman" pitchFamily="18" charset="0"/>
              </a:rPr>
              <a:t>Cass 2009)  </a:t>
            </a:r>
            <a:endParaRPr lang="en-US" dirty="0">
              <a:latin typeface="+mn-lt"/>
            </a:endParaRPr>
          </a:p>
          <a:p>
            <a:pPr eaLnBrk="0" hangingPunct="0">
              <a:defRPr/>
            </a:pPr>
            <a:endParaRPr lang="en-US"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250825" y="188913"/>
            <a:ext cx="8066088" cy="6524625"/>
          </a:xfrm>
          <a:prstGeom prst="rect">
            <a:avLst/>
          </a:prstGeom>
          <a:noFill/>
          <a:ln w="9525">
            <a:noFill/>
            <a:miter lim="800000"/>
            <a:headEnd/>
            <a:tailEnd/>
          </a:ln>
        </p:spPr>
        <p:txBody>
          <a:bodyPr>
            <a:spAutoFit/>
          </a:bodyPr>
          <a:lstStyle/>
          <a:p>
            <a:pPr marL="342900" indent="-342900" eaLnBrk="0" hangingPunct="0"/>
            <a:r>
              <a:rPr lang="lv-LV" b="1">
                <a:solidFill>
                  <a:srgbClr val="C00000"/>
                </a:solidFill>
                <a:latin typeface="Calibri" pitchFamily="34" charset="0"/>
                <a:ea typeface="Calibri" pitchFamily="34" charset="0"/>
                <a:cs typeface="Times New Roman" pitchFamily="18" charset="0"/>
              </a:rPr>
              <a:t>Pēc tēmām</a:t>
            </a:r>
          </a:p>
          <a:p>
            <a:pPr marL="342900" indent="-342900" eaLnBrk="0" hangingPunct="0"/>
            <a:r>
              <a:rPr lang="lv-LV" sz="1600">
                <a:latin typeface="Calibri" pitchFamily="34" charset="0"/>
                <a:ea typeface="Calibri" pitchFamily="34" charset="0"/>
                <a:cs typeface="Times New Roman" pitchFamily="18" charset="0"/>
              </a:rPr>
              <a:t>1. </a:t>
            </a:r>
            <a:r>
              <a:rPr lang="en-US" sz="1600">
                <a:latin typeface="Calibri" pitchFamily="34" charset="0"/>
                <a:ea typeface="Calibri" pitchFamily="34" charset="0"/>
                <a:cs typeface="Times New Roman" pitchFamily="18" charset="0"/>
              </a:rPr>
              <a:t>(</a:t>
            </a:r>
            <a:r>
              <a:rPr lang="en-US" sz="1600" i="1">
                <a:latin typeface="Calibri" pitchFamily="34" charset="0"/>
                <a:ea typeface="Calibri" pitchFamily="34" charset="0"/>
                <a:cs typeface="Times New Roman" pitchFamily="18" charset="0"/>
              </a:rPr>
              <a:t>Friedmann </a:t>
            </a:r>
            <a:r>
              <a:rPr lang="lv-LV" sz="1600" i="1">
                <a:latin typeface="Calibri" pitchFamily="34" charset="0"/>
                <a:ea typeface="Calibri" pitchFamily="34" charset="0"/>
                <a:cs typeface="Times New Roman" pitchFamily="18" charset="0"/>
              </a:rPr>
              <a:t>;</a:t>
            </a:r>
            <a:r>
              <a:rPr lang="en-US" sz="1600" i="1">
                <a:latin typeface="Calibri" pitchFamily="34" charset="0"/>
                <a:ea typeface="Calibri" pitchFamily="34" charset="0"/>
                <a:cs typeface="Times New Roman" pitchFamily="18" charset="0"/>
              </a:rPr>
              <a:t>Hudson 1974)</a:t>
            </a:r>
            <a:endParaRPr lang="lv-LV" sz="1600">
              <a:latin typeface="Calibri" pitchFamily="34" charset="0"/>
              <a:ea typeface="Calibri" pitchFamily="34" charset="0"/>
              <a:cs typeface="Times New Roman" pitchFamily="18" charset="0"/>
            </a:endParaRP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Racionālismā balstīta tradīcija</a:t>
            </a: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Organizāciju attīstības teorija</a:t>
            </a: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Plānošanas prakses empīriskās studijas</a:t>
            </a: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Filozofiskā sintēze, kas saista plānošanas lauku ar plašu sociālo struktūru izmaiņas teorijām</a:t>
            </a:r>
          </a:p>
          <a:p>
            <a:pPr marL="342900" indent="-342900" eaLnBrk="0" hangingPunct="0"/>
            <a:endParaRPr lang="en-US" sz="1600">
              <a:latin typeface="Calibri" pitchFamily="34" charset="0"/>
              <a:ea typeface="Calibri" pitchFamily="34" charset="0"/>
              <a:cs typeface="Times New Roman" pitchFamily="18" charset="0"/>
            </a:endParaRPr>
          </a:p>
          <a:p>
            <a:pPr marL="342900" indent="-342900" eaLnBrk="0" hangingPunct="0"/>
            <a:r>
              <a:rPr lang="lv-LV" sz="1600">
                <a:latin typeface="Calibri" pitchFamily="34" charset="0"/>
                <a:ea typeface="Calibri" pitchFamily="34" charset="0"/>
                <a:cs typeface="Times New Roman" pitchFamily="18" charset="0"/>
              </a:rPr>
              <a:t>2.</a:t>
            </a:r>
            <a:r>
              <a:rPr lang="en-CA" sz="1600" i="1">
                <a:latin typeface="Calibri" pitchFamily="34" charset="0"/>
                <a:ea typeface="Calibri" pitchFamily="34" charset="0"/>
                <a:cs typeface="Times New Roman" pitchFamily="18" charset="0"/>
              </a:rPr>
              <a:t> ( Yiftachel, 1988,28</a:t>
            </a:r>
            <a:r>
              <a:rPr lang="lv-LV" sz="1600" i="1">
                <a:latin typeface="Calibri" pitchFamily="34" charset="0"/>
                <a:ea typeface="Calibri" pitchFamily="34" charset="0"/>
                <a:cs typeface="Times New Roman" pitchFamily="18" charset="0"/>
              </a:rPr>
              <a:t>)</a:t>
            </a:r>
            <a:endParaRPr lang="lv-LV" sz="1600">
              <a:latin typeface="Calibri" pitchFamily="34" charset="0"/>
              <a:ea typeface="Calibri" pitchFamily="34" charset="0"/>
              <a:cs typeface="Times New Roman" pitchFamily="18" charset="0"/>
            </a:endParaRP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Analītiskās: kas ir plānošana?</a:t>
            </a: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Urbānās formas: kas ir labs plāns?</a:t>
            </a: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Procesuālās: kas ir labs plānošanas process ?</a:t>
            </a:r>
          </a:p>
          <a:p>
            <a:pPr marL="342900" indent="-342900" eaLnBrk="0" hangingPunct="0"/>
            <a:endParaRPr lang="lv-LV" sz="1600" i="1">
              <a:latin typeface="Calibri" pitchFamily="34" charset="0"/>
              <a:ea typeface="Calibri" pitchFamily="34" charset="0"/>
              <a:cs typeface="Times New Roman" pitchFamily="18" charset="0"/>
            </a:endParaRPr>
          </a:p>
          <a:p>
            <a:pPr marL="342900" indent="-342900" eaLnBrk="0" hangingPunct="0"/>
            <a:r>
              <a:rPr lang="lv-LV" sz="1600" i="1">
                <a:latin typeface="Calibri" pitchFamily="34" charset="0"/>
                <a:ea typeface="Calibri" pitchFamily="34" charset="0"/>
                <a:cs typeface="Times New Roman" pitchFamily="18" charset="0"/>
              </a:rPr>
              <a:t>3. (</a:t>
            </a:r>
            <a:r>
              <a:rPr lang="en-US" sz="1600" i="1">
                <a:latin typeface="Calibri" pitchFamily="34" charset="0"/>
                <a:ea typeface="Calibri" pitchFamily="34" charset="0"/>
                <a:cs typeface="Times New Roman" pitchFamily="18" charset="0"/>
              </a:rPr>
              <a:t>Hudson, Galloway &amp; Kaufman 1979</a:t>
            </a:r>
            <a:r>
              <a:rPr lang="lv-LV" sz="1600" i="1">
                <a:latin typeface="Calibri" pitchFamily="34" charset="0"/>
                <a:ea typeface="Calibri" pitchFamily="34" charset="0"/>
                <a:cs typeface="Times New Roman" pitchFamily="18" charset="0"/>
              </a:rPr>
              <a:t>) </a:t>
            </a:r>
          </a:p>
          <a:p>
            <a:pPr marL="342900" indent="-342900"/>
            <a:r>
              <a:rPr lang="en-CA" sz="1600" b="1">
                <a:latin typeface="Calibri" pitchFamily="34" charset="0"/>
                <a:ea typeface="Calibri" pitchFamily="34" charset="0"/>
                <a:cs typeface="Times New Roman" pitchFamily="18" charset="0"/>
              </a:rPr>
              <a:t>SITAR</a:t>
            </a:r>
            <a:r>
              <a:rPr lang="lv-LV" sz="1600">
                <a:latin typeface="Calibri" pitchFamily="34" charset="0"/>
                <a:ea typeface="Calibri" pitchFamily="34" charset="0"/>
                <a:cs typeface="Times New Roman" pitchFamily="18" charset="0"/>
              </a:rPr>
              <a:t> (</a:t>
            </a:r>
            <a:r>
              <a:rPr lang="en-US" sz="1600">
                <a:latin typeface="Calibri" pitchFamily="34" charset="0"/>
                <a:ea typeface="Calibri" pitchFamily="34" charset="0"/>
                <a:cs typeface="Times New Roman" pitchFamily="18" charset="0"/>
              </a:rPr>
              <a:t>Synoptic, Incremental, </a:t>
            </a:r>
            <a:r>
              <a:rPr lang="lv-LV" sz="1600">
                <a:latin typeface="Calibri" pitchFamily="34" charset="0"/>
                <a:ea typeface="Calibri" pitchFamily="34" charset="0"/>
                <a:cs typeface="Times New Roman" pitchFamily="18" charset="0"/>
              </a:rPr>
              <a:t>T</a:t>
            </a:r>
            <a:r>
              <a:rPr lang="en-US" sz="1600">
                <a:latin typeface="Calibri" pitchFamily="34" charset="0"/>
                <a:ea typeface="Calibri" pitchFamily="34" charset="0"/>
                <a:cs typeface="Times New Roman" pitchFamily="18" charset="0"/>
              </a:rPr>
              <a:t>ransactive,</a:t>
            </a:r>
            <a:r>
              <a:rPr lang="lv-LV" sz="1600">
                <a:latin typeface="Calibri" pitchFamily="34" charset="0"/>
                <a:ea typeface="Calibri" pitchFamily="34" charset="0"/>
                <a:cs typeface="Times New Roman" pitchFamily="18" charset="0"/>
              </a:rPr>
              <a:t> </a:t>
            </a:r>
            <a:r>
              <a:rPr lang="en-US" sz="1600">
                <a:latin typeface="Calibri" pitchFamily="34" charset="0"/>
                <a:ea typeface="Calibri" pitchFamily="34" charset="0"/>
                <a:cs typeface="Times New Roman" pitchFamily="18" charset="0"/>
              </a:rPr>
              <a:t>Advocacy, Radical</a:t>
            </a:r>
            <a:r>
              <a:rPr lang="lv-LV" sz="1600">
                <a:latin typeface="Calibri" pitchFamily="34" charset="0"/>
                <a:ea typeface="Calibri" pitchFamily="34" charset="0"/>
                <a:cs typeface="Times New Roman" pitchFamily="18" charset="0"/>
              </a:rPr>
              <a:t>) </a:t>
            </a:r>
            <a:endParaRPr lang="en-US" sz="1600">
              <a:latin typeface="Calibri" pitchFamily="34" charset="0"/>
              <a:ea typeface="Calibri" pitchFamily="34" charset="0"/>
              <a:cs typeface="Times New Roman" pitchFamily="18" charset="0"/>
            </a:endParaRP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Sinoptiskā</a:t>
            </a: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Inkrementālā</a:t>
            </a:r>
            <a:endParaRPr lang="lv-LV" sz="1600" i="1">
              <a:latin typeface="Calibri" pitchFamily="34" charset="0"/>
              <a:ea typeface="Calibri" pitchFamily="34" charset="0"/>
              <a:cs typeface="Times New Roman" pitchFamily="18" charset="0"/>
            </a:endParaRP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Transaktīvā</a:t>
            </a: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Advokatīvā jeb propgandas </a:t>
            </a: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Radikālā</a:t>
            </a:r>
          </a:p>
          <a:p>
            <a:pPr marL="342900" indent="-342900" eaLnBrk="0" hangingPunct="0"/>
            <a:endParaRPr lang="lv-LV" sz="1600" i="1">
              <a:latin typeface="Calibri" pitchFamily="34" charset="0"/>
              <a:ea typeface="Calibri" pitchFamily="34" charset="0"/>
              <a:cs typeface="Times New Roman" pitchFamily="18" charset="0"/>
            </a:endParaRPr>
          </a:p>
          <a:p>
            <a:pPr marL="342900" indent="-342900" eaLnBrk="0" hangingPunct="0"/>
            <a:r>
              <a:rPr lang="lv-LV" sz="1600">
                <a:latin typeface="Calibri" pitchFamily="34" charset="0"/>
                <a:ea typeface="Calibri" pitchFamily="34" charset="0"/>
                <a:cs typeface="Times New Roman" pitchFamily="18" charset="0"/>
              </a:rPr>
              <a:t>4.</a:t>
            </a:r>
            <a:r>
              <a:rPr lang="en-US" sz="1600">
                <a:latin typeface="Calibri" pitchFamily="34" charset="0"/>
                <a:ea typeface="Calibri" pitchFamily="34" charset="0"/>
                <a:cs typeface="Times New Roman" pitchFamily="18" charset="0"/>
              </a:rPr>
              <a:t> (</a:t>
            </a:r>
            <a:r>
              <a:rPr lang="en-US" sz="1600" i="1">
                <a:latin typeface="Calibri" pitchFamily="34" charset="0"/>
                <a:ea typeface="Calibri" pitchFamily="34" charset="0"/>
                <a:cs typeface="Times New Roman" pitchFamily="18" charset="0"/>
              </a:rPr>
              <a:t>Lawrence, 2000, p.607</a:t>
            </a:r>
            <a:r>
              <a:rPr lang="en-US" sz="1600">
                <a:latin typeface="Calibri" pitchFamily="34" charset="0"/>
                <a:ea typeface="Calibri" pitchFamily="34" charset="0"/>
                <a:cs typeface="Times New Roman" pitchFamily="18" charset="0"/>
              </a:rPr>
              <a:t>)</a:t>
            </a:r>
            <a:endParaRPr lang="lv-LV" sz="1600">
              <a:latin typeface="Calibri" pitchFamily="34" charset="0"/>
              <a:ea typeface="Calibri" pitchFamily="34" charset="0"/>
              <a:cs typeface="Times New Roman" pitchFamily="18" charset="0"/>
            </a:endParaRP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Racionālistiskā</a:t>
            </a: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Pragmatiskā</a:t>
            </a: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Sociāli-ekoloģiskais ideālisms </a:t>
            </a:r>
            <a:r>
              <a:rPr lang="en-US" sz="1600">
                <a:latin typeface="Calibri" pitchFamily="34" charset="0"/>
                <a:ea typeface="Calibri" pitchFamily="34" charset="0"/>
                <a:cs typeface="Times New Roman" pitchFamily="18" charset="0"/>
              </a:rPr>
              <a:t> (SEI), </a:t>
            </a:r>
            <a:endParaRPr lang="lv-LV" sz="1600">
              <a:latin typeface="Calibri" pitchFamily="34" charset="0"/>
              <a:ea typeface="Calibri" pitchFamily="34" charset="0"/>
              <a:cs typeface="Times New Roman" pitchFamily="18" charset="0"/>
            </a:endParaRP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Politiski-ekonomiskā mobilizācija </a:t>
            </a:r>
            <a:r>
              <a:rPr lang="en-US" sz="1600">
                <a:latin typeface="Calibri" pitchFamily="34" charset="0"/>
                <a:ea typeface="Calibri" pitchFamily="34" charset="0"/>
                <a:cs typeface="Times New Roman" pitchFamily="18" charset="0"/>
              </a:rPr>
              <a:t>(PEM),</a:t>
            </a:r>
            <a:endParaRPr lang="lv-LV" sz="1600">
              <a:latin typeface="Calibri" pitchFamily="34" charset="0"/>
              <a:ea typeface="Calibri" pitchFamily="34" charset="0"/>
              <a:cs typeface="Times New Roman" pitchFamily="18" charset="0"/>
            </a:endParaRPr>
          </a:p>
          <a:p>
            <a:pPr marL="342900" indent="-342900" eaLnBrk="0" hangingPunct="0">
              <a:buFont typeface="Marlett" pitchFamily="2" charset="2"/>
              <a:buChar char="r"/>
            </a:pPr>
            <a:r>
              <a:rPr lang="lv-LV" sz="1600">
                <a:latin typeface="Calibri" pitchFamily="34" charset="0"/>
                <a:ea typeface="Calibri" pitchFamily="34" charset="0"/>
                <a:cs typeface="Times New Roman" pitchFamily="18" charset="0"/>
              </a:rPr>
              <a:t>Komunikatīva jeb sadarbības plānošana </a:t>
            </a:r>
            <a:r>
              <a:rPr lang="en-US" sz="1600">
                <a:latin typeface="Calibri" pitchFamily="34" charset="0"/>
                <a:ea typeface="Calibri" pitchFamily="34" charset="0"/>
                <a:cs typeface="Times New Roman" pitchFamily="18" charset="0"/>
              </a:rPr>
              <a:t>(CC)</a:t>
            </a:r>
            <a:endParaRPr lang="en-US" sz="1600" b="1">
              <a:solidFill>
                <a:srgbClr val="C00000"/>
              </a:solidFill>
              <a:latin typeface="Calibri" pitchFamily="34" charset="0"/>
              <a:ea typeface="Calibri" pitchFamily="34" charset="0"/>
              <a:cs typeface="Times New Roman" pitchFamily="18" charset="0"/>
            </a:endParaRPr>
          </a:p>
        </p:txBody>
      </p:sp>
      <p:sp>
        <p:nvSpPr>
          <p:cNvPr id="13315" name="Rectangle 2"/>
          <p:cNvSpPr>
            <a:spLocks noChangeArrowheads="1"/>
          </p:cNvSpPr>
          <p:nvPr/>
        </p:nvSpPr>
        <p:spPr bwMode="auto">
          <a:xfrm rot="-5400000">
            <a:off x="5378450" y="3009900"/>
            <a:ext cx="6389688" cy="369888"/>
          </a:xfrm>
          <a:prstGeom prst="rect">
            <a:avLst/>
          </a:prstGeom>
          <a:noFill/>
          <a:ln w="9525">
            <a:noFill/>
            <a:miter lim="800000"/>
            <a:headEnd/>
            <a:tailEnd/>
          </a:ln>
        </p:spPr>
        <p:txBody>
          <a:bodyPr>
            <a:spAutoFit/>
          </a:bodyPr>
          <a:lstStyle/>
          <a:p>
            <a:pPr algn="ctr"/>
            <a:r>
              <a:rPr lang="lv-LV" b="1">
                <a:solidFill>
                  <a:srgbClr val="C00000"/>
                </a:solidFill>
                <a:ea typeface="Calibri" pitchFamily="34" charset="0"/>
                <a:cs typeface="Times New Roman" pitchFamily="18" charset="0"/>
              </a:rPr>
              <a:t>“būt pareizam vai darīt labi” </a:t>
            </a:r>
            <a:r>
              <a:rPr lang="en-CA" b="1">
                <a:solidFill>
                  <a:srgbClr val="C00000"/>
                </a:solidFill>
                <a:ea typeface="Calibri" pitchFamily="34" charset="0"/>
                <a:cs typeface="Times New Roman" pitchFamily="18" charset="0"/>
              </a:rPr>
              <a:t>(Hoch, 1984</a:t>
            </a:r>
            <a:r>
              <a:rPr lang="lv-LV" b="1">
                <a:solidFill>
                  <a:srgbClr val="C00000"/>
                </a:solidFill>
                <a:ea typeface="Calibri" pitchFamily="34" charset="0"/>
                <a:cs typeface="Times New Roman" pitchFamily="18" charset="0"/>
              </a:rPr>
              <a:t>)</a:t>
            </a:r>
            <a:endParaRPr lang="en-US">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1678742"/>
            <a:ext cx="8352928" cy="2308324"/>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lv-LV" sz="2400" dirty="0" smtClean="0">
                <a:latin typeface="+mn-lt"/>
                <a:ea typeface="Calibri" pitchFamily="34" charset="0"/>
                <a:cs typeface="Times New Roman" pitchFamily="18" charset="0"/>
              </a:rPr>
              <a:t>...teorētiskās pieejas (plānošanas H.G.) jomā aktīvi tika apspriesti vairāk nekā pus gadsimta, bet vienprātība par labāko plānošanas teoriju vai pat par to, kuras teorijas pārstāv “galveno virzienu” netika sasniegta. </a:t>
            </a:r>
            <a:r>
              <a:rPr kumimoji="0" lang="lv-LV" sz="2400" b="0" i="0" u="none" strike="noStrike" cap="none" normalizeH="0" baseline="0" dirty="0" smtClean="0">
                <a:ln>
                  <a:noFill/>
                </a:ln>
                <a:solidFill>
                  <a:schemeClr val="tx1"/>
                </a:solidFill>
                <a:effectLst/>
                <a:latin typeface="+mn-lt"/>
                <a:ea typeface="Calibri" pitchFamily="34" charset="0"/>
                <a:cs typeface="TimesTen-Roman"/>
              </a:rPr>
              <a:t>Plānošanas teoriju lietderība (pat to esamība) plānošanas praksei bieži tiek likta zem jautājuma.</a:t>
            </a:r>
            <a:r>
              <a:rPr kumimoji="0" lang="lv-LV" sz="2400" b="0" i="0" u="none" strike="noStrike" cap="none" normalizeH="0" dirty="0" smtClean="0">
                <a:ln>
                  <a:noFill/>
                </a:ln>
                <a:solidFill>
                  <a:schemeClr val="tx1"/>
                </a:solidFill>
                <a:effectLst/>
                <a:latin typeface="+mn-lt"/>
                <a:ea typeface="Calibri" pitchFamily="34" charset="0"/>
                <a:cs typeface="TimesTen-Roman"/>
              </a:rPr>
              <a:t> </a:t>
            </a:r>
            <a:r>
              <a:rPr kumimoji="0" lang="en-US" sz="2400" b="0" i="0" u="none" strike="noStrike" cap="none" normalizeH="0" baseline="0" dirty="0" smtClean="0">
                <a:ln>
                  <a:noFill/>
                </a:ln>
                <a:solidFill>
                  <a:schemeClr val="tx1"/>
                </a:solidFill>
                <a:effectLst/>
                <a:latin typeface="+mn-lt"/>
                <a:ea typeface="Calibri" pitchFamily="34" charset="0"/>
                <a:cs typeface="TimesTen-Roman"/>
              </a:rPr>
              <a:t>(Lawrence, 2000, p.608)</a:t>
            </a:r>
            <a:endParaRPr kumimoji="0" lang="en-US" sz="2400" b="0" i="0" u="none" strike="noStrike" cap="none" normalizeH="0" baseline="0" dirty="0" smtClean="0">
              <a:ln>
                <a:noFill/>
              </a:ln>
              <a:solidFill>
                <a:schemeClr val="tx1"/>
              </a:solidFill>
              <a:effectLst/>
              <a:latin typeface="+mn-lt"/>
              <a:cs typeface="Arial" pitchFamily="34" charset="0"/>
            </a:endParaRPr>
          </a:p>
        </p:txBody>
      </p:sp>
      <p:sp>
        <p:nvSpPr>
          <p:cNvPr id="3" name="Rectangle 2"/>
          <p:cNvSpPr/>
          <p:nvPr/>
        </p:nvSpPr>
        <p:spPr>
          <a:xfrm>
            <a:off x="8460432" y="6309320"/>
            <a:ext cx="367408" cy="307777"/>
          </a:xfrm>
          <a:prstGeom prst="rect">
            <a:avLst/>
          </a:prstGeom>
        </p:spPr>
        <p:txBody>
          <a:bodyPr wrap="none">
            <a:spAutoFit/>
          </a:bodyPr>
          <a:lstStyle/>
          <a:p>
            <a:r>
              <a:rPr lang="en-US" sz="1400" dirty="0" smtClean="0">
                <a:solidFill>
                  <a:schemeClr val="tx1">
                    <a:lumMod val="65000"/>
                    <a:lumOff val="35000"/>
                  </a:schemeClr>
                </a:solidFill>
                <a:latin typeface="+mn-lt"/>
                <a:cs typeface="Times New Roman" pitchFamily="18" charset="0"/>
              </a:rPr>
              <a:t>26</a:t>
            </a:r>
            <a:endParaRPr lang="en-US" sz="14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1074</TotalTime>
  <Words>3565</Words>
  <Application>Microsoft Office PowerPoint</Application>
  <PresentationFormat>On-screen Show (4:3)</PresentationFormat>
  <Paragraphs>310</Paragraphs>
  <Slides>38</Slides>
  <Notes>19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Helena</dc:creator>
  <cp:lastModifiedBy>Helena</cp:lastModifiedBy>
  <cp:revision>21</cp:revision>
  <dcterms:created xsi:type="dcterms:W3CDTF">2016-02-03T13:17:27Z</dcterms:created>
  <dcterms:modified xsi:type="dcterms:W3CDTF">2016-02-05T00:42:55Z</dcterms:modified>
</cp:coreProperties>
</file>