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3"/>
  </p:notesMasterIdLst>
  <p:sldIdLst>
    <p:sldId id="256" r:id="rId2"/>
    <p:sldId id="356" r:id="rId3"/>
    <p:sldId id="424" r:id="rId4"/>
    <p:sldId id="425" r:id="rId5"/>
    <p:sldId id="360" r:id="rId6"/>
    <p:sldId id="361" r:id="rId7"/>
    <p:sldId id="427" r:id="rId8"/>
    <p:sldId id="426" r:id="rId9"/>
    <p:sldId id="363" r:id="rId10"/>
    <p:sldId id="364" r:id="rId11"/>
    <p:sldId id="428" r:id="rId12"/>
    <p:sldId id="365" r:id="rId13"/>
    <p:sldId id="366" r:id="rId14"/>
    <p:sldId id="367" r:id="rId15"/>
    <p:sldId id="394" r:id="rId16"/>
    <p:sldId id="395" r:id="rId17"/>
    <p:sldId id="396" r:id="rId18"/>
    <p:sldId id="429" r:id="rId19"/>
    <p:sldId id="397" r:id="rId20"/>
    <p:sldId id="399" r:id="rId21"/>
    <p:sldId id="368" r:id="rId22"/>
    <p:sldId id="431" r:id="rId23"/>
    <p:sldId id="432" r:id="rId24"/>
    <p:sldId id="369" r:id="rId25"/>
    <p:sldId id="434" r:id="rId26"/>
    <p:sldId id="370" r:id="rId27"/>
    <p:sldId id="433" r:id="rId28"/>
    <p:sldId id="371" r:id="rId29"/>
    <p:sldId id="435" r:id="rId30"/>
    <p:sldId id="372" r:id="rId31"/>
    <p:sldId id="276" r:id="rId32"/>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364" autoAdjust="0"/>
  </p:normalViewPr>
  <p:slideViewPr>
    <p:cSldViewPr snapToGrid="0">
      <p:cViewPr varScale="1">
        <p:scale>
          <a:sx n="69" d="100"/>
          <a:sy n="69" d="100"/>
        </p:scale>
        <p:origin x="696" y="60"/>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29.04.2016</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Margrietiņas (</a:t>
            </a:r>
            <a:r>
              <a:rPr lang="lv-LV" dirty="0" err="1" smtClean="0"/>
              <a:t>Flickr</a:t>
            </a:r>
            <a:r>
              <a:rPr lang="lv-LV" dirty="0" smtClean="0"/>
              <a:t>: Māris </a:t>
            </a:r>
            <a:r>
              <a:rPr lang="lv-LV" dirty="0" err="1" smtClean="0"/>
              <a:t>Pehlaks</a:t>
            </a:r>
            <a:r>
              <a:rPr lang="lv-LV" dirty="0" smtClean="0"/>
              <a:t>) </a:t>
            </a:r>
          </a:p>
        </p:txBody>
      </p:sp>
      <p:sp>
        <p:nvSpPr>
          <p:cNvPr id="4" name="Slide Number Placeholder 3"/>
          <p:cNvSpPr>
            <a:spLocks noGrp="1"/>
          </p:cNvSpPr>
          <p:nvPr>
            <p:ph type="sldNum" sz="quarter" idx="10"/>
          </p:nvPr>
        </p:nvSpPr>
        <p:spPr/>
        <p:txBody>
          <a:bodyPr/>
          <a:lstStyle/>
          <a:p>
            <a:fld id="{213875CE-5761-4A61-84E0-186432756F8C}" type="slidenum">
              <a:rPr lang="lv-LV" smtClean="0"/>
              <a:pPr/>
              <a:t>2</a:t>
            </a:fld>
            <a:endParaRPr lang="lv-LV"/>
          </a:p>
        </p:txBody>
      </p:sp>
    </p:spTree>
    <p:extLst>
      <p:ext uri="{BB962C8B-B14F-4D97-AF65-F5344CB8AC3E}">
        <p14:creationId xmlns:p14="http://schemas.microsoft.com/office/powerpoint/2010/main" val="156249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C00"/>
            </a:gs>
            <a:gs pos="20000">
              <a:schemeClr val="bg1"/>
            </a:gs>
            <a:gs pos="80000">
              <a:schemeClr val="bg1"/>
            </a:gs>
            <a:gs pos="100000">
              <a:srgbClr val="FFC00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29.04.2016</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9" y="2006409"/>
            <a:ext cx="6369154" cy="2387600"/>
          </a:xfrm>
        </p:spPr>
        <p:txBody>
          <a:bodyPr>
            <a:noAutofit/>
          </a:bodyPr>
          <a:lstStyle/>
          <a:p>
            <a:pPr algn="l"/>
            <a:r>
              <a:rPr lang="lv-LV" sz="6600" dirty="0" smtClean="0"/>
              <a:t>Klimata izmaiņas un </a:t>
            </a:r>
            <a:r>
              <a:rPr lang="lv-LV" sz="6600" dirty="0" err="1" smtClean="0"/>
              <a:t>biodaudzveidība</a:t>
            </a:r>
            <a:r>
              <a:rPr lang="lv-LV" sz="6600" dirty="0" smtClean="0"/>
              <a:t> I</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087" y="0"/>
            <a:ext cx="5143500" cy="6858000"/>
          </a:xfrm>
          <a:prstGeom prst="rect">
            <a:avLst/>
          </a:prstGeom>
        </p:spPr>
      </p:pic>
      <p:sp>
        <p:nvSpPr>
          <p:cNvPr id="4" name="Title 1"/>
          <p:cNvSpPr txBox="1">
            <a:spLocks/>
          </p:cNvSpPr>
          <p:nvPr/>
        </p:nvSpPr>
        <p:spPr>
          <a:xfrm>
            <a:off x="4814061" y="422758"/>
            <a:ext cx="5771310"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TEMPERATŪRAS IETEKME UZ DZĪVAJIEM ORGANISMIEM</a:t>
            </a:r>
            <a:endParaRPr lang="lv-LV" sz="3600" dirty="0"/>
          </a:p>
        </p:txBody>
      </p:sp>
      <p:grpSp>
        <p:nvGrpSpPr>
          <p:cNvPr id="2" name="Group 1"/>
          <p:cNvGrpSpPr/>
          <p:nvPr/>
        </p:nvGrpSpPr>
        <p:grpSpPr>
          <a:xfrm>
            <a:off x="3402036" y="2385795"/>
            <a:ext cx="8595360" cy="3670708"/>
            <a:chOff x="3402036" y="2132571"/>
            <a:chExt cx="8595360" cy="3670708"/>
          </a:xfrm>
        </p:grpSpPr>
        <p:sp>
          <p:nvSpPr>
            <p:cNvPr id="5" name="Title 1"/>
            <p:cNvSpPr txBox="1">
              <a:spLocks/>
            </p:cNvSpPr>
            <p:nvPr/>
          </p:nvSpPr>
          <p:spPr>
            <a:xfrm>
              <a:off x="3758942" y="4832874"/>
              <a:ext cx="4490514" cy="970405"/>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Augstāk </a:t>
              </a:r>
              <a:r>
                <a:rPr lang="lv-LV" sz="1800" b="1" dirty="0"/>
                <a:t>attīstītajiem organismiem tolerance pret temperatūru ir daudz mazāka </a:t>
              </a:r>
              <a:r>
                <a:rPr lang="lv-LV" sz="1800" b="1" dirty="0" smtClean="0"/>
                <a:t>– </a:t>
              </a:r>
            </a:p>
            <a:p>
              <a:pPr algn="ctr"/>
              <a:r>
                <a:rPr lang="lv-LV" sz="1800" b="1" dirty="0" smtClean="0"/>
                <a:t>robežās no </a:t>
              </a:r>
              <a:r>
                <a:rPr lang="lv-LV" sz="1800" b="1" dirty="0"/>
                <a:t>0 ºC līdz +50 </a:t>
              </a:r>
              <a:r>
                <a:rPr lang="lv-LV" sz="1800" b="1" dirty="0" smtClean="0"/>
                <a:t>ºC</a:t>
              </a:r>
              <a:endParaRPr lang="lv-LV" sz="1800" dirty="0"/>
            </a:p>
          </p:txBody>
        </p:sp>
        <p:sp>
          <p:nvSpPr>
            <p:cNvPr id="6" name="Title 1"/>
            <p:cNvSpPr txBox="1">
              <a:spLocks/>
            </p:cNvSpPr>
            <p:nvPr/>
          </p:nvSpPr>
          <p:spPr>
            <a:xfrm>
              <a:off x="3402036" y="2132571"/>
              <a:ext cx="8595360" cy="14667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Ja </a:t>
              </a:r>
              <a:r>
                <a:rPr lang="lv-LV" sz="2400" dirty="0"/>
                <a:t>vides temperatūra  ir mazāka vai pārsniedz noteiktu kritisko robežlielumu, organisms nespēj  nodrošināt dzīvības procesus un </a:t>
              </a:r>
              <a:r>
                <a:rPr lang="lv-LV" sz="2400" b="1" dirty="0"/>
                <a:t>iet bojā vai nu nosalstot vai pārkarstot</a:t>
              </a:r>
            </a:p>
          </p:txBody>
        </p:sp>
        <p:sp>
          <p:nvSpPr>
            <p:cNvPr id="7" name="Title 1"/>
            <p:cNvSpPr txBox="1">
              <a:spLocks/>
            </p:cNvSpPr>
            <p:nvPr/>
          </p:nvSpPr>
          <p:spPr>
            <a:xfrm>
              <a:off x="3769135" y="3400412"/>
              <a:ext cx="4484913" cy="11350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Primitīviem </a:t>
              </a:r>
              <a:r>
                <a:rPr lang="lv-LV" sz="1800" b="1" dirty="0" smtClean="0"/>
                <a:t>organismiem (baktērijām </a:t>
              </a:r>
              <a:r>
                <a:rPr lang="lv-LV" sz="1800" b="1" dirty="0"/>
                <a:t>un </a:t>
              </a:r>
              <a:r>
                <a:rPr lang="lv-LV" sz="1800" b="1" dirty="0" smtClean="0"/>
                <a:t>sēnēm) </a:t>
              </a:r>
              <a:r>
                <a:rPr lang="lv-LV" sz="1800" b="1" dirty="0"/>
                <a:t>tolerances intervāli parasti ir ievērojami plašāki nekā augstāk </a:t>
              </a:r>
              <a:r>
                <a:rPr lang="lv-LV" sz="1800" b="1" dirty="0" smtClean="0"/>
                <a:t>attīstītajiem</a:t>
              </a:r>
              <a:endParaRPr lang="lv-LV" sz="1800" dirty="0"/>
            </a:p>
          </p:txBody>
        </p:sp>
        <p:sp>
          <p:nvSpPr>
            <p:cNvPr id="8" name="Title 1"/>
            <p:cNvSpPr txBox="1">
              <a:spLocks/>
            </p:cNvSpPr>
            <p:nvPr/>
          </p:nvSpPr>
          <p:spPr>
            <a:xfrm>
              <a:off x="8581289" y="3401737"/>
              <a:ext cx="3123031" cy="2401542"/>
            </a:xfrm>
            <a:prstGeom prst="roundRect">
              <a:avLst>
                <a:gd name="adj" fmla="val 13687"/>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Sēņu </a:t>
              </a:r>
              <a:r>
                <a:rPr lang="lv-LV" sz="1800" b="1" dirty="0"/>
                <a:t>sporas saglabā dzīvotspēju pat  pie temperatūrām, kas tuvas absolūtajai </a:t>
              </a:r>
              <a:r>
                <a:rPr lang="lv-LV" sz="1800" b="1" dirty="0" smtClean="0"/>
                <a:t>nullei (-</a:t>
              </a:r>
              <a:r>
                <a:rPr lang="lv-LV" sz="1800" b="1" dirty="0"/>
                <a:t>273 ºC) vai ievērojami  pārsniedz ūdens  vārīšanās temperatūru </a:t>
              </a:r>
              <a:endParaRPr lang="lv-LV" sz="1800" b="1" dirty="0" smtClean="0"/>
            </a:p>
            <a:p>
              <a:pPr algn="ctr"/>
              <a:r>
                <a:rPr lang="lv-LV" sz="1800" b="1" dirty="0" smtClean="0"/>
                <a:t>(+</a:t>
              </a:r>
              <a:r>
                <a:rPr lang="lv-LV" sz="1800" b="1" dirty="0"/>
                <a:t>100 </a:t>
              </a:r>
              <a:r>
                <a:rPr lang="lv-LV" sz="1800" b="1" dirty="0" smtClean="0"/>
                <a:t>ºC)</a:t>
              </a:r>
              <a:endParaRPr lang="lv-LV" sz="1800" dirty="0"/>
            </a:p>
          </p:txBody>
        </p:sp>
      </p:grpSp>
    </p:spTree>
    <p:extLst>
      <p:ext uri="{BB962C8B-B14F-4D97-AF65-F5344CB8AC3E}">
        <p14:creationId xmlns:p14="http://schemas.microsoft.com/office/powerpoint/2010/main" val="570237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172" y="0"/>
            <a:ext cx="5569949" cy="6858000"/>
          </a:xfrm>
          <a:prstGeom prst="rect">
            <a:avLst/>
          </a:prstGeom>
        </p:spPr>
      </p:pic>
      <p:grpSp>
        <p:nvGrpSpPr>
          <p:cNvPr id="25" name="Group 24"/>
          <p:cNvGrpSpPr/>
          <p:nvPr/>
        </p:nvGrpSpPr>
        <p:grpSpPr>
          <a:xfrm>
            <a:off x="295200" y="602142"/>
            <a:ext cx="6138428" cy="5668030"/>
            <a:chOff x="88202" y="562953"/>
            <a:chExt cx="6138428" cy="5668030"/>
          </a:xfrm>
        </p:grpSpPr>
        <p:grpSp>
          <p:nvGrpSpPr>
            <p:cNvPr id="3" name="Group 2"/>
            <p:cNvGrpSpPr/>
            <p:nvPr/>
          </p:nvGrpSpPr>
          <p:grpSpPr>
            <a:xfrm>
              <a:off x="88202" y="562953"/>
              <a:ext cx="6138428" cy="2644113"/>
              <a:chOff x="88202" y="562953"/>
              <a:chExt cx="6138428" cy="2644113"/>
            </a:xfrm>
          </p:grpSpPr>
          <p:grpSp>
            <p:nvGrpSpPr>
              <p:cNvPr id="2" name="Group 1"/>
              <p:cNvGrpSpPr/>
              <p:nvPr/>
            </p:nvGrpSpPr>
            <p:grpSpPr>
              <a:xfrm>
                <a:off x="88202" y="562953"/>
                <a:ext cx="6138428" cy="2044427"/>
                <a:chOff x="167052" y="528551"/>
                <a:chExt cx="6138428" cy="2044427"/>
              </a:xfrm>
            </p:grpSpPr>
            <p:sp>
              <p:nvSpPr>
                <p:cNvPr id="6" name="Title 1"/>
                <p:cNvSpPr txBox="1">
                  <a:spLocks/>
                </p:cNvSpPr>
                <p:nvPr/>
              </p:nvSpPr>
              <p:spPr>
                <a:xfrm>
                  <a:off x="167052" y="528551"/>
                  <a:ext cx="6138428" cy="149619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Organismus, atkarībā no tolerances diapazona plašuma  </a:t>
                  </a:r>
                  <a:r>
                    <a:rPr lang="lv-LV" sz="2400" dirty="0"/>
                    <a:t>attiecībā pret temperatūras </a:t>
                  </a:r>
                  <a:r>
                    <a:rPr lang="lv-LV" sz="2400" dirty="0" smtClean="0"/>
                    <a:t>izmaiņām, iedala:</a:t>
                  </a:r>
                  <a:endParaRPr lang="lv-LV" sz="2400" b="1" dirty="0"/>
                </a:p>
              </p:txBody>
            </p:sp>
            <p:sp>
              <p:nvSpPr>
                <p:cNvPr id="7" name="Rounded Rectangle 6"/>
                <p:cNvSpPr/>
                <p:nvPr/>
              </p:nvSpPr>
              <p:spPr>
                <a:xfrm>
                  <a:off x="495840" y="1837521"/>
                  <a:ext cx="1658046"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Eiritermie organismi</a:t>
                  </a:r>
                  <a:endParaRPr lang="lv-LV" b="1" dirty="0">
                    <a:solidFill>
                      <a:schemeClr val="tx1"/>
                    </a:solidFill>
                  </a:endParaRPr>
                </a:p>
              </p:txBody>
            </p:sp>
            <p:sp>
              <p:nvSpPr>
                <p:cNvPr id="8" name="Rounded Rectangle 7"/>
                <p:cNvSpPr/>
                <p:nvPr/>
              </p:nvSpPr>
              <p:spPr>
                <a:xfrm>
                  <a:off x="2560794" y="1837521"/>
                  <a:ext cx="3470366"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Stenotermie</a:t>
                  </a:r>
                  <a:r>
                    <a:rPr lang="lv-LV" b="1" dirty="0" smtClean="0">
                      <a:solidFill>
                        <a:schemeClr val="tx1"/>
                      </a:solidFill>
                    </a:rPr>
                    <a:t> organismi</a:t>
                  </a:r>
                  <a:endParaRPr lang="lv-LV" b="1" dirty="0">
                    <a:solidFill>
                      <a:schemeClr val="tx1"/>
                    </a:solidFill>
                  </a:endParaRPr>
                </a:p>
              </p:txBody>
            </p:sp>
          </p:grpSp>
          <p:sp>
            <p:nvSpPr>
              <p:cNvPr id="10" name="Rounded Rectangle 9"/>
              <p:cNvSpPr/>
              <p:nvPr/>
            </p:nvSpPr>
            <p:spPr>
              <a:xfrm>
                <a:off x="2654464" y="2471609"/>
                <a:ext cx="1368898" cy="735457"/>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Kriofīlie</a:t>
                </a:r>
                <a:r>
                  <a:rPr lang="lv-LV" b="1" dirty="0" smtClean="0">
                    <a:solidFill>
                      <a:schemeClr val="tx1"/>
                    </a:solidFill>
                  </a:rPr>
                  <a:t> organismi</a:t>
                </a:r>
                <a:endParaRPr lang="lv-LV" b="1" dirty="0">
                  <a:solidFill>
                    <a:schemeClr val="tx1"/>
                  </a:solidFill>
                </a:endParaRPr>
              </a:p>
            </p:txBody>
          </p:sp>
          <p:sp>
            <p:nvSpPr>
              <p:cNvPr id="11" name="Rounded Rectangle 10"/>
              <p:cNvSpPr/>
              <p:nvPr/>
            </p:nvSpPr>
            <p:spPr>
              <a:xfrm>
                <a:off x="4349934" y="2471609"/>
                <a:ext cx="1502229" cy="735457"/>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Termofīlie</a:t>
                </a:r>
                <a:r>
                  <a:rPr lang="lv-LV" b="1" dirty="0" smtClean="0">
                    <a:solidFill>
                      <a:schemeClr val="tx1"/>
                    </a:solidFill>
                  </a:rPr>
                  <a:t> organismi</a:t>
                </a:r>
                <a:endParaRPr lang="lv-LV" b="1" dirty="0">
                  <a:solidFill>
                    <a:schemeClr val="tx1"/>
                  </a:solidFill>
                </a:endParaRPr>
              </a:p>
            </p:txBody>
          </p:sp>
        </p:grpSp>
        <p:sp>
          <p:nvSpPr>
            <p:cNvPr id="13" name="Rounded Rectangle 12"/>
            <p:cNvSpPr/>
            <p:nvPr/>
          </p:nvSpPr>
          <p:spPr>
            <a:xfrm>
              <a:off x="2481944" y="3654398"/>
              <a:ext cx="3470366" cy="10722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Galvenokārt – </a:t>
              </a:r>
            </a:p>
            <a:p>
              <a:pPr algn="ctr"/>
              <a:r>
                <a:rPr lang="lv-LV" dirty="0" smtClean="0">
                  <a:solidFill>
                    <a:schemeClr val="tx1"/>
                  </a:solidFill>
                </a:rPr>
                <a:t>tropiskās joslas sugas</a:t>
              </a:r>
              <a:endParaRPr lang="lv-LV" dirty="0">
                <a:solidFill>
                  <a:schemeClr val="tx1"/>
                </a:solidFill>
              </a:endParaRPr>
            </a:p>
          </p:txBody>
        </p:sp>
        <p:sp>
          <p:nvSpPr>
            <p:cNvPr id="14" name="Rounded Rectangle 13"/>
            <p:cNvSpPr/>
            <p:nvPr/>
          </p:nvSpPr>
          <p:spPr>
            <a:xfrm>
              <a:off x="416990" y="3682626"/>
              <a:ext cx="1658046" cy="10722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Lielākā daļa mērenās joslas sugu</a:t>
              </a:r>
              <a:endParaRPr lang="lv-LV" dirty="0">
                <a:solidFill>
                  <a:schemeClr val="tx1"/>
                </a:solidFill>
              </a:endParaRPr>
            </a:p>
          </p:txBody>
        </p:sp>
        <p:cxnSp>
          <p:nvCxnSpPr>
            <p:cNvPr id="16" name="Straight Arrow Connector 15"/>
            <p:cNvCxnSpPr>
              <a:stCxn id="7" idx="2"/>
              <a:endCxn id="14" idx="0"/>
            </p:cNvCxnSpPr>
            <p:nvPr/>
          </p:nvCxnSpPr>
          <p:spPr>
            <a:xfrm>
              <a:off x="1246013" y="2607380"/>
              <a:ext cx="0" cy="1075246"/>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416990" y="5082030"/>
              <a:ext cx="5535320" cy="11489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Tipiski </a:t>
              </a:r>
              <a:r>
                <a:rPr lang="lv-LV" sz="2000" b="1" dirty="0" err="1"/>
                <a:t>termofīļi</a:t>
              </a:r>
              <a:r>
                <a:rPr lang="lv-LV" sz="2000" b="1" dirty="0"/>
                <a:t> ir dažas </a:t>
              </a:r>
              <a:r>
                <a:rPr lang="lv-LV" sz="2000" b="1" dirty="0" err="1"/>
                <a:t>cianobaktēriju</a:t>
              </a:r>
              <a:r>
                <a:rPr lang="lv-LV" sz="2000" b="1" dirty="0"/>
                <a:t> sugas, kas sastopamas  vienīgi karstajos avotos, kuru </a:t>
              </a:r>
              <a:endParaRPr lang="lv-LV" sz="2000" b="1" dirty="0" smtClean="0"/>
            </a:p>
            <a:p>
              <a:pPr algn="ctr"/>
              <a:r>
                <a:rPr lang="lv-LV" sz="2000" b="1" dirty="0" smtClean="0"/>
                <a:t>temperatūra  </a:t>
              </a:r>
              <a:r>
                <a:rPr lang="lv-LV" sz="2000" b="1" dirty="0"/>
                <a:t>sasniedz </a:t>
              </a:r>
              <a:r>
                <a:rPr lang="lv-LV" sz="2000" b="1" dirty="0" smtClean="0"/>
                <a:t>+80 ºC</a:t>
              </a:r>
              <a:endParaRPr lang="lv-LV" sz="2000" b="1" dirty="0"/>
            </a:p>
          </p:txBody>
        </p:sp>
        <p:cxnSp>
          <p:nvCxnSpPr>
            <p:cNvPr id="24" name="Straight Arrow Connector 23"/>
            <p:cNvCxnSpPr>
              <a:stCxn id="8" idx="2"/>
              <a:endCxn id="13" idx="0"/>
            </p:cNvCxnSpPr>
            <p:nvPr/>
          </p:nvCxnSpPr>
          <p:spPr>
            <a:xfrm>
              <a:off x="4217127" y="2607380"/>
              <a:ext cx="0" cy="104701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8038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023" y="0"/>
            <a:ext cx="4557107" cy="6858000"/>
          </a:xfrm>
          <a:prstGeom prst="rect">
            <a:avLst/>
          </a:prstGeom>
        </p:spPr>
      </p:pic>
      <p:sp>
        <p:nvSpPr>
          <p:cNvPr id="3" name="Title 1"/>
          <p:cNvSpPr txBox="1">
            <a:spLocks/>
          </p:cNvSpPr>
          <p:nvPr/>
        </p:nvSpPr>
        <p:spPr>
          <a:xfrm>
            <a:off x="5491869" y="965159"/>
            <a:ext cx="6138428" cy="15477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Vides  temperatūra  nemitīgi mainās,  tādēļ dzīvie organismi bieži vien ir spiesti  atrasties </a:t>
            </a:r>
            <a:r>
              <a:rPr lang="lv-LV" sz="2400" b="1" dirty="0" err="1"/>
              <a:t>suboptimālā</a:t>
            </a:r>
            <a:r>
              <a:rPr lang="lv-LV" sz="2400" b="1" dirty="0"/>
              <a:t>,  vai pat  dzīvībai  bīstamā  temperatūrā</a:t>
            </a:r>
          </a:p>
        </p:txBody>
      </p:sp>
      <p:sp>
        <p:nvSpPr>
          <p:cNvPr id="4" name="Title 1"/>
          <p:cNvSpPr txBox="1">
            <a:spLocks/>
          </p:cNvSpPr>
          <p:nvPr/>
        </p:nvSpPr>
        <p:spPr>
          <a:xfrm>
            <a:off x="5491869" y="3305694"/>
            <a:ext cx="6138428" cy="124019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Lai eksistētu mainīgās temperatūras apstākļos, sugām  evolūcijas procesā izveidojušies dažādi pielāgojumi, jeb adaptācijas,  kas </a:t>
            </a:r>
            <a:r>
              <a:rPr lang="lv-LV" sz="1800" b="1" dirty="0" smtClean="0"/>
              <a:t>kompensē </a:t>
            </a:r>
            <a:r>
              <a:rPr lang="lv-LV" sz="1800" b="1" dirty="0"/>
              <a:t>vai pat izslēdz  nelabvēlīgo temperatūru ietekmi</a:t>
            </a:r>
          </a:p>
        </p:txBody>
      </p:sp>
      <p:sp>
        <p:nvSpPr>
          <p:cNvPr id="5" name="Rounded Rectangle 4"/>
          <p:cNvSpPr/>
          <p:nvPr/>
        </p:nvSpPr>
        <p:spPr>
          <a:xfrm>
            <a:off x="7251407" y="4393384"/>
            <a:ext cx="4785361" cy="16655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Homotermiem organismiem </a:t>
            </a:r>
            <a:r>
              <a:rPr lang="lv-LV" dirty="0">
                <a:solidFill>
                  <a:schemeClr val="tx1"/>
                </a:solidFill>
              </a:rPr>
              <a:t>– </a:t>
            </a:r>
            <a:r>
              <a:rPr lang="lv-LV" dirty="0" smtClean="0">
                <a:solidFill>
                  <a:schemeClr val="tx1"/>
                </a:solidFill>
              </a:rPr>
              <a:t>zīdītāji </a:t>
            </a:r>
            <a:r>
              <a:rPr lang="lv-LV" dirty="0">
                <a:solidFill>
                  <a:schemeClr val="tx1"/>
                </a:solidFill>
              </a:rPr>
              <a:t>un </a:t>
            </a:r>
            <a:r>
              <a:rPr lang="lv-LV" dirty="0" smtClean="0">
                <a:solidFill>
                  <a:schemeClr val="tx1"/>
                </a:solidFill>
              </a:rPr>
              <a:t>putni – uztur </a:t>
            </a:r>
            <a:r>
              <a:rPr lang="lv-LV" dirty="0">
                <a:solidFill>
                  <a:schemeClr val="tx1"/>
                </a:solidFill>
              </a:rPr>
              <a:t>pastāvīgu ķermeņa temperatūru jebkuros vides apstākļos,  to palīdz nodrošināt  ķermeņa apmatojums, zemādas tauku kārta, vai īpaša  anatomiskā uzbūve</a:t>
            </a:r>
          </a:p>
        </p:txBody>
      </p:sp>
      <p:sp>
        <p:nvSpPr>
          <p:cNvPr id="6" name="Rounded Rectangle 5"/>
          <p:cNvSpPr/>
          <p:nvPr/>
        </p:nvSpPr>
        <p:spPr>
          <a:xfrm>
            <a:off x="3207538" y="4393384"/>
            <a:ext cx="3848000" cy="16655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Poikilotermie </a:t>
            </a:r>
            <a:r>
              <a:rPr lang="lv-LV" b="1" dirty="0" smtClean="0">
                <a:solidFill>
                  <a:schemeClr val="tx1"/>
                </a:solidFill>
              </a:rPr>
              <a:t>organismi</a:t>
            </a:r>
            <a:r>
              <a:rPr lang="lv-LV" dirty="0" smtClean="0">
                <a:solidFill>
                  <a:schemeClr val="tx1"/>
                </a:solidFill>
              </a:rPr>
              <a:t> – zivis</a:t>
            </a:r>
            <a:r>
              <a:rPr lang="lv-LV" dirty="0">
                <a:solidFill>
                  <a:schemeClr val="tx1"/>
                </a:solidFill>
              </a:rPr>
              <a:t>, abinieki, rāpuļi, augi, </a:t>
            </a:r>
            <a:r>
              <a:rPr lang="lv-LV" dirty="0" smtClean="0">
                <a:solidFill>
                  <a:schemeClr val="tx1"/>
                </a:solidFill>
              </a:rPr>
              <a:t>sēnes – </a:t>
            </a:r>
            <a:r>
              <a:rPr lang="lv-LV" dirty="0">
                <a:solidFill>
                  <a:schemeClr val="tx1"/>
                </a:solidFill>
              </a:rPr>
              <a:t>ķermeņa temperatūra </a:t>
            </a:r>
            <a:r>
              <a:rPr lang="lv-LV" dirty="0" smtClean="0">
                <a:solidFill>
                  <a:schemeClr val="tx1"/>
                </a:solidFill>
              </a:rPr>
              <a:t>ir </a:t>
            </a:r>
            <a:r>
              <a:rPr lang="lv-LV" dirty="0">
                <a:solidFill>
                  <a:schemeClr val="tx1"/>
                </a:solidFill>
              </a:rPr>
              <a:t>atkarīga no vides </a:t>
            </a:r>
            <a:r>
              <a:rPr lang="lv-LV" dirty="0" smtClean="0">
                <a:solidFill>
                  <a:schemeClr val="tx1"/>
                </a:solidFill>
              </a:rPr>
              <a:t>temperatūras, iespēju </a:t>
            </a:r>
            <a:r>
              <a:rPr lang="lv-LV" dirty="0">
                <a:solidFill>
                  <a:schemeClr val="tx1"/>
                </a:solidFill>
              </a:rPr>
              <a:t>robežās to regulē  ar kustību aktivitāti</a:t>
            </a:r>
          </a:p>
        </p:txBody>
      </p:sp>
    </p:spTree>
    <p:extLst>
      <p:ext uri="{BB962C8B-B14F-4D97-AF65-F5344CB8AC3E}">
        <p14:creationId xmlns:p14="http://schemas.microsoft.com/office/powerpoint/2010/main" val="3105021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974" y="0"/>
            <a:ext cx="5143500" cy="6858000"/>
          </a:xfrm>
          <a:prstGeom prst="rect">
            <a:avLst/>
          </a:prstGeom>
        </p:spPr>
      </p:pic>
      <p:sp>
        <p:nvSpPr>
          <p:cNvPr id="3" name="Title 1"/>
          <p:cNvSpPr txBox="1">
            <a:spLocks/>
          </p:cNvSpPr>
          <p:nvPr/>
        </p:nvSpPr>
        <p:spPr>
          <a:xfrm>
            <a:off x="313511" y="795957"/>
            <a:ext cx="7733209" cy="123532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smtClean="0"/>
              <a:t>Adaptācijas </a:t>
            </a:r>
            <a:r>
              <a:rPr lang="lv-LV" sz="2400" b="1" dirty="0"/>
              <a:t>mehānismi </a:t>
            </a:r>
            <a:r>
              <a:rPr lang="lv-LV" sz="2400" dirty="0"/>
              <a:t>vides temperatūras izmaiņām ir izveidojušies ilgstošā sugu evolūcijas procesā, pielāgojoties konkrēta klimatiskā apgabala temperatūras režīmam</a:t>
            </a:r>
          </a:p>
        </p:txBody>
      </p:sp>
      <p:grpSp>
        <p:nvGrpSpPr>
          <p:cNvPr id="15" name="Group 14"/>
          <p:cNvGrpSpPr/>
          <p:nvPr/>
        </p:nvGrpSpPr>
        <p:grpSpPr>
          <a:xfrm>
            <a:off x="596030" y="2545049"/>
            <a:ext cx="5497294" cy="3940157"/>
            <a:chOff x="2196733" y="2819372"/>
            <a:chExt cx="5497294" cy="3940157"/>
          </a:xfrm>
        </p:grpSpPr>
        <p:grpSp>
          <p:nvGrpSpPr>
            <p:cNvPr id="2" name="Group 1"/>
            <p:cNvGrpSpPr/>
            <p:nvPr/>
          </p:nvGrpSpPr>
          <p:grpSpPr>
            <a:xfrm>
              <a:off x="2331800" y="2819372"/>
              <a:ext cx="5362227" cy="2426941"/>
              <a:chOff x="738132" y="3067566"/>
              <a:chExt cx="5362227" cy="2426941"/>
            </a:xfrm>
          </p:grpSpPr>
          <p:sp>
            <p:nvSpPr>
              <p:cNvPr id="5" name="Title 1"/>
              <p:cNvSpPr txBox="1">
                <a:spLocks/>
              </p:cNvSpPr>
              <p:nvPr/>
            </p:nvSpPr>
            <p:spPr>
              <a:xfrm>
                <a:off x="1400460" y="3067566"/>
                <a:ext cx="4699899" cy="10442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Konkrētas sugas eksistencei ir svarīgas sekojošas </a:t>
                </a:r>
                <a:r>
                  <a:rPr lang="lv-LV" sz="2400" dirty="0" smtClean="0"/>
                  <a:t>temperatūras:</a:t>
                </a:r>
                <a:endParaRPr lang="lv-LV" sz="2400" dirty="0"/>
              </a:p>
            </p:txBody>
          </p:sp>
          <p:sp>
            <p:nvSpPr>
              <p:cNvPr id="4" name="Rounded Rectangle 3"/>
              <p:cNvSpPr/>
              <p:nvPr/>
            </p:nvSpPr>
            <p:spPr>
              <a:xfrm>
                <a:off x="3291836" y="4848786"/>
                <a:ext cx="2612571" cy="6457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a:t>
                </a:r>
                <a:r>
                  <a:rPr lang="lv-LV" b="1" dirty="0" smtClean="0">
                    <a:solidFill>
                      <a:schemeClr val="tx1"/>
                    </a:solidFill>
                  </a:rPr>
                  <a:t>inimālās </a:t>
                </a:r>
                <a:r>
                  <a:rPr lang="lv-LV" b="1" dirty="0">
                    <a:solidFill>
                      <a:schemeClr val="tx1"/>
                    </a:solidFill>
                  </a:rPr>
                  <a:t>temperatūras ziemā</a:t>
                </a:r>
                <a:endParaRPr lang="lv-LV" dirty="0">
                  <a:solidFill>
                    <a:schemeClr val="tx1"/>
                  </a:solidFill>
                </a:endParaRPr>
              </a:p>
            </p:txBody>
          </p:sp>
          <p:sp>
            <p:nvSpPr>
              <p:cNvPr id="6" name="Rounded Rectangle 5"/>
              <p:cNvSpPr/>
              <p:nvPr/>
            </p:nvSpPr>
            <p:spPr>
              <a:xfrm>
                <a:off x="3291836" y="3980069"/>
                <a:ext cx="2612571" cy="6457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Maksimālās </a:t>
                </a:r>
                <a:r>
                  <a:rPr lang="lv-LV" b="1" dirty="0">
                    <a:solidFill>
                      <a:schemeClr val="tx1"/>
                    </a:solidFill>
                  </a:rPr>
                  <a:t>temperatūras vasarā </a:t>
                </a:r>
                <a:endParaRPr lang="lv-LV" dirty="0">
                  <a:solidFill>
                    <a:schemeClr val="tx1"/>
                  </a:solidFill>
                </a:endParaRPr>
              </a:p>
            </p:txBody>
          </p:sp>
          <p:sp>
            <p:nvSpPr>
              <p:cNvPr id="7" name="Rounded Rectangle 6"/>
              <p:cNvSpPr/>
              <p:nvPr/>
            </p:nvSpPr>
            <p:spPr>
              <a:xfrm>
                <a:off x="738132" y="3980068"/>
                <a:ext cx="2299065" cy="6457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Pozitīvo </a:t>
                </a:r>
                <a:r>
                  <a:rPr lang="lv-LV" b="1" dirty="0">
                    <a:solidFill>
                      <a:schemeClr val="tx1"/>
                    </a:solidFill>
                  </a:rPr>
                  <a:t>temperatūru summas</a:t>
                </a:r>
                <a:endParaRPr lang="lv-LV" dirty="0">
                  <a:solidFill>
                    <a:schemeClr val="tx1"/>
                  </a:solidFill>
                </a:endParaRPr>
              </a:p>
            </p:txBody>
          </p:sp>
        </p:grpSp>
        <p:sp>
          <p:nvSpPr>
            <p:cNvPr id="9" name="Title 1"/>
            <p:cNvSpPr txBox="1">
              <a:spLocks/>
            </p:cNvSpPr>
            <p:nvPr/>
          </p:nvSpPr>
          <p:spPr>
            <a:xfrm>
              <a:off x="2196733" y="4810909"/>
              <a:ext cx="2569201" cy="194862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dirty="0" smtClean="0"/>
                <a:t>Iegūst saskaitot </a:t>
              </a:r>
              <a:r>
                <a:rPr lang="lv-LV" sz="1800" dirty="0"/>
                <a:t>visas mēneša vai sezonas diennakts temperatūras, kuras </a:t>
              </a:r>
              <a:r>
                <a:rPr lang="lv-LV" sz="1800" b="1" dirty="0"/>
                <a:t>nav mazākas par noteiktu normu</a:t>
              </a:r>
              <a:r>
                <a:rPr lang="lv-LV" sz="1800" dirty="0"/>
                <a:t>, </a:t>
              </a:r>
              <a:r>
                <a:rPr lang="lv-LV" sz="1800" dirty="0" smtClean="0"/>
                <a:t>piemēram, </a:t>
              </a:r>
              <a:r>
                <a:rPr lang="lv-LV" sz="1800" dirty="0"/>
                <a:t>+</a:t>
              </a:r>
              <a:r>
                <a:rPr lang="lv-LV" sz="1800" dirty="0" smtClean="0"/>
                <a:t>4ºC</a:t>
              </a:r>
              <a:endParaRPr lang="lv-LV" sz="1800" dirty="0"/>
            </a:p>
          </p:txBody>
        </p:sp>
        <p:cxnSp>
          <p:nvCxnSpPr>
            <p:cNvPr id="10" name="Straight Arrow Connector 9"/>
            <p:cNvCxnSpPr>
              <a:stCxn id="7" idx="2"/>
              <a:endCxn id="9" idx="0"/>
            </p:cNvCxnSpPr>
            <p:nvPr/>
          </p:nvCxnSpPr>
          <p:spPr>
            <a:xfrm>
              <a:off x="3481333" y="4377595"/>
              <a:ext cx="1" cy="433314"/>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3869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3104"/>
            <a:ext cx="7277687" cy="5458265"/>
          </a:xfrm>
          <a:prstGeom prst="rect">
            <a:avLst/>
          </a:prstGeom>
        </p:spPr>
      </p:pic>
      <p:sp>
        <p:nvSpPr>
          <p:cNvPr id="4" name="Title 1"/>
          <p:cNvSpPr txBox="1">
            <a:spLocks/>
          </p:cNvSpPr>
          <p:nvPr/>
        </p:nvSpPr>
        <p:spPr>
          <a:xfrm>
            <a:off x="6662401" y="416051"/>
            <a:ext cx="4740702" cy="11959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Jebkurai dzīvo organismu sugai  piemīt </a:t>
            </a:r>
            <a:r>
              <a:rPr lang="lv-LV" sz="2400" b="1" dirty="0"/>
              <a:t>ekspansijas  tieksmes</a:t>
            </a:r>
          </a:p>
        </p:txBody>
      </p:sp>
      <p:sp>
        <p:nvSpPr>
          <p:cNvPr id="5" name="Title 1"/>
          <p:cNvSpPr txBox="1">
            <a:spLocks/>
          </p:cNvSpPr>
          <p:nvPr/>
        </p:nvSpPr>
        <p:spPr>
          <a:xfrm>
            <a:off x="6662401" y="1981585"/>
            <a:ext cx="4740702" cy="11959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Suga savā izplatības areālā ir sastopama lielāku vai mazāku indivīdu grupu – </a:t>
            </a:r>
            <a:r>
              <a:rPr lang="lv-LV" sz="2400" b="1" dirty="0"/>
              <a:t>populāciju veidā</a:t>
            </a:r>
          </a:p>
        </p:txBody>
      </p:sp>
      <p:sp>
        <p:nvSpPr>
          <p:cNvPr id="6" name="Title 1"/>
          <p:cNvSpPr txBox="1">
            <a:spLocks/>
          </p:cNvSpPr>
          <p:nvPr/>
        </p:nvSpPr>
        <p:spPr>
          <a:xfrm>
            <a:off x="6662401" y="3547119"/>
            <a:ext cx="4740702" cy="10007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Temperatūra ir viens no sugas ekspansiju ierobežojošajiem faktoriem, kas nosaka tās izplatības areāla robežas</a:t>
            </a:r>
          </a:p>
        </p:txBody>
      </p:sp>
      <p:sp>
        <p:nvSpPr>
          <p:cNvPr id="7" name="Title 1"/>
          <p:cNvSpPr txBox="1">
            <a:spLocks/>
          </p:cNvSpPr>
          <p:nvPr/>
        </p:nvSpPr>
        <p:spPr>
          <a:xfrm>
            <a:off x="5342709" y="4917431"/>
            <a:ext cx="6675120" cy="158787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Klimata pasiltināšanās </a:t>
            </a:r>
            <a:r>
              <a:rPr lang="lv-LV" sz="2400" dirty="0"/>
              <a:t>ir viens no būtiskiem iemesliem dienvidu sugu ekspansijai ziemeļu reģionos un vēsāku klimatu mīlošu sugu izzušanai dienvidu reģionos</a:t>
            </a:r>
            <a:endParaRPr lang="lv-LV" sz="2400" b="1" dirty="0"/>
          </a:p>
        </p:txBody>
      </p:sp>
    </p:spTree>
    <p:extLst>
      <p:ext uri="{BB962C8B-B14F-4D97-AF65-F5344CB8AC3E}">
        <p14:creationId xmlns:p14="http://schemas.microsoft.com/office/powerpoint/2010/main" val="1825138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3023" y="647109"/>
            <a:ext cx="5588977" cy="5588977"/>
          </a:xfrm>
          <a:prstGeom prst="rect">
            <a:avLst/>
          </a:prstGeom>
        </p:spPr>
      </p:pic>
      <p:sp>
        <p:nvSpPr>
          <p:cNvPr id="3" name="Title 1"/>
          <p:cNvSpPr txBox="1">
            <a:spLocks/>
          </p:cNvSpPr>
          <p:nvPr/>
        </p:nvSpPr>
        <p:spPr>
          <a:xfrm>
            <a:off x="1158057" y="434872"/>
            <a:ext cx="5711759"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MITRUMA IETEKME UZ DZĪVAJIEM ORGANISMIEM </a:t>
            </a:r>
            <a:endParaRPr lang="lv-LV" sz="3600" dirty="0"/>
          </a:p>
        </p:txBody>
      </p:sp>
      <p:grpSp>
        <p:nvGrpSpPr>
          <p:cNvPr id="2" name="Group 1"/>
          <p:cNvGrpSpPr/>
          <p:nvPr/>
        </p:nvGrpSpPr>
        <p:grpSpPr>
          <a:xfrm>
            <a:off x="336631" y="2183633"/>
            <a:ext cx="8000446" cy="4427776"/>
            <a:chOff x="201360" y="1791745"/>
            <a:chExt cx="8000446" cy="4427776"/>
          </a:xfrm>
        </p:grpSpPr>
        <p:sp>
          <p:nvSpPr>
            <p:cNvPr id="4" name="Title 1"/>
            <p:cNvSpPr txBox="1">
              <a:spLocks/>
            </p:cNvSpPr>
            <p:nvPr/>
          </p:nvSpPr>
          <p:spPr>
            <a:xfrm>
              <a:off x="2233754" y="3265673"/>
              <a:ext cx="4833257" cy="66229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Mitrums ir cieši </a:t>
              </a:r>
              <a:r>
                <a:rPr lang="lv-LV" sz="2400" dirty="0" smtClean="0"/>
                <a:t>saistīts ar:</a:t>
              </a:r>
              <a:endParaRPr lang="lv-LV" sz="2400" dirty="0"/>
            </a:p>
          </p:txBody>
        </p:sp>
        <p:sp>
          <p:nvSpPr>
            <p:cNvPr id="5" name="Title 1"/>
            <p:cNvSpPr txBox="1">
              <a:spLocks/>
            </p:cNvSpPr>
            <p:nvPr/>
          </p:nvSpPr>
          <p:spPr>
            <a:xfrm>
              <a:off x="557073" y="1791745"/>
              <a:ext cx="6586928" cy="8211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Mitrums ir otrs svarīgākais vides faktors, kas ietekmē sugu izplatību gan reģionālā gan lokālā mērogā sauszemes ekosistēmās</a:t>
              </a:r>
            </a:p>
          </p:txBody>
        </p:sp>
        <p:sp>
          <p:nvSpPr>
            <p:cNvPr id="6" name="Rounded Rectangle 5"/>
            <p:cNvSpPr/>
            <p:nvPr/>
          </p:nvSpPr>
          <p:spPr>
            <a:xfrm>
              <a:off x="4465829" y="5150648"/>
              <a:ext cx="3735977" cy="10688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Dienvidu </a:t>
              </a:r>
              <a:r>
                <a:rPr lang="lv-LV" dirty="0">
                  <a:solidFill>
                    <a:schemeClr val="tx1"/>
                  </a:solidFill>
                </a:rPr>
                <a:t>reģionos, kur valda ilgstošs sausums veidojas stepes, pustuksneši  un tuksneši</a:t>
              </a:r>
            </a:p>
          </p:txBody>
        </p:sp>
        <p:sp>
          <p:nvSpPr>
            <p:cNvPr id="7" name="Rounded Rectangle 6"/>
            <p:cNvSpPr/>
            <p:nvPr/>
          </p:nvSpPr>
          <p:spPr>
            <a:xfrm>
              <a:off x="201360" y="5150648"/>
              <a:ext cx="4005412" cy="10688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Mērenās joslas un ziemeļu reģionos, kur nokrišņi dominē pār iztvaikošanu, zemākās reljefa vietās veidojas  purvi</a:t>
              </a:r>
            </a:p>
          </p:txBody>
        </p:sp>
        <p:sp>
          <p:nvSpPr>
            <p:cNvPr id="8" name="Rounded Rectangle 7"/>
            <p:cNvSpPr/>
            <p:nvPr/>
          </p:nvSpPr>
          <p:spPr>
            <a:xfrm>
              <a:off x="1593674" y="3797334"/>
              <a:ext cx="3735977"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Nokrišņu </a:t>
              </a:r>
              <a:r>
                <a:rPr lang="lv-LV" b="1" dirty="0">
                  <a:solidFill>
                    <a:schemeClr val="tx1"/>
                  </a:solidFill>
                </a:rPr>
                <a:t>daudzumu, </a:t>
              </a:r>
              <a:r>
                <a:rPr lang="lv-LV" b="1" dirty="0" smtClean="0">
                  <a:solidFill>
                    <a:schemeClr val="tx1"/>
                  </a:solidFill>
                </a:rPr>
                <a:t>pieplūstošajiem </a:t>
              </a:r>
              <a:r>
                <a:rPr lang="lv-LV" b="1" dirty="0">
                  <a:solidFill>
                    <a:schemeClr val="tx1"/>
                  </a:solidFill>
                </a:rPr>
                <a:t>gruntsūdeņiem vai pazemes ūdeņiem</a:t>
              </a:r>
              <a:endParaRPr lang="lv-LV" dirty="0">
                <a:solidFill>
                  <a:schemeClr val="tx1"/>
                </a:solidFill>
              </a:endParaRPr>
            </a:p>
          </p:txBody>
        </p:sp>
        <p:sp>
          <p:nvSpPr>
            <p:cNvPr id="9" name="Rounded Rectangle 8"/>
            <p:cNvSpPr/>
            <p:nvPr/>
          </p:nvSpPr>
          <p:spPr>
            <a:xfrm>
              <a:off x="5667617" y="3797334"/>
              <a:ext cx="1984492"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Iztvaikošanu</a:t>
              </a:r>
              <a:endParaRPr lang="lv-LV" dirty="0">
                <a:solidFill>
                  <a:schemeClr val="tx1"/>
                </a:solidFill>
              </a:endParaRPr>
            </a:p>
          </p:txBody>
        </p:sp>
      </p:grpSp>
      <p:sp>
        <p:nvSpPr>
          <p:cNvPr id="13" name="Rounded Rectangle 12"/>
          <p:cNvSpPr/>
          <p:nvPr/>
        </p:nvSpPr>
        <p:spPr>
          <a:xfrm>
            <a:off x="6983442" y="4890124"/>
            <a:ext cx="1170751" cy="43200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Sausums</a:t>
            </a:r>
            <a:endParaRPr lang="lv-LV" dirty="0">
              <a:solidFill>
                <a:schemeClr val="tx1"/>
              </a:solidFill>
            </a:endParaRPr>
          </a:p>
        </p:txBody>
      </p:sp>
      <p:sp>
        <p:nvSpPr>
          <p:cNvPr id="14" name="Rounded Rectangle 13"/>
          <p:cNvSpPr/>
          <p:nvPr/>
        </p:nvSpPr>
        <p:spPr>
          <a:xfrm>
            <a:off x="590844" y="4926124"/>
            <a:ext cx="1941342" cy="39600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Pārmitri apstākļi</a:t>
            </a:r>
            <a:endParaRPr lang="lv-LV"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696" y="0"/>
            <a:ext cx="5143500" cy="6858000"/>
          </a:xfrm>
          <a:prstGeom prst="rect">
            <a:avLst/>
          </a:prstGeom>
        </p:spPr>
      </p:pic>
      <p:grpSp>
        <p:nvGrpSpPr>
          <p:cNvPr id="15" name="Group 14"/>
          <p:cNvGrpSpPr/>
          <p:nvPr/>
        </p:nvGrpSpPr>
        <p:grpSpPr>
          <a:xfrm>
            <a:off x="4419594" y="1175657"/>
            <a:ext cx="7545986" cy="4349932"/>
            <a:chOff x="4419594" y="1147521"/>
            <a:chExt cx="7545986" cy="4349932"/>
          </a:xfrm>
        </p:grpSpPr>
        <p:pic>
          <p:nvPicPr>
            <p:cNvPr id="14" name="Picture 13" descr="photoshop-water-drop-website-template-graphics16.jpg"/>
            <p:cNvPicPr>
              <a:picLocks noChangeAspect="1"/>
            </p:cNvPicPr>
            <p:nvPr/>
          </p:nvPicPr>
          <p:blipFill rotWithShape="1">
            <a:blip r:embed="rId3">
              <a:extLst>
                <a:ext uri="{28A0092B-C50C-407E-A947-70E740481C1C}">
                  <a14:useLocalDpi xmlns:a14="http://schemas.microsoft.com/office/drawing/2010/main" val="0"/>
                </a:ext>
              </a:extLst>
            </a:blip>
            <a:srcRect l="15493" t="13330" r="17499" b="13802"/>
            <a:stretch/>
          </p:blipFill>
          <p:spPr>
            <a:xfrm>
              <a:off x="7340985" y="1147521"/>
              <a:ext cx="2996418" cy="4349932"/>
            </a:xfrm>
            <a:prstGeom prst="rect">
              <a:avLst/>
            </a:prstGeom>
          </p:spPr>
        </p:pic>
        <p:grpSp>
          <p:nvGrpSpPr>
            <p:cNvPr id="11" name="Group 10"/>
            <p:cNvGrpSpPr/>
            <p:nvPr/>
          </p:nvGrpSpPr>
          <p:grpSpPr>
            <a:xfrm>
              <a:off x="4419594" y="1705823"/>
              <a:ext cx="7545986" cy="3416728"/>
              <a:chOff x="1262744" y="848306"/>
              <a:chExt cx="7545986" cy="3416728"/>
            </a:xfrm>
          </p:grpSpPr>
          <p:sp>
            <p:nvSpPr>
              <p:cNvPr id="4" name="Title 1"/>
              <p:cNvSpPr txBox="1">
                <a:spLocks/>
              </p:cNvSpPr>
              <p:nvPr/>
            </p:nvSpPr>
            <p:spPr>
              <a:xfrm>
                <a:off x="1262744" y="848306"/>
                <a:ext cx="4419600" cy="8655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Sauszemes ekosistēmās galvenais mitruma rezervuārs ir </a:t>
                </a:r>
                <a:r>
                  <a:rPr lang="lv-LV" sz="2400" b="1" dirty="0"/>
                  <a:t>augsne</a:t>
                </a:r>
              </a:p>
            </p:txBody>
          </p:sp>
          <p:sp>
            <p:nvSpPr>
              <p:cNvPr id="5" name="Rounded Rectangle 4"/>
              <p:cNvSpPr/>
              <p:nvPr/>
            </p:nvSpPr>
            <p:spPr>
              <a:xfrm>
                <a:off x="5917489" y="1220806"/>
                <a:ext cx="2891240"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Ūdenim ir vitāli svarīga nozīme sauszemes organismu dzīvē</a:t>
                </a:r>
                <a:endParaRPr lang="lv-LV" dirty="0">
                  <a:solidFill>
                    <a:schemeClr val="tx1"/>
                  </a:solidFill>
                </a:endParaRPr>
              </a:p>
            </p:txBody>
          </p:sp>
          <p:sp>
            <p:nvSpPr>
              <p:cNvPr id="7" name="Title 1"/>
              <p:cNvSpPr txBox="1">
                <a:spLocks/>
              </p:cNvSpPr>
              <p:nvPr/>
            </p:nvSpPr>
            <p:spPr>
              <a:xfrm>
                <a:off x="1262744" y="2143908"/>
                <a:ext cx="4419600" cy="8655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Augsnē ieplūstošais ūdens veido </a:t>
                </a:r>
                <a:r>
                  <a:rPr lang="lv-LV" sz="2400" b="1" dirty="0"/>
                  <a:t>augsnes mitrumu</a:t>
                </a:r>
              </a:p>
            </p:txBody>
          </p:sp>
          <p:sp>
            <p:nvSpPr>
              <p:cNvPr id="8" name="Title 1"/>
              <p:cNvSpPr txBox="1">
                <a:spLocks/>
              </p:cNvSpPr>
              <p:nvPr/>
            </p:nvSpPr>
            <p:spPr>
              <a:xfrm>
                <a:off x="1262744" y="3399489"/>
                <a:ext cx="4419600" cy="8655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Atmosfēras gaisa mitrumu </a:t>
                </a:r>
                <a:r>
                  <a:rPr lang="lv-LV" sz="2400" dirty="0"/>
                  <a:t>veido iztvaikojušais ūdens</a:t>
                </a:r>
                <a:endParaRPr lang="lv-LV" sz="2400" b="1" dirty="0"/>
              </a:p>
            </p:txBody>
          </p:sp>
          <p:sp>
            <p:nvSpPr>
              <p:cNvPr id="9" name="Rounded Rectangle 8"/>
              <p:cNvSpPr/>
              <p:nvPr/>
            </p:nvSpPr>
            <p:spPr>
              <a:xfrm>
                <a:off x="5917488" y="2532593"/>
                <a:ext cx="2891242" cy="13517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Atmosfēras gaisa mitrums nodrošina dzīvnieku elpošanas orgānu mitrināšanu</a:t>
                </a:r>
                <a:endParaRPr lang="lv-LV" dirty="0">
                  <a:solidFill>
                    <a:schemeClr val="tx1"/>
                  </a:solidFill>
                </a:endParaRP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2020" y="0"/>
            <a:ext cx="5485574" cy="6858000"/>
          </a:xfrm>
          <a:prstGeom prst="rect">
            <a:avLst/>
          </a:prstGeom>
        </p:spPr>
      </p:pic>
      <p:sp>
        <p:nvSpPr>
          <p:cNvPr id="5" name="Title 1"/>
          <p:cNvSpPr txBox="1">
            <a:spLocks/>
          </p:cNvSpPr>
          <p:nvPr/>
        </p:nvSpPr>
        <p:spPr>
          <a:xfrm>
            <a:off x="903518" y="883365"/>
            <a:ext cx="6061179" cy="11805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Pastiprināta iztvaikošana veicina dzīvnieku un augu organismu atdzišanu, tādējādi kompensējot saules siltuma starojuma ietekmi</a:t>
            </a:r>
            <a:endParaRPr lang="lv-LV" sz="2400" b="1" dirty="0"/>
          </a:p>
        </p:txBody>
      </p:sp>
      <p:sp>
        <p:nvSpPr>
          <p:cNvPr id="6" name="Title 1"/>
          <p:cNvSpPr txBox="1">
            <a:spLocks/>
          </p:cNvSpPr>
          <p:nvPr/>
        </p:nvSpPr>
        <p:spPr>
          <a:xfrm>
            <a:off x="274335" y="2515934"/>
            <a:ext cx="7319547" cy="143634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 kā mitrums sauszemes organismiem bieži vien ir limitējošs  faktors,  tie evolūcijas procesā ir izstrādājuši dažādus pielāgojumus, lai izdzīvotu nepietiekama vai pārmērīga mitruma apstākļos</a:t>
            </a:r>
            <a:endParaRPr lang="lv-LV" sz="2400" b="1" dirty="0"/>
          </a:p>
        </p:txBody>
      </p:sp>
      <p:grpSp>
        <p:nvGrpSpPr>
          <p:cNvPr id="2" name="Group 1"/>
          <p:cNvGrpSpPr/>
          <p:nvPr/>
        </p:nvGrpSpPr>
        <p:grpSpPr>
          <a:xfrm>
            <a:off x="274335" y="4404284"/>
            <a:ext cx="7171489" cy="1754994"/>
            <a:chOff x="274335" y="4038518"/>
            <a:chExt cx="7171489" cy="1754994"/>
          </a:xfrm>
        </p:grpSpPr>
        <p:sp>
          <p:nvSpPr>
            <p:cNvPr id="8" name="Rounded Rectangle 7"/>
            <p:cNvSpPr/>
            <p:nvPr/>
          </p:nvSpPr>
          <p:spPr>
            <a:xfrm>
              <a:off x="1119081" y="4038518"/>
              <a:ext cx="5712810" cy="8552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spējas regulēt ūdens daudzumu  šūnās,  atkarībā no tā daudzuma vidē, organismus </a:t>
              </a:r>
              <a:r>
                <a:rPr lang="lv-LV" b="1" dirty="0" smtClean="0">
                  <a:solidFill>
                    <a:schemeClr val="tx1"/>
                  </a:solidFill>
                </a:rPr>
                <a:t>iedala:</a:t>
              </a:r>
              <a:endParaRPr lang="lv-LV" dirty="0">
                <a:solidFill>
                  <a:schemeClr val="tx1"/>
                </a:solidFill>
              </a:endParaRPr>
            </a:p>
          </p:txBody>
        </p:sp>
        <p:sp>
          <p:nvSpPr>
            <p:cNvPr id="4" name="Rounded Rectangle 3"/>
            <p:cNvSpPr/>
            <p:nvPr/>
          </p:nvSpPr>
          <p:spPr>
            <a:xfrm>
              <a:off x="5238216" y="4781230"/>
              <a:ext cx="2207608" cy="101228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Poikilohidrie</a:t>
              </a:r>
              <a:r>
                <a:rPr lang="lv-LV" b="1" dirty="0" smtClean="0">
                  <a:solidFill>
                    <a:schemeClr val="tx1"/>
                  </a:solidFill>
                </a:rPr>
                <a:t> organismi </a:t>
              </a:r>
              <a:r>
                <a:rPr lang="lv-LV" dirty="0" smtClean="0">
                  <a:solidFill>
                    <a:schemeClr val="tx1"/>
                  </a:solidFill>
                </a:rPr>
                <a:t>(aļģes, sēnes)</a:t>
              </a:r>
              <a:endParaRPr lang="lv-LV" dirty="0">
                <a:solidFill>
                  <a:schemeClr val="tx1"/>
                </a:solidFill>
              </a:endParaRPr>
            </a:p>
          </p:txBody>
        </p:sp>
        <p:sp>
          <p:nvSpPr>
            <p:cNvPr id="7" name="Rounded Rectangle 6"/>
            <p:cNvSpPr/>
            <p:nvPr/>
          </p:nvSpPr>
          <p:spPr>
            <a:xfrm>
              <a:off x="274335" y="4781230"/>
              <a:ext cx="4711332" cy="101228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Homohidrie</a:t>
              </a:r>
              <a:r>
                <a:rPr lang="lv-LV" b="1" dirty="0" smtClean="0">
                  <a:solidFill>
                    <a:schemeClr val="tx1"/>
                  </a:solidFill>
                </a:rPr>
                <a:t> organismi </a:t>
              </a:r>
              <a:r>
                <a:rPr lang="lv-LV" dirty="0" smtClean="0">
                  <a:solidFill>
                    <a:schemeClr val="tx1"/>
                  </a:solidFill>
                </a:rPr>
                <a:t>– cenšas </a:t>
              </a:r>
              <a:r>
                <a:rPr lang="lv-LV" dirty="0">
                  <a:solidFill>
                    <a:schemeClr val="tx1"/>
                  </a:solidFill>
                </a:rPr>
                <a:t>saglabāt organismā noteiktu ūdens daudzumu un, ja tas samazinās, organisms iet </a:t>
              </a:r>
              <a:r>
                <a:rPr lang="lv-LV" dirty="0" smtClean="0">
                  <a:solidFill>
                    <a:schemeClr val="tx1"/>
                  </a:solidFill>
                </a:rPr>
                <a:t>bojā</a:t>
              </a:r>
              <a:endParaRPr lang="lv-LV" dirty="0">
                <a:solidFill>
                  <a:schemeClr val="tx1"/>
                </a:solidFill>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439" y="1090247"/>
            <a:ext cx="5767754" cy="5767754"/>
          </a:xfrm>
          <a:prstGeom prst="rect">
            <a:avLst/>
          </a:prstGeom>
        </p:spPr>
      </p:pic>
      <p:sp>
        <p:nvSpPr>
          <p:cNvPr id="4" name="Rounded Rectangle 3"/>
          <p:cNvSpPr/>
          <p:nvPr/>
        </p:nvSpPr>
        <p:spPr>
          <a:xfrm>
            <a:off x="330609" y="3974124"/>
            <a:ext cx="3936435"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Dzīvnieki  trūkstošo ūdens daudzumu kompensē dzerot vai ēdot sulīgu barību</a:t>
            </a:r>
            <a:endParaRPr lang="lv-LV" dirty="0">
              <a:solidFill>
                <a:schemeClr val="tx1"/>
              </a:solidFill>
            </a:endParaRPr>
          </a:p>
        </p:txBody>
      </p:sp>
      <p:sp>
        <p:nvSpPr>
          <p:cNvPr id="5" name="Title 1"/>
          <p:cNvSpPr txBox="1">
            <a:spLocks/>
          </p:cNvSpPr>
          <p:nvPr/>
        </p:nvSpPr>
        <p:spPr>
          <a:xfrm>
            <a:off x="1900646" y="487460"/>
            <a:ext cx="8390707" cy="116149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Dzīvie organismi ūdeni nemitīgi </a:t>
            </a:r>
            <a:r>
              <a:rPr lang="lv-LV" sz="2400" dirty="0" smtClean="0"/>
              <a:t>zaudē un cenšas </a:t>
            </a:r>
          </a:p>
          <a:p>
            <a:pPr algn="ctr"/>
            <a:r>
              <a:rPr lang="lv-LV" sz="2400" dirty="0" smtClean="0"/>
              <a:t>atjaunot ūdens daudzumu:</a:t>
            </a:r>
            <a:endParaRPr lang="lv-LV" sz="2400" b="1" dirty="0"/>
          </a:p>
        </p:txBody>
      </p:sp>
      <p:sp>
        <p:nvSpPr>
          <p:cNvPr id="7" name="Rounded Rectangle 6"/>
          <p:cNvSpPr/>
          <p:nvPr/>
        </p:nvSpPr>
        <p:spPr>
          <a:xfrm>
            <a:off x="8119387" y="3974124"/>
            <a:ext cx="3735977"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Augi pārsvarā  uzņem  ūdeni ar saknēm  no augsnes.  Ūdens saknēs nokļūst osmozes ceļā</a:t>
            </a:r>
            <a:endParaRPr lang="lv-LV" dirty="0">
              <a:solidFill>
                <a:schemeClr val="tx1"/>
              </a:solidFill>
            </a:endParaRPr>
          </a:p>
        </p:txBody>
      </p:sp>
      <p:sp>
        <p:nvSpPr>
          <p:cNvPr id="8" name="Rounded Rectangle 7"/>
          <p:cNvSpPr/>
          <p:nvPr/>
        </p:nvSpPr>
        <p:spPr>
          <a:xfrm>
            <a:off x="330609" y="2343371"/>
            <a:ext cx="3936435" cy="10856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Dzīvnieki – elpojot un izvadot kā  vielmaiņas atkritumproduktus – urīnu, ekskrementus vai sviedrus</a:t>
            </a:r>
            <a:endParaRPr lang="lv-LV" b="1" dirty="0">
              <a:solidFill>
                <a:schemeClr val="tx1"/>
              </a:solidFill>
            </a:endParaRPr>
          </a:p>
        </p:txBody>
      </p:sp>
      <p:sp>
        <p:nvSpPr>
          <p:cNvPr id="9" name="Rounded Rectangle 8"/>
          <p:cNvSpPr/>
          <p:nvPr/>
        </p:nvSpPr>
        <p:spPr>
          <a:xfrm>
            <a:off x="8119387" y="2343371"/>
            <a:ext cx="3735977"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Augi – transpirējot</a:t>
            </a:r>
            <a:endParaRPr lang="lv-LV" dirty="0">
              <a:solidFill>
                <a:schemeClr val="tx1"/>
              </a:solidFill>
            </a:endParaRPr>
          </a:p>
        </p:txBody>
      </p:sp>
    </p:spTree>
    <p:extLst>
      <p:ext uri="{BB962C8B-B14F-4D97-AF65-F5344CB8AC3E}">
        <p14:creationId xmlns:p14="http://schemas.microsoft.com/office/powerpoint/2010/main" val="3137754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9819" y="0"/>
            <a:ext cx="5143500" cy="6858000"/>
          </a:xfrm>
          <a:prstGeom prst="rect">
            <a:avLst/>
          </a:prstGeom>
        </p:spPr>
      </p:pic>
      <p:sp>
        <p:nvSpPr>
          <p:cNvPr id="3" name="Title 1"/>
          <p:cNvSpPr txBox="1">
            <a:spLocks/>
          </p:cNvSpPr>
          <p:nvPr/>
        </p:nvSpPr>
        <p:spPr>
          <a:xfrm>
            <a:off x="575838" y="329261"/>
            <a:ext cx="6547782"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KLIMATA IZMAIŅU IETEKME UZ GLOBĀLO BIODAUDZVEIDĪBU </a:t>
            </a:r>
            <a:endParaRPr lang="lv-LV" sz="3600" dirty="0"/>
          </a:p>
        </p:txBody>
      </p:sp>
      <p:sp>
        <p:nvSpPr>
          <p:cNvPr id="4" name="Title 1"/>
          <p:cNvSpPr txBox="1">
            <a:spLocks/>
          </p:cNvSpPr>
          <p:nvPr/>
        </p:nvSpPr>
        <p:spPr>
          <a:xfrm>
            <a:off x="213909" y="2145520"/>
            <a:ext cx="7127416" cy="12541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Jaunā gadu tūkstoša sākumā meteoroloģisko datu analīze nepārprotami liecināja, ka  klimata pasiltināšanās ir neapstrīdams fakts</a:t>
            </a:r>
          </a:p>
        </p:txBody>
      </p:sp>
      <p:sp>
        <p:nvSpPr>
          <p:cNvPr id="5" name="Title 1"/>
          <p:cNvSpPr txBox="1">
            <a:spLocks/>
          </p:cNvSpPr>
          <p:nvPr/>
        </p:nvSpPr>
        <p:spPr>
          <a:xfrm>
            <a:off x="213910" y="3803556"/>
            <a:ext cx="7127416" cy="130201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Pieejams plašs datu klāsts par </a:t>
            </a:r>
            <a:r>
              <a:rPr lang="lv-LV" sz="2400" dirty="0"/>
              <a:t>dažādu sugu populāciju skaita un dzīves ritma jeb fenoloģijas izmaiņām temperatūras izmaiņu ietekmē</a:t>
            </a:r>
          </a:p>
        </p:txBody>
      </p:sp>
      <p:sp>
        <p:nvSpPr>
          <p:cNvPr id="6" name="Rounded Rectangle 5"/>
          <p:cNvSpPr/>
          <p:nvPr/>
        </p:nvSpPr>
        <p:spPr>
          <a:xfrm>
            <a:off x="503727" y="4994414"/>
            <a:ext cx="6547781" cy="10668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a:t>
            </a:r>
            <a:r>
              <a:rPr lang="lv-LV" b="1" dirty="0" smtClean="0">
                <a:solidFill>
                  <a:schemeClr val="tx1"/>
                </a:solidFill>
              </a:rPr>
              <a:t>kritiķiem šie </a:t>
            </a:r>
            <a:r>
              <a:rPr lang="lv-LV" b="1" dirty="0">
                <a:solidFill>
                  <a:schemeClr val="tx1"/>
                </a:solidFill>
              </a:rPr>
              <a:t>dati nešķita pietiekami pārliecinoši, lai varētu apgalvot, ka novērotās izmaiņas tik tiešām ir skaidrojamas ar klimata </a:t>
            </a:r>
            <a:r>
              <a:rPr lang="lv-LV" b="1" dirty="0" err="1">
                <a:solidFill>
                  <a:schemeClr val="tx1"/>
                </a:solidFill>
              </a:rPr>
              <a:t>pasiltināšanos</a:t>
            </a:r>
            <a:r>
              <a:rPr lang="lv-LV" b="1" dirty="0">
                <a:solidFill>
                  <a:schemeClr val="tx1"/>
                </a:solidFill>
              </a:rPr>
              <a:t>, nevis ar kaut kādu lokālu </a:t>
            </a:r>
            <a:r>
              <a:rPr lang="lv-LV" b="1" dirty="0" smtClean="0">
                <a:solidFill>
                  <a:schemeClr val="tx1"/>
                </a:solidFill>
              </a:rPr>
              <a:t>faktoru</a:t>
            </a:r>
            <a:endParaRPr lang="lv-LV"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19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2" y="378827"/>
            <a:ext cx="8270292" cy="5513528"/>
          </a:xfrm>
          <a:prstGeom prst="rect">
            <a:avLst/>
          </a:prstGeom>
        </p:spPr>
      </p:pic>
      <p:grpSp>
        <p:nvGrpSpPr>
          <p:cNvPr id="7" name="Group 6"/>
          <p:cNvGrpSpPr/>
          <p:nvPr/>
        </p:nvGrpSpPr>
        <p:grpSpPr>
          <a:xfrm>
            <a:off x="625499" y="5012667"/>
            <a:ext cx="6294729" cy="1545305"/>
            <a:chOff x="1229472" y="718456"/>
            <a:chExt cx="6294729" cy="1545305"/>
          </a:xfrm>
        </p:grpSpPr>
        <p:sp>
          <p:nvSpPr>
            <p:cNvPr id="8" name="Title 1"/>
            <p:cNvSpPr txBox="1">
              <a:spLocks/>
            </p:cNvSpPr>
            <p:nvPr/>
          </p:nvSpPr>
          <p:spPr>
            <a:xfrm>
              <a:off x="1229472" y="718456"/>
              <a:ext cx="6294729" cy="15453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smtClean="0"/>
                <a:t>KLIMATS</a:t>
              </a:r>
            </a:p>
            <a:p>
              <a:pPr algn="ctr"/>
              <a:endParaRPr lang="lv-LV" sz="3200" b="1" dirty="0" smtClean="0"/>
            </a:p>
            <a:p>
              <a:pPr algn="ctr"/>
              <a:endParaRPr lang="lv-LV" sz="3200" b="1" dirty="0" smtClean="0"/>
            </a:p>
          </p:txBody>
        </p:sp>
        <p:sp>
          <p:nvSpPr>
            <p:cNvPr id="9" name="Rounded Rectangle 8"/>
            <p:cNvSpPr/>
            <p:nvPr/>
          </p:nvSpPr>
          <p:spPr>
            <a:xfrm>
              <a:off x="1400856" y="1419349"/>
              <a:ext cx="1526787"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Temperatūra</a:t>
              </a:r>
              <a:endParaRPr lang="lv-LV" b="1" dirty="0">
                <a:solidFill>
                  <a:schemeClr val="tx1"/>
                </a:solidFill>
              </a:endParaRPr>
            </a:p>
          </p:txBody>
        </p:sp>
        <p:sp>
          <p:nvSpPr>
            <p:cNvPr id="10" name="Rounded Rectangle 9"/>
            <p:cNvSpPr/>
            <p:nvPr/>
          </p:nvSpPr>
          <p:spPr>
            <a:xfrm>
              <a:off x="3111915" y="1419349"/>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Nokrišņu daudzums</a:t>
              </a:r>
              <a:endParaRPr lang="lv-LV" b="1" dirty="0">
                <a:solidFill>
                  <a:schemeClr val="tx1"/>
                </a:solidFill>
              </a:endParaRPr>
            </a:p>
          </p:txBody>
        </p:sp>
        <p:sp>
          <p:nvSpPr>
            <p:cNvPr id="11" name="Rounded Rectangle 10"/>
            <p:cNvSpPr/>
            <p:nvPr/>
          </p:nvSpPr>
          <p:spPr>
            <a:xfrm>
              <a:off x="4585060" y="1419349"/>
              <a:ext cx="1259480"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Saules starojums</a:t>
              </a:r>
              <a:endParaRPr lang="lv-LV" b="1" dirty="0">
                <a:solidFill>
                  <a:schemeClr val="tx1"/>
                </a:solidFill>
              </a:endParaRPr>
            </a:p>
          </p:txBody>
        </p:sp>
        <p:sp>
          <p:nvSpPr>
            <p:cNvPr id="12" name="Rounded Rectangle 11"/>
            <p:cNvSpPr/>
            <p:nvPr/>
          </p:nvSpPr>
          <p:spPr>
            <a:xfrm>
              <a:off x="6028812" y="1419349"/>
              <a:ext cx="1348747"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 cirkulācijas</a:t>
              </a:r>
              <a:endParaRPr lang="lv-LV" b="1" dirty="0">
                <a:solidFill>
                  <a:schemeClr val="tx1"/>
                </a:solidFill>
              </a:endParaRPr>
            </a:p>
          </p:txBody>
        </p:sp>
      </p:grpSp>
      <p:grpSp>
        <p:nvGrpSpPr>
          <p:cNvPr id="29" name="Group 28"/>
          <p:cNvGrpSpPr/>
          <p:nvPr/>
        </p:nvGrpSpPr>
        <p:grpSpPr>
          <a:xfrm>
            <a:off x="6346657" y="4532417"/>
            <a:ext cx="1036587" cy="1047008"/>
            <a:chOff x="6243779" y="3918857"/>
            <a:chExt cx="1036587" cy="1047008"/>
          </a:xfrm>
        </p:grpSpPr>
        <p:cxnSp>
          <p:nvCxnSpPr>
            <p:cNvPr id="19" name="Straight Arrow Connector 18"/>
            <p:cNvCxnSpPr/>
            <p:nvPr/>
          </p:nvCxnSpPr>
          <p:spPr>
            <a:xfrm flipH="1">
              <a:off x="6243779" y="3918857"/>
              <a:ext cx="731787" cy="74220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396179" y="4071257"/>
              <a:ext cx="731787" cy="74220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548579" y="4223657"/>
              <a:ext cx="731787" cy="74220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7078443" y="2371725"/>
            <a:ext cx="4923067" cy="2530937"/>
            <a:chOff x="6857998" y="1766743"/>
            <a:chExt cx="4923067" cy="2530937"/>
          </a:xfrm>
        </p:grpSpPr>
        <p:sp>
          <p:nvSpPr>
            <p:cNvPr id="18" name="Title 1"/>
            <p:cNvSpPr txBox="1">
              <a:spLocks/>
            </p:cNvSpPr>
            <p:nvPr/>
          </p:nvSpPr>
          <p:spPr>
            <a:xfrm>
              <a:off x="6857998" y="1766743"/>
              <a:ext cx="4923067" cy="253093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smtClean="0"/>
                <a:t>IETEKMĒJOŠIE FAKTORI</a:t>
              </a:r>
            </a:p>
            <a:p>
              <a:pPr algn="ctr"/>
              <a:endParaRPr lang="lv-LV" sz="3200" b="1" dirty="0" smtClean="0"/>
            </a:p>
            <a:p>
              <a:pPr algn="ctr"/>
              <a:endParaRPr lang="lv-LV" sz="3200" b="1" dirty="0"/>
            </a:p>
            <a:p>
              <a:pPr algn="ctr"/>
              <a:endParaRPr lang="lv-LV" sz="3200" b="1" dirty="0" smtClean="0"/>
            </a:p>
            <a:p>
              <a:pPr algn="ctr"/>
              <a:endParaRPr lang="lv-LV" sz="3200" b="1" dirty="0" smtClean="0"/>
            </a:p>
          </p:txBody>
        </p:sp>
        <p:sp>
          <p:nvSpPr>
            <p:cNvPr id="13" name="Rounded Rectangle 12"/>
            <p:cNvSpPr/>
            <p:nvPr/>
          </p:nvSpPr>
          <p:spPr>
            <a:xfrm>
              <a:off x="7010399" y="2539061"/>
              <a:ext cx="1607824"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Ģeogrāfiskais novietojums</a:t>
              </a:r>
              <a:endParaRPr lang="lv-LV" b="1" dirty="0">
                <a:solidFill>
                  <a:schemeClr val="tx1"/>
                </a:solidFill>
              </a:endParaRPr>
            </a:p>
          </p:txBody>
        </p:sp>
        <p:sp>
          <p:nvSpPr>
            <p:cNvPr id="14" name="Rounded Rectangle 13"/>
            <p:cNvSpPr/>
            <p:nvPr/>
          </p:nvSpPr>
          <p:spPr>
            <a:xfrm>
              <a:off x="10063232" y="2539061"/>
              <a:ext cx="1546384"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Ģeogrāfiskais platums</a:t>
              </a:r>
              <a:endParaRPr lang="lv-LV" b="1" dirty="0">
                <a:solidFill>
                  <a:schemeClr val="tx1"/>
                </a:solidFill>
              </a:endParaRPr>
            </a:p>
          </p:txBody>
        </p:sp>
        <p:sp>
          <p:nvSpPr>
            <p:cNvPr id="15" name="Rounded Rectangle 14"/>
            <p:cNvSpPr/>
            <p:nvPr/>
          </p:nvSpPr>
          <p:spPr>
            <a:xfrm>
              <a:off x="8889362" y="2539061"/>
              <a:ext cx="902731"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Reljefs</a:t>
              </a:r>
              <a:endParaRPr lang="lv-LV" b="1" dirty="0">
                <a:solidFill>
                  <a:schemeClr val="tx1"/>
                </a:solidFill>
              </a:endParaRPr>
            </a:p>
          </p:txBody>
        </p:sp>
        <p:sp>
          <p:nvSpPr>
            <p:cNvPr id="16" name="Rounded Rectangle 15"/>
            <p:cNvSpPr/>
            <p:nvPr/>
          </p:nvSpPr>
          <p:spPr>
            <a:xfrm>
              <a:off x="7010398" y="3440399"/>
              <a:ext cx="2131777"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Okeāna straumju cirkulācija</a:t>
              </a:r>
              <a:endParaRPr lang="lv-LV" b="1" dirty="0">
                <a:solidFill>
                  <a:schemeClr val="tx1"/>
                </a:solidFill>
              </a:endParaRPr>
            </a:p>
          </p:txBody>
        </p:sp>
        <p:sp>
          <p:nvSpPr>
            <p:cNvPr id="17" name="Rounded Rectangle 16"/>
            <p:cNvSpPr/>
            <p:nvPr/>
          </p:nvSpPr>
          <p:spPr>
            <a:xfrm>
              <a:off x="9395052" y="3429000"/>
              <a:ext cx="2214563"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Gaisa masu cirkulācija</a:t>
              </a:r>
              <a:endParaRPr lang="lv-LV" b="1" dirty="0">
                <a:solidFill>
                  <a:schemeClr val="tx1"/>
                </a:solidFill>
              </a:endParaRPr>
            </a:p>
          </p:txBody>
        </p:sp>
      </p:grpSp>
    </p:spTree>
    <p:extLst>
      <p:ext uri="{BB962C8B-B14F-4D97-AF65-F5344CB8AC3E}">
        <p14:creationId xmlns:p14="http://schemas.microsoft.com/office/powerpoint/2010/main" val="902396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62028" y="354889"/>
            <a:ext cx="8067943" cy="142685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Kādi argumenti </a:t>
            </a:r>
            <a:r>
              <a:rPr lang="lv-LV" sz="2800" dirty="0" smtClean="0"/>
              <a:t>liek </a:t>
            </a:r>
            <a:r>
              <a:rPr lang="lv-LV" sz="2800" dirty="0"/>
              <a:t>bažīties par planētas ekosistēmu stāvokli šobrīd notiekošo </a:t>
            </a:r>
            <a:r>
              <a:rPr lang="lv-LV" sz="2800" dirty="0" err="1"/>
              <a:t>biodaudzveidības</a:t>
            </a:r>
            <a:r>
              <a:rPr lang="lv-LV" sz="2800" dirty="0"/>
              <a:t> </a:t>
            </a:r>
            <a:endParaRPr lang="lv-LV" sz="2800" dirty="0" smtClean="0"/>
          </a:p>
          <a:p>
            <a:pPr algn="ctr"/>
            <a:r>
              <a:rPr lang="lv-LV" sz="2800" dirty="0" smtClean="0"/>
              <a:t>izmaiņu </a:t>
            </a:r>
            <a:r>
              <a:rPr lang="lv-LV" sz="2800" dirty="0"/>
              <a:t>kontekstā? </a:t>
            </a:r>
          </a:p>
        </p:txBody>
      </p:sp>
      <p:grpSp>
        <p:nvGrpSpPr>
          <p:cNvPr id="10" name="Group 9"/>
          <p:cNvGrpSpPr/>
          <p:nvPr/>
        </p:nvGrpSpPr>
        <p:grpSpPr>
          <a:xfrm>
            <a:off x="196492" y="2260905"/>
            <a:ext cx="4976400" cy="3773118"/>
            <a:chOff x="131178" y="2710004"/>
            <a:chExt cx="4976400" cy="3773118"/>
          </a:xfrm>
        </p:grpSpPr>
        <p:sp>
          <p:nvSpPr>
            <p:cNvPr id="4" name="Rounded Rectangle 3"/>
            <p:cNvSpPr/>
            <p:nvPr/>
          </p:nvSpPr>
          <p:spPr>
            <a:xfrm>
              <a:off x="131178" y="2710004"/>
              <a:ext cx="4976400" cy="10668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u="sng" dirty="0" smtClean="0">
                  <a:solidFill>
                    <a:schemeClr val="tx1"/>
                  </a:solidFill>
                </a:rPr>
                <a:t>Pirmkārt</a:t>
              </a:r>
              <a:r>
                <a:rPr lang="lv-LV" b="1" dirty="0" smtClean="0">
                  <a:solidFill>
                    <a:schemeClr val="tx1"/>
                  </a:solidFill>
                </a:rPr>
                <a:t> – ļoti </a:t>
              </a:r>
              <a:r>
                <a:rPr lang="lv-LV" b="1" dirty="0">
                  <a:solidFill>
                    <a:schemeClr val="tx1"/>
                  </a:solidFill>
                </a:rPr>
                <a:t>straujie tempi, kādos  </a:t>
              </a:r>
              <a:r>
                <a:rPr lang="lv-LV" b="1" dirty="0" smtClean="0">
                  <a:solidFill>
                    <a:schemeClr val="tx1"/>
                  </a:solidFill>
                </a:rPr>
                <a:t>klimata pārmaiņas notiek</a:t>
              </a:r>
              <a:endParaRPr lang="lv-LV" b="1" dirty="0">
                <a:solidFill>
                  <a:schemeClr val="tx1"/>
                </a:solidFill>
              </a:endParaRPr>
            </a:p>
          </p:txBody>
        </p:sp>
        <p:sp>
          <p:nvSpPr>
            <p:cNvPr id="7" name="Rounded Rectangle 6"/>
            <p:cNvSpPr/>
            <p:nvPr/>
          </p:nvSpPr>
          <p:spPr>
            <a:xfrm>
              <a:off x="131178" y="4118814"/>
              <a:ext cx="4976400" cy="10111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Biodaudzveidības</a:t>
              </a:r>
              <a:r>
                <a:rPr lang="lv-LV" b="1" dirty="0" smtClean="0">
                  <a:solidFill>
                    <a:schemeClr val="tx1"/>
                  </a:solidFill>
                </a:rPr>
                <a:t> </a:t>
              </a:r>
              <a:r>
                <a:rPr lang="lv-LV" b="1" dirty="0">
                  <a:solidFill>
                    <a:schemeClr val="tx1"/>
                  </a:solidFill>
                </a:rPr>
                <a:t>samazināšanās tempu raksturošanai </a:t>
              </a:r>
              <a:r>
                <a:rPr lang="lv-LV" b="1" dirty="0" smtClean="0">
                  <a:solidFill>
                    <a:schemeClr val="tx1"/>
                  </a:solidFill>
                </a:rPr>
                <a:t>izstrādāts </a:t>
              </a:r>
              <a:r>
                <a:rPr lang="lv-LV" b="1" dirty="0">
                  <a:solidFill>
                    <a:schemeClr val="tx1"/>
                  </a:solidFill>
                </a:rPr>
                <a:t>LPI indekss </a:t>
              </a:r>
              <a:r>
                <a:rPr lang="lv-LV" b="1" dirty="0" smtClean="0">
                  <a:solidFill>
                    <a:schemeClr val="tx1"/>
                  </a:solidFill>
                </a:rPr>
                <a:t>- </a:t>
              </a:r>
              <a:r>
                <a:rPr lang="lv-LV" b="1" dirty="0" err="1" smtClean="0">
                  <a:solidFill>
                    <a:schemeClr val="tx1"/>
                  </a:solidFill>
                </a:rPr>
                <a:t>Living</a:t>
              </a:r>
              <a:r>
                <a:rPr lang="lv-LV" b="1" dirty="0" smtClean="0">
                  <a:solidFill>
                    <a:schemeClr val="tx1"/>
                  </a:solidFill>
                </a:rPr>
                <a:t> </a:t>
              </a:r>
              <a:r>
                <a:rPr lang="lv-LV" b="1" dirty="0" err="1">
                  <a:solidFill>
                    <a:schemeClr val="tx1"/>
                  </a:solidFill>
                </a:rPr>
                <a:t>Planet</a:t>
              </a:r>
              <a:r>
                <a:rPr lang="lv-LV" b="1" dirty="0">
                  <a:solidFill>
                    <a:schemeClr val="tx1"/>
                  </a:solidFill>
                </a:rPr>
                <a:t> </a:t>
              </a:r>
              <a:r>
                <a:rPr lang="lv-LV" b="1" dirty="0" err="1" smtClean="0">
                  <a:solidFill>
                    <a:schemeClr val="tx1"/>
                  </a:solidFill>
                </a:rPr>
                <a:t>Index</a:t>
              </a:r>
              <a:endParaRPr lang="lv-LV" b="1" dirty="0">
                <a:solidFill>
                  <a:schemeClr val="tx1"/>
                </a:solidFill>
              </a:endParaRPr>
            </a:p>
          </p:txBody>
        </p:sp>
        <p:sp>
          <p:nvSpPr>
            <p:cNvPr id="8" name="Rounded Rectangle 7"/>
            <p:cNvSpPr/>
            <p:nvPr/>
          </p:nvSpPr>
          <p:spPr>
            <a:xfrm>
              <a:off x="131178" y="5471932"/>
              <a:ext cx="4976400" cy="10111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LPI </a:t>
              </a:r>
              <a:r>
                <a:rPr lang="lv-LV" b="1" dirty="0">
                  <a:solidFill>
                    <a:schemeClr val="tx1"/>
                  </a:solidFill>
                </a:rPr>
                <a:t>indekss </a:t>
              </a:r>
              <a:r>
                <a:rPr lang="lv-LV" b="1" dirty="0" smtClean="0">
                  <a:solidFill>
                    <a:schemeClr val="tx1"/>
                  </a:solidFill>
                </a:rPr>
                <a:t>tiek </a:t>
              </a:r>
              <a:r>
                <a:rPr lang="lv-LV" b="1" dirty="0">
                  <a:solidFill>
                    <a:schemeClr val="tx1"/>
                  </a:solidFill>
                </a:rPr>
                <a:t>aprēķināts kā 1145 planētas mugurkaulnieku sugu populācijas sarukums procentos kopš </a:t>
              </a:r>
              <a:r>
                <a:rPr lang="lv-LV" b="1" dirty="0" smtClean="0">
                  <a:solidFill>
                    <a:schemeClr val="tx1"/>
                  </a:solidFill>
                </a:rPr>
                <a:t>1970.g.</a:t>
              </a:r>
              <a:endParaRPr lang="lv-LV" b="1" dirty="0">
                <a:solidFill>
                  <a:schemeClr val="tx1"/>
                </a:solidFill>
              </a:endParaRPr>
            </a:p>
          </p:txBody>
        </p:sp>
      </p:grpSp>
      <p:grpSp>
        <p:nvGrpSpPr>
          <p:cNvPr id="2" name="Group 1"/>
          <p:cNvGrpSpPr/>
          <p:nvPr/>
        </p:nvGrpSpPr>
        <p:grpSpPr>
          <a:xfrm>
            <a:off x="5421085" y="2026660"/>
            <a:ext cx="6544491" cy="4305908"/>
            <a:chOff x="5486400" y="2366298"/>
            <a:chExt cx="6544491" cy="430590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366298"/>
              <a:ext cx="6544491" cy="4305908"/>
            </a:xfrm>
            <a:prstGeom prst="rect">
              <a:avLst/>
            </a:prstGeom>
            <a:noFill/>
            <a:ln>
              <a:noFill/>
            </a:ln>
          </p:spPr>
        </p:pic>
        <p:sp>
          <p:nvSpPr>
            <p:cNvPr id="9" name="Rectangle 8"/>
            <p:cNvSpPr/>
            <p:nvPr/>
          </p:nvSpPr>
          <p:spPr>
            <a:xfrm>
              <a:off x="8399417" y="2366298"/>
              <a:ext cx="3605350" cy="584775"/>
            </a:xfrm>
            <a:prstGeom prst="rect">
              <a:avLst/>
            </a:prstGeom>
            <a:noFill/>
          </p:spPr>
          <p:txBody>
            <a:bodyPr wrap="square">
              <a:spAutoFit/>
            </a:bodyPr>
            <a:lstStyle/>
            <a:p>
              <a:pPr algn="r"/>
              <a:r>
                <a:rPr lang="lv-LV" sz="1600" b="1" dirty="0"/>
                <a:t>LPI </a:t>
              </a:r>
              <a:r>
                <a:rPr lang="lv-LV" sz="1600" b="1" dirty="0" smtClean="0"/>
                <a:t>izmaiņas </a:t>
              </a:r>
              <a:r>
                <a:rPr lang="lv-LV" sz="1600" b="1" dirty="0"/>
                <a:t>planētas mugurkaulnieku sugām laika </a:t>
              </a:r>
              <a:r>
                <a:rPr lang="lv-LV" sz="1600" b="1" dirty="0" smtClean="0"/>
                <a:t>periodā 1970.-2000.g.</a:t>
              </a:r>
              <a:endParaRPr lang="lv-LV" sz="1600" dirty="0"/>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559" y="0"/>
            <a:ext cx="5094150" cy="6858000"/>
          </a:xfrm>
          <a:prstGeom prst="rect">
            <a:avLst/>
          </a:prstGeom>
        </p:spPr>
      </p:pic>
      <p:grpSp>
        <p:nvGrpSpPr>
          <p:cNvPr id="2" name="Group 1"/>
          <p:cNvGrpSpPr/>
          <p:nvPr/>
        </p:nvGrpSpPr>
        <p:grpSpPr>
          <a:xfrm>
            <a:off x="4825218" y="1312819"/>
            <a:ext cx="7137923" cy="4245428"/>
            <a:chOff x="4799092" y="542109"/>
            <a:chExt cx="7137923" cy="4245428"/>
          </a:xfrm>
        </p:grpSpPr>
        <p:sp>
          <p:nvSpPr>
            <p:cNvPr id="3" name="Rounded Rectangle 2"/>
            <p:cNvSpPr/>
            <p:nvPr/>
          </p:nvSpPr>
          <p:spPr>
            <a:xfrm>
              <a:off x="4799092" y="542109"/>
              <a:ext cx="7137923" cy="134597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u="sng" dirty="0" smtClean="0">
                  <a:solidFill>
                    <a:schemeClr val="tx1"/>
                  </a:solidFill>
                </a:rPr>
                <a:t>Otrkārt</a:t>
              </a:r>
              <a:r>
                <a:rPr lang="lv-LV" b="1" dirty="0" smtClean="0">
                  <a:solidFill>
                    <a:schemeClr val="tx1"/>
                  </a:solidFill>
                </a:rPr>
                <a:t> – </a:t>
              </a:r>
              <a:r>
                <a:rPr lang="lv-LV" b="1" dirty="0">
                  <a:solidFill>
                    <a:schemeClr val="tx1"/>
                  </a:solidFill>
                </a:rPr>
                <a:t>ir svarīgi saprast, ka </a:t>
              </a:r>
              <a:r>
                <a:rPr lang="lv-LV" b="1" dirty="0" smtClean="0">
                  <a:solidFill>
                    <a:schemeClr val="tx1"/>
                  </a:solidFill>
                </a:rPr>
                <a:t>21.gs</a:t>
              </a:r>
              <a:r>
                <a:rPr lang="lv-LV" b="1" dirty="0">
                  <a:solidFill>
                    <a:schemeClr val="tx1"/>
                  </a:solidFill>
                </a:rPr>
                <a:t>. ekosistēmām būs jāsāk pārstrukturēties uz ļoti nestabilas bāzes, jo cilvēks ar savu saimniecisko darbību un vides piesārņojumu ir tās daļēji vai jau pilnīgi </a:t>
              </a:r>
              <a:r>
                <a:rPr lang="lv-LV" b="1" dirty="0" smtClean="0">
                  <a:solidFill>
                    <a:schemeClr val="tx1"/>
                  </a:solidFill>
                </a:rPr>
                <a:t>degradējis</a:t>
              </a:r>
              <a:endParaRPr lang="lv-LV" b="1" dirty="0">
                <a:solidFill>
                  <a:schemeClr val="tx1"/>
                </a:solidFill>
              </a:endParaRPr>
            </a:p>
          </p:txBody>
        </p:sp>
        <p:sp>
          <p:nvSpPr>
            <p:cNvPr id="4" name="Rounded Rectangle 3"/>
            <p:cNvSpPr/>
            <p:nvPr/>
          </p:nvSpPr>
          <p:spPr>
            <a:xfrm>
              <a:off x="4799092" y="3954637"/>
              <a:ext cx="7137923" cy="8329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Tādējādi </a:t>
              </a:r>
              <a:r>
                <a:rPr lang="lv-LV" b="1" dirty="0">
                  <a:solidFill>
                    <a:schemeClr val="tx1"/>
                  </a:solidFill>
                </a:rPr>
                <a:t>mijiedarbībā ar antropogēnajiem faktoriem  klimata pasiltināšanās ietekme uz </a:t>
              </a:r>
              <a:r>
                <a:rPr lang="lv-LV" b="1" dirty="0" err="1">
                  <a:solidFill>
                    <a:schemeClr val="tx1"/>
                  </a:solidFill>
                </a:rPr>
                <a:t>biodaudzveidību</a:t>
              </a:r>
              <a:r>
                <a:rPr lang="lv-LV" b="1" dirty="0">
                  <a:solidFill>
                    <a:schemeClr val="tx1"/>
                  </a:solidFill>
                </a:rPr>
                <a:t> būs vēl </a:t>
              </a:r>
              <a:r>
                <a:rPr lang="lv-LV" b="1" dirty="0" smtClean="0">
                  <a:solidFill>
                    <a:schemeClr val="tx1"/>
                  </a:solidFill>
                </a:rPr>
                <a:t>izteiktāka</a:t>
              </a:r>
              <a:endParaRPr lang="lv-LV" b="1" dirty="0">
                <a:solidFill>
                  <a:schemeClr val="tx1"/>
                </a:solidFill>
              </a:endParaRPr>
            </a:p>
          </p:txBody>
        </p:sp>
        <p:sp>
          <p:nvSpPr>
            <p:cNvPr id="5" name="Rounded Rectangle 4"/>
            <p:cNvSpPr/>
            <p:nvPr/>
          </p:nvSpPr>
          <p:spPr>
            <a:xfrm>
              <a:off x="4799092" y="2244262"/>
              <a:ext cx="7137923" cy="13541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Šādā </a:t>
              </a:r>
              <a:r>
                <a:rPr lang="lv-LV" b="1" dirty="0">
                  <a:solidFill>
                    <a:schemeClr val="tx1"/>
                  </a:solidFill>
                </a:rPr>
                <a:t>situācijā </a:t>
              </a:r>
              <a:r>
                <a:rPr lang="lv-LV" b="1" dirty="0" smtClean="0">
                  <a:solidFill>
                    <a:schemeClr val="tx1"/>
                  </a:solidFill>
                </a:rPr>
                <a:t>dabas </a:t>
              </a:r>
              <a:r>
                <a:rPr lang="lv-LV" b="1" dirty="0">
                  <a:solidFill>
                    <a:schemeClr val="tx1"/>
                  </a:solidFill>
                </a:rPr>
                <a:t>sistēmu adaptācija sasilšanai, okeāna paskābināšanās procesam, piemērotu dzīvotņu  izzušanai, ķīmiskā piesārņojuma un invazīvo sugu ietekmei izsauks sugu izmiršanas kaskādes </a:t>
              </a:r>
              <a:r>
                <a:rPr lang="lv-LV" b="1" dirty="0" smtClean="0">
                  <a:solidFill>
                    <a:schemeClr val="tx1"/>
                  </a:solidFill>
                </a:rPr>
                <a:t>efektu</a:t>
              </a:r>
              <a:endParaRPr lang="lv-LV" b="1" dirty="0">
                <a:solidFill>
                  <a:schemeClr val="tx1"/>
                </a:solidFill>
              </a:endParaRPr>
            </a:p>
          </p:txBody>
        </p:sp>
      </p:grpSp>
    </p:spTree>
    <p:extLst>
      <p:ext uri="{BB962C8B-B14F-4D97-AF65-F5344CB8AC3E}">
        <p14:creationId xmlns:p14="http://schemas.microsoft.com/office/powerpoint/2010/main" val="3935085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757" y="-1"/>
            <a:ext cx="4553243" cy="6218549"/>
          </a:xfrm>
          <a:prstGeom prst="rect">
            <a:avLst/>
          </a:prstGeom>
        </p:spPr>
      </p:pic>
      <p:sp>
        <p:nvSpPr>
          <p:cNvPr id="3" name="Rounded Rectangle 2"/>
          <p:cNvSpPr/>
          <p:nvPr/>
        </p:nvSpPr>
        <p:spPr>
          <a:xfrm>
            <a:off x="596537" y="602045"/>
            <a:ext cx="7627826" cy="14176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u="sng" dirty="0" smtClean="0">
                <a:solidFill>
                  <a:schemeClr val="tx1"/>
                </a:solidFill>
              </a:rPr>
              <a:t>Treškārt</a:t>
            </a:r>
            <a:r>
              <a:rPr lang="lv-LV" b="1" dirty="0" smtClean="0">
                <a:solidFill>
                  <a:schemeClr val="tx1"/>
                </a:solidFill>
              </a:rPr>
              <a:t> – sugu </a:t>
            </a:r>
            <a:r>
              <a:rPr lang="lv-LV" b="1" dirty="0">
                <a:solidFill>
                  <a:schemeClr val="tx1"/>
                </a:solidFill>
              </a:rPr>
              <a:t>adaptācija klimata izmaiņām planētas pagātnē notika lielākoties pārbīdoties to izplatības robežām uz augstākiem vai zemākiem ģeogrāfiskiem platumiem, vai augšup un lejup pa kalnu nogāzēm, atkarībā no tā vai klimats kļuva siltāks vai </a:t>
            </a:r>
            <a:r>
              <a:rPr lang="lv-LV" b="1" dirty="0" smtClean="0">
                <a:solidFill>
                  <a:schemeClr val="tx1"/>
                </a:solidFill>
              </a:rPr>
              <a:t>aukstāks</a:t>
            </a:r>
            <a:endParaRPr lang="lv-LV" b="1" dirty="0">
              <a:solidFill>
                <a:schemeClr val="tx1"/>
              </a:solidFill>
            </a:endParaRPr>
          </a:p>
        </p:txBody>
      </p:sp>
      <p:sp>
        <p:nvSpPr>
          <p:cNvPr id="4" name="Rounded Rectangle 3"/>
          <p:cNvSpPr/>
          <p:nvPr/>
        </p:nvSpPr>
        <p:spPr>
          <a:xfrm>
            <a:off x="1367916" y="2466276"/>
            <a:ext cx="5499463" cy="88153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Līdz </a:t>
            </a:r>
            <a:r>
              <a:rPr lang="lv-LV" b="1" dirty="0">
                <a:solidFill>
                  <a:schemeClr val="tx1"/>
                </a:solidFill>
              </a:rPr>
              <a:t>ar to sugu populācijām, lai izdzīvotu, bija nepieciešams kļūt ģenētiski </a:t>
            </a:r>
            <a:r>
              <a:rPr lang="lv-LV" b="1" dirty="0" err="1" smtClean="0">
                <a:solidFill>
                  <a:schemeClr val="tx1"/>
                </a:solidFill>
              </a:rPr>
              <a:t>daudzveidīgākām</a:t>
            </a:r>
            <a:endParaRPr lang="lv-LV" b="1" dirty="0">
              <a:solidFill>
                <a:schemeClr val="tx1"/>
              </a:solidFill>
            </a:endParaRPr>
          </a:p>
        </p:txBody>
      </p:sp>
      <p:sp>
        <p:nvSpPr>
          <p:cNvPr id="5" name="Rounded Rectangle 4"/>
          <p:cNvSpPr/>
          <p:nvPr/>
        </p:nvSpPr>
        <p:spPr>
          <a:xfrm>
            <a:off x="1367916" y="3794405"/>
            <a:ext cx="5499463" cy="9170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Taču </a:t>
            </a:r>
            <a:r>
              <a:rPr lang="lv-LV" b="1" dirty="0">
                <a:solidFill>
                  <a:schemeClr val="tx1"/>
                </a:solidFill>
              </a:rPr>
              <a:t>uz mūsdienu klimata pasiltināšanās fona tas vairs nebūs iespējams, jo sugām vienkārši nebūs kur </a:t>
            </a:r>
            <a:r>
              <a:rPr lang="lv-LV" b="1" dirty="0" smtClean="0">
                <a:solidFill>
                  <a:schemeClr val="tx1"/>
                </a:solidFill>
              </a:rPr>
              <a:t>paslēpties</a:t>
            </a:r>
            <a:endParaRPr lang="lv-LV" b="1" dirty="0">
              <a:solidFill>
                <a:schemeClr val="tx1"/>
              </a:solidFill>
            </a:endParaRPr>
          </a:p>
        </p:txBody>
      </p:sp>
      <p:sp>
        <p:nvSpPr>
          <p:cNvPr id="6" name="Title 1"/>
          <p:cNvSpPr txBox="1">
            <a:spLocks/>
          </p:cNvSpPr>
          <p:nvPr/>
        </p:nvSpPr>
        <p:spPr>
          <a:xfrm>
            <a:off x="272980" y="5205788"/>
            <a:ext cx="10998925" cy="13222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Izmirstot </a:t>
            </a:r>
            <a:r>
              <a:rPr lang="lv-LV" sz="2800" dirty="0" smtClean="0"/>
              <a:t>augstāk </a:t>
            </a:r>
            <a:r>
              <a:rPr lang="lv-LV" sz="2800" dirty="0"/>
              <a:t>attīstīto organismu sugām, protams, </a:t>
            </a:r>
            <a:r>
              <a:rPr lang="lv-LV" sz="2800" b="1" dirty="0"/>
              <a:t>dzīvība kā tāda uz planētas saglabāsies </a:t>
            </a:r>
            <a:r>
              <a:rPr lang="lv-LV" sz="2800" b="1" dirty="0" err="1"/>
              <a:t>termofīlu</a:t>
            </a:r>
            <a:r>
              <a:rPr lang="lv-LV" sz="2800" b="1" dirty="0"/>
              <a:t> </a:t>
            </a:r>
            <a:r>
              <a:rPr lang="lv-LV" sz="2800" b="1" dirty="0" smtClean="0"/>
              <a:t>zemāko </a:t>
            </a:r>
            <a:r>
              <a:rPr lang="lv-LV" sz="2800" b="1" dirty="0"/>
              <a:t>dzīvības formu veidā</a:t>
            </a:r>
            <a:r>
              <a:rPr lang="lv-LV" sz="2800" dirty="0"/>
              <a:t>, taču </a:t>
            </a:r>
            <a:r>
              <a:rPr lang="lv-LV" sz="2800" dirty="0" smtClean="0"/>
              <a:t>cilvēka </a:t>
            </a:r>
            <a:r>
              <a:rPr lang="lv-LV" sz="2800" dirty="0"/>
              <a:t>populācijas </a:t>
            </a:r>
            <a:r>
              <a:rPr lang="lv-LV" sz="2800" dirty="0" smtClean="0"/>
              <a:t>eksistence šādos </a:t>
            </a:r>
            <a:r>
              <a:rPr lang="lv-LV" sz="2800" dirty="0"/>
              <a:t>apstākļos kļūs problemātiska</a:t>
            </a:r>
          </a:p>
        </p:txBody>
      </p:sp>
    </p:spTree>
    <p:extLst>
      <p:ext uri="{BB962C8B-B14F-4D97-AF65-F5344CB8AC3E}">
        <p14:creationId xmlns:p14="http://schemas.microsoft.com/office/powerpoint/2010/main" val="4262382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89841" y="3591384"/>
            <a:ext cx="5421083" cy="9662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Šobrīd </a:t>
            </a:r>
            <a:r>
              <a:rPr lang="lv-LV" sz="1800" b="1" dirty="0"/>
              <a:t>ILTER tīkls apvieno 40 pasaules valstis, </a:t>
            </a:r>
            <a:endParaRPr lang="lv-LV" sz="1800" b="1" dirty="0" smtClean="0"/>
          </a:p>
          <a:p>
            <a:pPr algn="ctr"/>
            <a:r>
              <a:rPr lang="lv-LV" sz="1800" b="1" dirty="0" smtClean="0"/>
              <a:t>to </a:t>
            </a:r>
            <a:r>
              <a:rPr lang="lv-LV" sz="1800" b="1" dirty="0"/>
              <a:t>skaitā arī </a:t>
            </a:r>
            <a:r>
              <a:rPr lang="lv-LV" sz="1800" b="1" dirty="0" smtClean="0"/>
              <a:t>Latviju</a:t>
            </a:r>
            <a:endParaRPr lang="lv-LV" sz="1800" b="1" dirty="0"/>
          </a:p>
        </p:txBody>
      </p:sp>
      <p:sp>
        <p:nvSpPr>
          <p:cNvPr id="5" name="Title 1"/>
          <p:cNvSpPr txBox="1">
            <a:spLocks/>
          </p:cNvSpPr>
          <p:nvPr/>
        </p:nvSpPr>
        <p:spPr>
          <a:xfrm>
            <a:off x="5889842" y="4960873"/>
            <a:ext cx="5421083" cy="112641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Par </a:t>
            </a:r>
            <a:r>
              <a:rPr lang="lv-LV" sz="1800" b="1" dirty="0"/>
              <a:t>vienu no centrālajiem uzdevumiem ILTER tīkls pasludināja pētījumus par </a:t>
            </a:r>
            <a:r>
              <a:rPr lang="lv-LV" sz="1800" b="1" dirty="0" err="1"/>
              <a:t>biodaudzveidības</a:t>
            </a:r>
            <a:r>
              <a:rPr lang="lv-LV" sz="1800" b="1" dirty="0"/>
              <a:t> izmaiņām  klimata pasiltināšanās </a:t>
            </a:r>
            <a:r>
              <a:rPr lang="lv-LV" sz="1800" b="1" dirty="0" smtClean="0"/>
              <a:t>ietekmē</a:t>
            </a:r>
            <a:endParaRPr lang="lv-LV" sz="1800"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361" y="-26736"/>
            <a:ext cx="4617887" cy="6884736"/>
          </a:xfrm>
          <a:prstGeom prst="rect">
            <a:avLst/>
          </a:prstGeom>
        </p:spPr>
      </p:pic>
      <p:sp>
        <p:nvSpPr>
          <p:cNvPr id="3" name="Title 1"/>
          <p:cNvSpPr txBox="1">
            <a:spLocks/>
          </p:cNvSpPr>
          <p:nvPr/>
        </p:nvSpPr>
        <p:spPr>
          <a:xfrm>
            <a:off x="4846319" y="1066828"/>
            <a:ext cx="7119257" cy="13628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smtClean="0"/>
              <a:t>1993.g. tika </a:t>
            </a:r>
            <a:r>
              <a:rPr lang="lv-LV" sz="2800" dirty="0"/>
              <a:t>izveidots </a:t>
            </a:r>
            <a:r>
              <a:rPr lang="lv-LV" sz="2800" dirty="0" smtClean="0"/>
              <a:t>starptautisks </a:t>
            </a:r>
            <a:r>
              <a:rPr lang="lv-LV" sz="2800" dirty="0"/>
              <a:t>ilgtermiņa ekoloģisko pētījumu tīkls </a:t>
            </a:r>
            <a:r>
              <a:rPr lang="lv-LV" sz="2800" b="1" dirty="0" smtClean="0"/>
              <a:t>ILTER</a:t>
            </a:r>
            <a:r>
              <a:rPr lang="lv-LV" sz="2800" dirty="0"/>
              <a:t> </a:t>
            </a:r>
            <a:r>
              <a:rPr lang="lv-LV" sz="2800" dirty="0" smtClean="0"/>
              <a:t>– </a:t>
            </a:r>
            <a:endParaRPr lang="lv-LV" sz="2800" dirty="0"/>
          </a:p>
        </p:txBody>
      </p:sp>
      <p:sp>
        <p:nvSpPr>
          <p:cNvPr id="6" name="Title 1"/>
          <p:cNvSpPr txBox="1">
            <a:spLocks/>
          </p:cNvSpPr>
          <p:nvPr/>
        </p:nvSpPr>
        <p:spPr>
          <a:xfrm>
            <a:off x="5889844" y="2221895"/>
            <a:ext cx="5421083" cy="9662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Ar uzdevumu veikt </a:t>
            </a:r>
            <a:r>
              <a:rPr lang="lv-LV" sz="1800" b="1" dirty="0"/>
              <a:t>ilgtermiņa pētījumus dažādās ekosistēmās, </a:t>
            </a:r>
            <a:r>
              <a:rPr lang="lv-LV" sz="1800" b="1" dirty="0" smtClean="0"/>
              <a:t>lai </a:t>
            </a:r>
            <a:r>
              <a:rPr lang="lv-LV" sz="1800" b="1" dirty="0"/>
              <a:t>iegūtu ticamus datus par ekosistēmu izmaiņām dabisko un antropogēno faktoru ietekmē</a:t>
            </a:r>
          </a:p>
        </p:txBody>
      </p:sp>
    </p:spTree>
    <p:extLst>
      <p:ext uri="{BB962C8B-B14F-4D97-AF65-F5344CB8AC3E}">
        <p14:creationId xmlns:p14="http://schemas.microsoft.com/office/powerpoint/2010/main" val="2283676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57352" y="546372"/>
            <a:ext cx="6677295" cy="11150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Klimata izmaiņu ietekme uz </a:t>
            </a:r>
            <a:r>
              <a:rPr lang="lv-LV" sz="2800" dirty="0" err="1"/>
              <a:t>biodaudzveidību</a:t>
            </a:r>
            <a:r>
              <a:rPr lang="lv-LV" sz="2800" dirty="0"/>
              <a:t> </a:t>
            </a:r>
            <a:endParaRPr lang="lv-LV" sz="2800" dirty="0" smtClean="0"/>
          </a:p>
          <a:p>
            <a:pPr algn="ctr"/>
            <a:r>
              <a:rPr lang="lv-LV" sz="2800" dirty="0" smtClean="0"/>
              <a:t>var būt </a:t>
            </a:r>
            <a:r>
              <a:rPr lang="lv-LV" sz="2800" b="1" dirty="0" smtClean="0"/>
              <a:t>tieša</a:t>
            </a:r>
            <a:r>
              <a:rPr lang="lv-LV" sz="2800" dirty="0" smtClean="0"/>
              <a:t> </a:t>
            </a:r>
            <a:r>
              <a:rPr lang="lv-LV" sz="2800" dirty="0"/>
              <a:t>un </a:t>
            </a:r>
            <a:r>
              <a:rPr lang="lv-LV" sz="2800" b="1" dirty="0"/>
              <a:t>netieša</a:t>
            </a:r>
          </a:p>
        </p:txBody>
      </p:sp>
      <p:sp>
        <p:nvSpPr>
          <p:cNvPr id="5" name="Rounded Rectangle 4"/>
          <p:cNvSpPr/>
          <p:nvPr/>
        </p:nvSpPr>
        <p:spPr>
          <a:xfrm>
            <a:off x="172193" y="2115471"/>
            <a:ext cx="5747657" cy="790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Klimats ietekmē gan </a:t>
            </a:r>
            <a:r>
              <a:rPr lang="lv-LV" b="1" dirty="0" smtClean="0">
                <a:solidFill>
                  <a:schemeClr val="tx1"/>
                </a:solidFill>
              </a:rPr>
              <a:t>sugu, </a:t>
            </a:r>
            <a:r>
              <a:rPr lang="lv-LV" b="1" dirty="0">
                <a:solidFill>
                  <a:schemeClr val="tx1"/>
                </a:solidFill>
              </a:rPr>
              <a:t>gan tām nepieciešamo eksistences </a:t>
            </a:r>
            <a:r>
              <a:rPr lang="lv-LV" b="1" dirty="0" smtClean="0">
                <a:solidFill>
                  <a:schemeClr val="tx1"/>
                </a:solidFill>
              </a:rPr>
              <a:t>resursu (barības u.c.) </a:t>
            </a:r>
            <a:r>
              <a:rPr lang="lv-LV" b="1" dirty="0">
                <a:solidFill>
                  <a:schemeClr val="tx1"/>
                </a:solidFill>
              </a:rPr>
              <a:t>izplatību telpā un </a:t>
            </a:r>
            <a:r>
              <a:rPr lang="lv-LV" b="1" dirty="0" smtClean="0">
                <a:solidFill>
                  <a:schemeClr val="tx1"/>
                </a:solidFill>
              </a:rPr>
              <a:t>laikā</a:t>
            </a:r>
            <a:endParaRPr lang="lv-LV" b="1" dirty="0">
              <a:solidFill>
                <a:schemeClr val="tx1"/>
              </a:solidFill>
            </a:endParaRPr>
          </a:p>
        </p:txBody>
      </p:sp>
      <p:grpSp>
        <p:nvGrpSpPr>
          <p:cNvPr id="2" name="Group 1"/>
          <p:cNvGrpSpPr/>
          <p:nvPr/>
        </p:nvGrpSpPr>
        <p:grpSpPr>
          <a:xfrm>
            <a:off x="172195" y="3279816"/>
            <a:ext cx="5747657" cy="2087562"/>
            <a:chOff x="274868" y="2800209"/>
            <a:chExt cx="5747657" cy="2087562"/>
          </a:xfrm>
        </p:grpSpPr>
        <p:sp>
          <p:nvSpPr>
            <p:cNvPr id="6" name="Rounded Rectangle 5"/>
            <p:cNvSpPr/>
            <p:nvPr/>
          </p:nvSpPr>
          <p:spPr>
            <a:xfrm>
              <a:off x="274868" y="2800209"/>
              <a:ext cx="5747657" cy="15361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Klimata </a:t>
              </a:r>
              <a:r>
                <a:rPr lang="lv-LV" b="1" dirty="0">
                  <a:solidFill>
                    <a:schemeClr val="tx1"/>
                  </a:solidFill>
                </a:rPr>
                <a:t>izmaiņu ietekmi uz globālo </a:t>
              </a:r>
              <a:r>
                <a:rPr lang="lv-LV" b="1" dirty="0" err="1">
                  <a:solidFill>
                    <a:schemeClr val="tx1"/>
                  </a:solidFill>
                </a:rPr>
                <a:t>biodaudzveidību</a:t>
              </a:r>
              <a:r>
                <a:rPr lang="lv-LV" b="1" dirty="0">
                  <a:solidFill>
                    <a:schemeClr val="tx1"/>
                  </a:solidFill>
                </a:rPr>
                <a:t> galvenokārt saista ar temperatūras paaugstināšanos, taču kā nozīmīgs blakus faktors tiek minēts </a:t>
              </a:r>
              <a:endParaRPr lang="lv-LV" b="1" dirty="0" smtClean="0">
                <a:solidFill>
                  <a:schemeClr val="tx1"/>
                </a:solidFill>
              </a:endParaRPr>
            </a:p>
            <a:p>
              <a:pPr algn="ctr"/>
              <a:r>
                <a:rPr lang="lv-LV" b="1" dirty="0" smtClean="0">
                  <a:solidFill>
                    <a:schemeClr val="tx1"/>
                  </a:solidFill>
                </a:rPr>
                <a:t>arī nokrišņu daudzums</a:t>
              </a:r>
              <a:endParaRPr lang="lv-LV" b="1" dirty="0">
                <a:solidFill>
                  <a:schemeClr val="tx1"/>
                </a:solidFill>
              </a:endParaRPr>
            </a:p>
          </p:txBody>
        </p:sp>
        <p:sp>
          <p:nvSpPr>
            <p:cNvPr id="7" name="Rounded Rectangle 6"/>
            <p:cNvSpPr/>
            <p:nvPr/>
          </p:nvSpPr>
          <p:spPr>
            <a:xfrm>
              <a:off x="895351" y="4158308"/>
              <a:ext cx="4506685" cy="72946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Dzīvajiem </a:t>
              </a:r>
              <a:r>
                <a:rPr lang="lv-LV" b="1" dirty="0">
                  <a:solidFill>
                    <a:schemeClr val="tx1"/>
                  </a:solidFill>
                </a:rPr>
                <a:t>organismiem nozīmīga ir abu šo faktoru </a:t>
              </a:r>
              <a:r>
                <a:rPr lang="lv-LV" b="1" dirty="0" smtClean="0">
                  <a:solidFill>
                    <a:schemeClr val="tx1"/>
                  </a:solidFill>
                </a:rPr>
                <a:t>mijiedarbība</a:t>
              </a:r>
              <a:endParaRPr lang="lv-LV" b="1" dirty="0">
                <a:solidFill>
                  <a:schemeClr val="tx1"/>
                </a:solidFill>
              </a:endParaRPr>
            </a:p>
          </p:txBody>
        </p:sp>
      </p:grpSp>
      <p:sp>
        <p:nvSpPr>
          <p:cNvPr id="8" name="Rounded Rectangle 7"/>
          <p:cNvSpPr/>
          <p:nvPr/>
        </p:nvSpPr>
        <p:spPr>
          <a:xfrm>
            <a:off x="6218468" y="2108719"/>
            <a:ext cx="5776307" cy="7975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Netiešas ietekmes gadījumā būtisku lomu spēlē barības attiecības un invazīvās </a:t>
            </a:r>
            <a:r>
              <a:rPr lang="lv-LV" b="1" dirty="0" smtClean="0">
                <a:solidFill>
                  <a:schemeClr val="tx1"/>
                </a:solidFill>
              </a:rPr>
              <a:t>sugas</a:t>
            </a:r>
            <a:endParaRPr lang="lv-LV" b="1" dirty="0">
              <a:solidFill>
                <a:schemeClr val="tx1"/>
              </a:solidFill>
            </a:endParaRPr>
          </a:p>
        </p:txBody>
      </p:sp>
      <p:grpSp>
        <p:nvGrpSpPr>
          <p:cNvPr id="10" name="Group 9"/>
          <p:cNvGrpSpPr/>
          <p:nvPr/>
        </p:nvGrpSpPr>
        <p:grpSpPr>
          <a:xfrm>
            <a:off x="6218467" y="3279816"/>
            <a:ext cx="5776307" cy="2817727"/>
            <a:chOff x="6218467" y="3176275"/>
            <a:chExt cx="5776307" cy="2817727"/>
          </a:xfrm>
        </p:grpSpPr>
        <p:sp>
          <p:nvSpPr>
            <p:cNvPr id="9" name="Rounded Rectangle 8"/>
            <p:cNvSpPr/>
            <p:nvPr/>
          </p:nvSpPr>
          <p:spPr>
            <a:xfrm>
              <a:off x="6218467" y="3176275"/>
              <a:ext cx="5776307" cy="15361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 </a:t>
              </a:r>
              <a:r>
                <a:rPr lang="lv-LV" b="1" dirty="0">
                  <a:solidFill>
                    <a:schemeClr val="tx1"/>
                  </a:solidFill>
                </a:rPr>
                <a:t>plēsēja tolerance pret temperatūras vai mitruma izmaiņām ir pietiekami liela, bet upuris – plēsēja barības objekts, ir jutīgāks pret šīm izmaiņām, klimata izmaiņu ietekme uz plēsēju būs </a:t>
              </a:r>
              <a:r>
                <a:rPr lang="lv-LV" b="1" dirty="0" smtClean="0">
                  <a:solidFill>
                    <a:schemeClr val="tx1"/>
                  </a:solidFill>
                </a:rPr>
                <a:t>netieša</a:t>
              </a:r>
              <a:endParaRPr lang="lv-LV" b="1" dirty="0">
                <a:solidFill>
                  <a:schemeClr val="tx1"/>
                </a:solidFill>
              </a:endParaRPr>
            </a:p>
          </p:txBody>
        </p:sp>
        <p:sp>
          <p:nvSpPr>
            <p:cNvPr id="3" name="Rounded Rectangle 2"/>
            <p:cNvSpPr/>
            <p:nvPr/>
          </p:nvSpPr>
          <p:spPr>
            <a:xfrm>
              <a:off x="6367774" y="4533673"/>
              <a:ext cx="5477692" cy="146032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 kā </a:t>
              </a:r>
              <a:r>
                <a:rPr lang="lv-LV" b="1" dirty="0" err="1" smtClean="0">
                  <a:solidFill>
                    <a:schemeClr val="tx1"/>
                  </a:solidFill>
                </a:rPr>
                <a:t>jaunienācējām</a:t>
              </a:r>
              <a:r>
                <a:rPr lang="lv-LV" b="1" dirty="0" smtClean="0">
                  <a:solidFill>
                    <a:schemeClr val="tx1"/>
                  </a:solidFill>
                </a:rPr>
                <a:t> sugām bieži vien jaunajās ekosistēmās nav dabisko ienaidnieku, tās nereti savairojas milzīgā daudzumā un nomāc vai pilnīgi izkonkurē vietējās sugas</a:t>
              </a:r>
              <a:endParaRPr lang="lv-LV" b="1" dirty="0">
                <a:solidFill>
                  <a:schemeClr val="tx1"/>
                </a:solidFill>
              </a:endParaRPr>
            </a:p>
          </p:txBody>
        </p:sp>
      </p:grpSp>
    </p:spTree>
    <p:extLst>
      <p:ext uri="{BB962C8B-B14F-4D97-AF65-F5344CB8AC3E}">
        <p14:creationId xmlns:p14="http://schemas.microsoft.com/office/powerpoint/2010/main" val="137392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8307"/>
          <a:stretch/>
        </p:blipFill>
        <p:spPr>
          <a:xfrm>
            <a:off x="6181260" y="0"/>
            <a:ext cx="5609522" cy="6858000"/>
          </a:xfrm>
          <a:prstGeom prst="rect">
            <a:avLst/>
          </a:prstGeom>
        </p:spPr>
      </p:pic>
      <p:sp>
        <p:nvSpPr>
          <p:cNvPr id="2" name="Rounded Rectangle 1"/>
          <p:cNvSpPr/>
          <p:nvPr/>
        </p:nvSpPr>
        <p:spPr>
          <a:xfrm>
            <a:off x="573910" y="2948232"/>
            <a:ext cx="5233033" cy="11699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Tīša </a:t>
            </a:r>
            <a:r>
              <a:rPr lang="lv-LV" b="1" dirty="0">
                <a:solidFill>
                  <a:schemeClr val="tx1"/>
                </a:solidFill>
              </a:rPr>
              <a:t>svešu sugu ieviešana saistīta ar lauksaimniecisko darbību, krāšņumaugu introdukciju un medību faunas </a:t>
            </a:r>
            <a:r>
              <a:rPr lang="lv-LV" b="1" dirty="0" smtClean="0">
                <a:solidFill>
                  <a:schemeClr val="tx1"/>
                </a:solidFill>
              </a:rPr>
              <a:t>papildināšanu</a:t>
            </a:r>
            <a:endParaRPr lang="lv-LV" b="1" dirty="0">
              <a:solidFill>
                <a:schemeClr val="tx1"/>
              </a:solidFill>
            </a:endParaRPr>
          </a:p>
        </p:txBody>
      </p:sp>
      <p:sp>
        <p:nvSpPr>
          <p:cNvPr id="3" name="Title 1"/>
          <p:cNvSpPr txBox="1">
            <a:spLocks/>
          </p:cNvSpPr>
          <p:nvPr/>
        </p:nvSpPr>
        <p:spPr>
          <a:xfrm>
            <a:off x="194081" y="951154"/>
            <a:ext cx="6403667" cy="154770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Sugu invāzija notiek gan </a:t>
            </a:r>
            <a:r>
              <a:rPr lang="lv-LV" sz="2800" b="1" dirty="0"/>
              <a:t>tīšas</a:t>
            </a:r>
            <a:r>
              <a:rPr lang="lv-LV" sz="2800" dirty="0"/>
              <a:t>, gan </a:t>
            </a:r>
            <a:r>
              <a:rPr lang="lv-LV" sz="2800" b="1" dirty="0"/>
              <a:t>netīšas cilvēka darbības </a:t>
            </a:r>
            <a:r>
              <a:rPr lang="lv-LV" sz="2800" b="1" dirty="0" smtClean="0"/>
              <a:t>rezultātā, </a:t>
            </a:r>
            <a:r>
              <a:rPr lang="lv-LV" sz="2800" dirty="0"/>
              <a:t>kā arī pašām sugām veicot </a:t>
            </a:r>
            <a:r>
              <a:rPr lang="lv-LV" sz="2800" dirty="0" smtClean="0"/>
              <a:t>migrācijas</a:t>
            </a:r>
            <a:endParaRPr lang="lv-LV" sz="2800" b="1" dirty="0"/>
          </a:p>
        </p:txBody>
      </p:sp>
      <p:sp>
        <p:nvSpPr>
          <p:cNvPr id="4" name="Rounded Rectangle 3"/>
          <p:cNvSpPr/>
          <p:nvPr/>
        </p:nvSpPr>
        <p:spPr>
          <a:xfrm>
            <a:off x="573910" y="4567534"/>
            <a:ext cx="5233033" cy="111600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Netīša </a:t>
            </a:r>
            <a:r>
              <a:rPr lang="lv-LV" b="1" dirty="0">
                <a:solidFill>
                  <a:schemeClr val="tx1"/>
                </a:solidFill>
              </a:rPr>
              <a:t>ieviešana notiek ar transporta līdzekļiem, tai skaitā kuģu balasta ūdeņiem, dzelzceļa vagoniem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preču </a:t>
            </a:r>
            <a:r>
              <a:rPr lang="lv-LV" b="1" dirty="0" smtClean="0">
                <a:solidFill>
                  <a:schemeClr val="tx1"/>
                </a:solidFill>
              </a:rPr>
              <a:t>konteineriem</a:t>
            </a:r>
            <a:endParaRPr lang="lv-LV" b="1" dirty="0">
              <a:solidFill>
                <a:schemeClr val="tx1"/>
              </a:solidFill>
            </a:endParaRPr>
          </a:p>
        </p:txBody>
      </p:sp>
    </p:spTree>
    <p:extLst>
      <p:ext uri="{BB962C8B-B14F-4D97-AF65-F5344CB8AC3E}">
        <p14:creationId xmlns:p14="http://schemas.microsoft.com/office/powerpoint/2010/main" val="4244955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9007"/>
            <a:ext cx="6194474" cy="4645856"/>
          </a:xfrm>
          <a:prstGeom prst="rect">
            <a:avLst/>
          </a:prstGeom>
        </p:spPr>
      </p:pic>
      <p:sp>
        <p:nvSpPr>
          <p:cNvPr id="4" name="Title 1"/>
          <p:cNvSpPr txBox="1">
            <a:spLocks/>
          </p:cNvSpPr>
          <p:nvPr/>
        </p:nvSpPr>
        <p:spPr>
          <a:xfrm>
            <a:off x="3845415" y="448449"/>
            <a:ext cx="8077200" cy="153509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Kopumā pasaulē pētnieku rīcībā esošie dati par sugu daudzveidības izmaiņām uz  klimata pasiltināšanās fona joprojām ir nepilnīgi</a:t>
            </a:r>
            <a:endParaRPr lang="lv-LV" sz="2800" b="1" dirty="0"/>
          </a:p>
        </p:txBody>
      </p:sp>
      <p:sp>
        <p:nvSpPr>
          <p:cNvPr id="5" name="Rounded Rectangle 4"/>
          <p:cNvSpPr/>
          <p:nvPr/>
        </p:nvSpPr>
        <p:spPr>
          <a:xfrm>
            <a:off x="5500471" y="2460560"/>
            <a:ext cx="6422144" cy="10998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Visvairāk novērojumu datu ir par lielām,  viegli pamanāmām vai ekonomiski svarīgām sugām, kā arī par tādām sugām, kurām piešķirts īpašs aizsardzības statuss</a:t>
            </a:r>
          </a:p>
        </p:txBody>
      </p:sp>
      <p:sp>
        <p:nvSpPr>
          <p:cNvPr id="6" name="Rounded Rectangle 5"/>
          <p:cNvSpPr/>
          <p:nvPr/>
        </p:nvSpPr>
        <p:spPr>
          <a:xfrm>
            <a:off x="5500471" y="4009291"/>
            <a:ext cx="6422144" cy="12942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Par vispārliecinošāko pierādījumu temperatūras paaugstināšanās ietekmei uz dzīvajiem organismiem tiek uzskatīti </a:t>
            </a:r>
            <a:r>
              <a:rPr lang="lv-LV" b="1" dirty="0" err="1">
                <a:solidFill>
                  <a:schemeClr val="tx1"/>
                </a:solidFill>
              </a:rPr>
              <a:t>fenoloģisko</a:t>
            </a:r>
            <a:r>
              <a:rPr lang="lv-LV" b="1" dirty="0">
                <a:solidFill>
                  <a:schemeClr val="tx1"/>
                </a:solidFill>
              </a:rPr>
              <a:t> novērojumu </a:t>
            </a:r>
            <a:r>
              <a:rPr lang="lv-LV" b="1" dirty="0" smtClean="0">
                <a:solidFill>
                  <a:schemeClr val="tx1"/>
                </a:solidFill>
              </a:rPr>
              <a:t>dati:</a:t>
            </a:r>
            <a:endParaRPr lang="lv-LV" b="1" dirty="0">
              <a:solidFill>
                <a:schemeClr val="tx1"/>
              </a:solidFill>
            </a:endParaRPr>
          </a:p>
        </p:txBody>
      </p:sp>
      <p:sp>
        <p:nvSpPr>
          <p:cNvPr id="7" name="Rounded Rectangle 6"/>
          <p:cNvSpPr/>
          <p:nvPr/>
        </p:nvSpPr>
        <p:spPr>
          <a:xfrm>
            <a:off x="5996477" y="5169144"/>
            <a:ext cx="5430131" cy="100657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Augu </a:t>
            </a:r>
            <a:r>
              <a:rPr lang="lv-LV" b="1" dirty="0">
                <a:solidFill>
                  <a:schemeClr val="tx1"/>
                </a:solidFill>
              </a:rPr>
              <a:t>ziedēšanas un lapu plaukšanas sākums pavasarī, lapu dzeltēšanas sākums rudenī, dažādu sugu gājputnu atlidošana vai aizlidošana </a:t>
            </a:r>
            <a:r>
              <a:rPr lang="lv-LV" b="1" dirty="0" smtClean="0">
                <a:solidFill>
                  <a:schemeClr val="tx1"/>
                </a:solidFill>
              </a:rPr>
              <a:t>u.c.</a:t>
            </a:r>
            <a:endParaRPr lang="lv-LV" b="1" dirty="0">
              <a:solidFill>
                <a:schemeClr val="tx1"/>
              </a:solidFill>
            </a:endParaRPr>
          </a:p>
        </p:txBody>
      </p:sp>
    </p:spTree>
    <p:extLst>
      <p:ext uri="{BB962C8B-B14F-4D97-AF65-F5344CB8AC3E}">
        <p14:creationId xmlns:p14="http://schemas.microsoft.com/office/powerpoint/2010/main" val="2200630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100" y="0"/>
            <a:ext cx="5481825" cy="6858000"/>
          </a:xfrm>
          <a:prstGeom prst="rect">
            <a:avLst/>
          </a:prstGeom>
        </p:spPr>
      </p:pic>
      <p:grpSp>
        <p:nvGrpSpPr>
          <p:cNvPr id="2" name="Group 1"/>
          <p:cNvGrpSpPr/>
          <p:nvPr/>
        </p:nvGrpSpPr>
        <p:grpSpPr>
          <a:xfrm>
            <a:off x="348339" y="1362851"/>
            <a:ext cx="6052457" cy="4498433"/>
            <a:chOff x="348339" y="1362851"/>
            <a:chExt cx="6052457" cy="4498433"/>
          </a:xfrm>
        </p:grpSpPr>
        <p:sp>
          <p:nvSpPr>
            <p:cNvPr id="4" name="Title 1"/>
            <p:cNvSpPr txBox="1">
              <a:spLocks/>
            </p:cNvSpPr>
            <p:nvPr/>
          </p:nvSpPr>
          <p:spPr>
            <a:xfrm>
              <a:off x="786111" y="1362851"/>
              <a:ext cx="5176911" cy="13463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err="1" smtClean="0"/>
                <a:t>Fenoloģiskie</a:t>
              </a:r>
              <a:r>
                <a:rPr lang="lv-LV" sz="2800" dirty="0" smtClean="0"/>
                <a:t> novērojumi </a:t>
              </a:r>
            </a:p>
            <a:p>
              <a:pPr algn="ctr"/>
              <a:r>
                <a:rPr lang="lv-LV" sz="2800" dirty="0" smtClean="0"/>
                <a:t>liecina:</a:t>
              </a:r>
              <a:endParaRPr lang="lv-LV" sz="2800" b="1" dirty="0"/>
            </a:p>
          </p:txBody>
        </p:sp>
        <p:sp>
          <p:nvSpPr>
            <p:cNvPr id="5" name="Rounded Rectangle 4"/>
            <p:cNvSpPr/>
            <p:nvPr/>
          </p:nvSpPr>
          <p:spPr>
            <a:xfrm>
              <a:off x="348339" y="2498225"/>
              <a:ext cx="6052457" cy="10998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Ziemeļu puslodē, veģetācijas sezona pēdējo 40 gadu laikā pagarinājusies par </a:t>
              </a:r>
              <a:r>
                <a:rPr lang="lv-LV" b="1" dirty="0" smtClean="0">
                  <a:solidFill>
                    <a:schemeClr val="tx1"/>
                  </a:solidFill>
                </a:rPr>
                <a:t>1-4 </a:t>
              </a:r>
              <a:r>
                <a:rPr lang="lv-LV" b="1" dirty="0">
                  <a:solidFill>
                    <a:schemeClr val="tx1"/>
                  </a:solidFill>
                </a:rPr>
                <a:t>dienām, it īpaši augstākajos </a:t>
              </a:r>
              <a:endParaRPr lang="lv-LV" b="1" dirty="0" smtClean="0">
                <a:solidFill>
                  <a:schemeClr val="tx1"/>
                </a:solidFill>
              </a:endParaRPr>
            </a:p>
            <a:p>
              <a:pPr algn="ctr"/>
              <a:r>
                <a:rPr lang="lv-LV" b="1" dirty="0" smtClean="0">
                  <a:solidFill>
                    <a:schemeClr val="tx1"/>
                  </a:solidFill>
                </a:rPr>
                <a:t>platuma </a:t>
              </a:r>
              <a:r>
                <a:rPr lang="lv-LV" b="1" dirty="0">
                  <a:solidFill>
                    <a:schemeClr val="tx1"/>
                  </a:solidFill>
                </a:rPr>
                <a:t>grādos</a:t>
              </a:r>
            </a:p>
          </p:txBody>
        </p:sp>
        <p:sp>
          <p:nvSpPr>
            <p:cNvPr id="7" name="Rounded Rectangle 6"/>
            <p:cNvSpPr/>
            <p:nvPr/>
          </p:nvSpPr>
          <p:spPr>
            <a:xfrm>
              <a:off x="348339" y="4000217"/>
              <a:ext cx="6052457" cy="729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Eiropā lapu plaukšana sākas vidēji par 6,3 dienām agrāk, bet lapu dzeltēšana aizkavējās par 4,5 dienām</a:t>
              </a:r>
            </a:p>
          </p:txBody>
        </p:sp>
        <p:sp>
          <p:nvSpPr>
            <p:cNvPr id="8" name="Rounded Rectangle 7"/>
            <p:cNvSpPr/>
            <p:nvPr/>
          </p:nvSpPr>
          <p:spPr>
            <a:xfrm>
              <a:off x="348339" y="5131821"/>
              <a:ext cx="6052457" cy="729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veģetācijas perioda ilgums no  </a:t>
              </a:r>
              <a:r>
                <a:rPr lang="lv-LV" b="1" dirty="0" smtClean="0">
                  <a:solidFill>
                    <a:schemeClr val="tx1"/>
                  </a:solidFill>
                </a:rPr>
                <a:t>60.g. </a:t>
              </a:r>
              <a:r>
                <a:rPr lang="lv-LV" b="1" dirty="0">
                  <a:solidFill>
                    <a:schemeClr val="tx1"/>
                  </a:solidFill>
                </a:rPr>
                <a:t>sākuma caurmērā ir palielinājies par 10,8 dienām</a:t>
              </a:r>
            </a:p>
          </p:txBody>
        </p:sp>
      </p:grpSp>
    </p:spTree>
    <p:extLst>
      <p:ext uri="{BB962C8B-B14F-4D97-AF65-F5344CB8AC3E}">
        <p14:creationId xmlns:p14="http://schemas.microsoft.com/office/powerpoint/2010/main" val="529357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1681" r="9631"/>
          <a:stretch/>
        </p:blipFill>
        <p:spPr>
          <a:xfrm>
            <a:off x="562707" y="-7034"/>
            <a:ext cx="5401994" cy="6865034"/>
          </a:xfrm>
          <a:prstGeom prst="rect">
            <a:avLst/>
          </a:prstGeom>
        </p:spPr>
      </p:pic>
      <p:sp>
        <p:nvSpPr>
          <p:cNvPr id="3" name="Title 1"/>
          <p:cNvSpPr txBox="1">
            <a:spLocks/>
          </p:cNvSpPr>
          <p:nvPr/>
        </p:nvSpPr>
        <p:spPr>
          <a:xfrm>
            <a:off x="5001736" y="462516"/>
            <a:ext cx="6899534" cy="17976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smtClean="0"/>
              <a:t>Rudens </a:t>
            </a:r>
            <a:r>
              <a:rPr lang="lv-LV" sz="2800" dirty="0" err="1"/>
              <a:t>fenoloģiskās</a:t>
            </a:r>
            <a:r>
              <a:rPr lang="lv-LV" sz="2800" dirty="0"/>
              <a:t> parādības atšķirībā no pavasara parādībām ir daudz mazāk </a:t>
            </a:r>
            <a:endParaRPr lang="lv-LV" sz="2800" dirty="0" smtClean="0"/>
          </a:p>
          <a:p>
            <a:pPr algn="ctr"/>
            <a:r>
              <a:rPr lang="lv-LV" sz="2800" dirty="0" smtClean="0"/>
              <a:t>nobīdītas laikā, tādēļ –</a:t>
            </a:r>
          </a:p>
        </p:txBody>
      </p:sp>
      <p:sp>
        <p:nvSpPr>
          <p:cNvPr id="5" name="Title 1"/>
          <p:cNvSpPr txBox="1">
            <a:spLocks/>
          </p:cNvSpPr>
          <p:nvPr/>
        </p:nvSpPr>
        <p:spPr>
          <a:xfrm>
            <a:off x="5560592" y="2011327"/>
            <a:ext cx="5781821" cy="14176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latin typeface="+mn-lt"/>
              </a:rPr>
              <a:t>K</a:t>
            </a:r>
            <a:r>
              <a:rPr lang="lv-LV" sz="2000" dirty="0" smtClean="0">
                <a:latin typeface="+mn-lt"/>
              </a:rPr>
              <a:t>opumā </a:t>
            </a:r>
            <a:r>
              <a:rPr lang="lv-LV" sz="2000" b="1" dirty="0">
                <a:latin typeface="+mn-lt"/>
              </a:rPr>
              <a:t>veģetācijas periodam ir tendence pagarināties</a:t>
            </a:r>
            <a:r>
              <a:rPr lang="lv-LV" sz="2000" dirty="0">
                <a:latin typeface="+mn-lt"/>
              </a:rPr>
              <a:t>, kas sekmē pozitīvo temperatūru summu pieaugumu </a:t>
            </a:r>
            <a:r>
              <a:rPr lang="lv-LV" sz="2000" dirty="0" smtClean="0">
                <a:latin typeface="+mn-lt"/>
              </a:rPr>
              <a:t>un nodrošina </a:t>
            </a:r>
            <a:r>
              <a:rPr lang="lv-LV" sz="2000" dirty="0">
                <a:latin typeface="+mn-lt"/>
              </a:rPr>
              <a:t>mērenās joslas </a:t>
            </a:r>
            <a:r>
              <a:rPr lang="lv-LV" sz="2000" dirty="0" smtClean="0">
                <a:latin typeface="+mn-lt"/>
              </a:rPr>
              <a:t>reģionos </a:t>
            </a:r>
            <a:r>
              <a:rPr lang="lv-LV" sz="2000" dirty="0">
                <a:latin typeface="+mn-lt"/>
              </a:rPr>
              <a:t>ienākušo dienvidu sugu </a:t>
            </a:r>
            <a:r>
              <a:rPr lang="lv-LV" sz="2000" dirty="0" smtClean="0">
                <a:latin typeface="+mn-lt"/>
              </a:rPr>
              <a:t>izdzīvošanu</a:t>
            </a:r>
          </a:p>
        </p:txBody>
      </p:sp>
      <p:sp>
        <p:nvSpPr>
          <p:cNvPr id="6" name="Rounded Rectangle 5"/>
          <p:cNvSpPr/>
          <p:nvPr/>
        </p:nvSpPr>
        <p:spPr>
          <a:xfrm>
            <a:off x="5001736" y="3917817"/>
            <a:ext cx="6899534" cy="13693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Izmainoties dažādu sugu fenoloģijai, atzīmēta dzīvības procesu </a:t>
            </a:r>
            <a:r>
              <a:rPr lang="lv-LV" b="1" dirty="0" err="1">
                <a:solidFill>
                  <a:schemeClr val="tx1"/>
                </a:solidFill>
              </a:rPr>
              <a:t>sinhronitātes</a:t>
            </a:r>
            <a:r>
              <a:rPr lang="lv-LV" b="1" dirty="0">
                <a:solidFill>
                  <a:schemeClr val="tx1"/>
                </a:solidFill>
              </a:rPr>
              <a:t> izjaukšana starp ekoloģiskās barības </a:t>
            </a:r>
            <a:endParaRPr lang="lv-LV" b="1" dirty="0" smtClean="0">
              <a:solidFill>
                <a:schemeClr val="tx1"/>
              </a:solidFill>
            </a:endParaRPr>
          </a:p>
          <a:p>
            <a:pPr algn="ctr"/>
            <a:r>
              <a:rPr lang="lv-LV" b="1" dirty="0" smtClean="0">
                <a:solidFill>
                  <a:schemeClr val="tx1"/>
                </a:solidFill>
              </a:rPr>
              <a:t>ķēdes </a:t>
            </a:r>
            <a:r>
              <a:rPr lang="lv-LV" b="1" dirty="0">
                <a:solidFill>
                  <a:schemeClr val="tx1"/>
                </a:solidFill>
              </a:rPr>
              <a:t>posmiem, </a:t>
            </a:r>
            <a:r>
              <a:rPr lang="lv-LV" b="1" dirty="0" smtClean="0">
                <a:solidFill>
                  <a:schemeClr val="tx1"/>
                </a:solidFill>
              </a:rPr>
              <a:t>piemēram</a:t>
            </a:r>
            <a:r>
              <a:rPr lang="lv-LV" b="1" dirty="0">
                <a:solidFill>
                  <a:schemeClr val="tx1"/>
                </a:solidFill>
              </a:rPr>
              <a:t>:</a:t>
            </a:r>
          </a:p>
        </p:txBody>
      </p:sp>
      <p:sp>
        <p:nvSpPr>
          <p:cNvPr id="4" name="Rounded Rectangle 3"/>
          <p:cNvSpPr/>
          <p:nvPr/>
        </p:nvSpPr>
        <p:spPr>
          <a:xfrm>
            <a:off x="5481292" y="5086658"/>
            <a:ext cx="5940419" cy="104333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Putnu </a:t>
            </a:r>
            <a:r>
              <a:rPr lang="lv-LV" b="1" dirty="0">
                <a:solidFill>
                  <a:schemeClr val="tx1"/>
                </a:solidFill>
              </a:rPr>
              <a:t>mazuļu izšķilšanās laiks vairs nesakrīt ar viņu barības objektu </a:t>
            </a:r>
            <a:r>
              <a:rPr lang="lv-LV" b="1" dirty="0" smtClean="0">
                <a:solidFill>
                  <a:schemeClr val="tx1"/>
                </a:solidFill>
              </a:rPr>
              <a:t>kukaiņu masveida </a:t>
            </a:r>
            <a:r>
              <a:rPr lang="lv-LV" b="1" dirty="0">
                <a:solidFill>
                  <a:schemeClr val="tx1"/>
                </a:solidFill>
              </a:rPr>
              <a:t>izlidošanas </a:t>
            </a:r>
            <a:r>
              <a:rPr lang="lv-LV" b="1" dirty="0" smtClean="0">
                <a:solidFill>
                  <a:schemeClr val="tx1"/>
                </a:solidFill>
              </a:rPr>
              <a:t>laiku, kas noved pie mazuļu izdzīvošanas samazināšanās</a:t>
            </a:r>
            <a:endParaRPr lang="lv-LV" b="1" dirty="0">
              <a:solidFill>
                <a:schemeClr val="tx1"/>
              </a:solidFill>
            </a:endParaRPr>
          </a:p>
        </p:txBody>
      </p:sp>
    </p:spTree>
    <p:extLst>
      <p:ext uri="{BB962C8B-B14F-4D97-AF65-F5344CB8AC3E}">
        <p14:creationId xmlns:p14="http://schemas.microsoft.com/office/powerpoint/2010/main" val="1132458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75" r="5641"/>
          <a:stretch/>
        </p:blipFill>
        <p:spPr>
          <a:xfrm rot="5400000">
            <a:off x="5799975" y="812979"/>
            <a:ext cx="6858000" cy="5232043"/>
          </a:xfrm>
          <a:prstGeom prst="rect">
            <a:avLst/>
          </a:prstGeom>
        </p:spPr>
      </p:pic>
      <p:sp>
        <p:nvSpPr>
          <p:cNvPr id="3" name="Title 1"/>
          <p:cNvSpPr txBox="1">
            <a:spLocks/>
          </p:cNvSpPr>
          <p:nvPr/>
        </p:nvSpPr>
        <p:spPr>
          <a:xfrm>
            <a:off x="136658" y="409672"/>
            <a:ext cx="7150406" cy="14613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Ja mērenās joslas un ziemeļu reģionos kā galvenais faktors </a:t>
            </a:r>
            <a:r>
              <a:rPr lang="lv-LV" sz="2800" dirty="0" smtClean="0"/>
              <a:t>– temperatūra</a:t>
            </a:r>
            <a:r>
              <a:rPr lang="lv-LV" sz="2800" dirty="0"/>
              <a:t>, tad dienvidu rajonos </a:t>
            </a:r>
            <a:r>
              <a:rPr lang="lv-LV" sz="2800" dirty="0" smtClean="0"/>
              <a:t>– nokrišņi </a:t>
            </a:r>
            <a:r>
              <a:rPr lang="lv-LV" sz="2800" dirty="0"/>
              <a:t>un mitruma režīms</a:t>
            </a:r>
            <a:endParaRPr lang="lv-LV" sz="2800" b="1" dirty="0"/>
          </a:p>
        </p:txBody>
      </p:sp>
      <p:grpSp>
        <p:nvGrpSpPr>
          <p:cNvPr id="8" name="Group 7"/>
          <p:cNvGrpSpPr/>
          <p:nvPr/>
        </p:nvGrpSpPr>
        <p:grpSpPr>
          <a:xfrm>
            <a:off x="464228" y="2371237"/>
            <a:ext cx="5838094" cy="3847804"/>
            <a:chOff x="618976" y="2132086"/>
            <a:chExt cx="5838094" cy="3847804"/>
          </a:xfrm>
        </p:grpSpPr>
        <p:sp>
          <p:nvSpPr>
            <p:cNvPr id="4" name="Rounded Rectangle 3"/>
            <p:cNvSpPr/>
            <p:nvPr/>
          </p:nvSpPr>
          <p:spPr>
            <a:xfrm>
              <a:off x="618976" y="4830396"/>
              <a:ext cx="5838093" cy="11494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globālās sasilšanas dēļ  strauji kūst  arktiskie ledāji,  pamazām ceļas pasaules okeāna ūdens </a:t>
              </a:r>
              <a:r>
                <a:rPr lang="lv-LV" b="1" dirty="0" smtClean="0">
                  <a:solidFill>
                    <a:schemeClr val="tx1"/>
                  </a:solidFill>
                </a:rPr>
                <a:t>līmenis, kas rada vairāku reģionu applūšanas risku</a:t>
              </a:r>
              <a:endParaRPr lang="lv-LV" b="1" dirty="0">
                <a:solidFill>
                  <a:schemeClr val="tx1"/>
                </a:solidFill>
              </a:endParaRPr>
            </a:p>
          </p:txBody>
        </p:sp>
        <p:sp>
          <p:nvSpPr>
            <p:cNvPr id="5" name="Title 1"/>
            <p:cNvSpPr txBox="1">
              <a:spLocks/>
            </p:cNvSpPr>
            <p:nvPr/>
          </p:nvSpPr>
          <p:spPr>
            <a:xfrm>
              <a:off x="897149" y="2132086"/>
              <a:ext cx="5281749" cy="128455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latin typeface="+mn-lt"/>
                </a:rPr>
                <a:t>Īpašas bažas </a:t>
              </a:r>
              <a:r>
                <a:rPr lang="lv-LV" sz="2000" dirty="0" smtClean="0">
                  <a:latin typeface="+mn-lt"/>
                </a:rPr>
                <a:t>rada </a:t>
              </a:r>
              <a:r>
                <a:rPr lang="lv-LV" sz="2000" dirty="0">
                  <a:latin typeface="+mn-lt"/>
                </a:rPr>
                <a:t>augstkalnu </a:t>
              </a:r>
              <a:r>
                <a:rPr lang="lv-LV" sz="2000" dirty="0" smtClean="0">
                  <a:latin typeface="+mn-lt"/>
                </a:rPr>
                <a:t>ledāju pakāpeniska </a:t>
              </a:r>
              <a:r>
                <a:rPr lang="lv-LV" sz="2000" dirty="0">
                  <a:latin typeface="+mn-lt"/>
                </a:rPr>
                <a:t>izkušana, kas draud ar no kalniem plūstošo upju ūdens resursu </a:t>
              </a:r>
              <a:r>
                <a:rPr lang="lv-LV" sz="2000" dirty="0" smtClean="0">
                  <a:latin typeface="+mn-lt"/>
                </a:rPr>
                <a:t>samazināšanos</a:t>
              </a:r>
              <a:endParaRPr lang="lv-LV" sz="2000" dirty="0">
                <a:latin typeface="+mn-lt"/>
              </a:endParaRPr>
            </a:p>
          </p:txBody>
        </p:sp>
        <p:sp>
          <p:nvSpPr>
            <p:cNvPr id="6" name="Title 1"/>
            <p:cNvSpPr txBox="1">
              <a:spLocks/>
            </p:cNvSpPr>
            <p:nvPr/>
          </p:nvSpPr>
          <p:spPr>
            <a:xfrm>
              <a:off x="618978" y="3247241"/>
              <a:ext cx="5838092" cy="1117260"/>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latin typeface="+mn-lt"/>
                </a:rPr>
                <a:t>Piemēram</a:t>
              </a:r>
              <a:r>
                <a:rPr lang="lv-LV" sz="1800" b="1" dirty="0">
                  <a:latin typeface="+mn-lt"/>
                </a:rPr>
                <a:t>,  Himalaju  ledāji  ir svarīgs ūdens resurss  liela D-Āzijas  reģiona ekosistēmām un būtībā nodrošina šo reģionu lauksaimniecību</a:t>
              </a:r>
            </a:p>
          </p:txBody>
        </p:sp>
      </p:grpSp>
    </p:spTree>
    <p:extLst>
      <p:ext uri="{BB962C8B-B14F-4D97-AF65-F5344CB8AC3E}">
        <p14:creationId xmlns:p14="http://schemas.microsoft.com/office/powerpoint/2010/main" val="3599265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2059" y="1197271"/>
            <a:ext cx="5321354" cy="4538081"/>
            <a:chOff x="6727771" y="1197271"/>
            <a:chExt cx="5321354" cy="4538081"/>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7771" y="1262585"/>
              <a:ext cx="5321354" cy="4472767"/>
            </a:xfrm>
            <a:prstGeom prst="rect">
              <a:avLst/>
            </a:prstGeom>
            <a:noFill/>
            <a:ln>
              <a:noFill/>
            </a:ln>
          </p:spPr>
        </p:pic>
        <p:sp>
          <p:nvSpPr>
            <p:cNvPr id="11" name="Rectangle 10"/>
            <p:cNvSpPr/>
            <p:nvPr/>
          </p:nvSpPr>
          <p:spPr>
            <a:xfrm>
              <a:off x="8061003" y="1197271"/>
              <a:ext cx="3988121" cy="338554"/>
            </a:xfrm>
            <a:prstGeom prst="rect">
              <a:avLst/>
            </a:prstGeom>
          </p:spPr>
          <p:txBody>
            <a:bodyPr wrap="square">
              <a:spAutoFit/>
            </a:bodyPr>
            <a:lstStyle/>
            <a:p>
              <a:pPr algn="r"/>
              <a:r>
                <a:rPr lang="lv-LV" sz="1600" b="1" dirty="0"/>
                <a:t>Šelforda tolerances diagramma</a:t>
              </a:r>
            </a:p>
          </p:txBody>
        </p:sp>
      </p:grpSp>
      <p:grpSp>
        <p:nvGrpSpPr>
          <p:cNvPr id="3" name="Group 2"/>
          <p:cNvGrpSpPr/>
          <p:nvPr/>
        </p:nvGrpSpPr>
        <p:grpSpPr>
          <a:xfrm>
            <a:off x="272695" y="921765"/>
            <a:ext cx="6377922" cy="5036460"/>
            <a:chOff x="364136" y="417612"/>
            <a:chExt cx="6377922" cy="5036460"/>
          </a:xfrm>
        </p:grpSpPr>
        <p:sp>
          <p:nvSpPr>
            <p:cNvPr id="8" name="Title 1"/>
            <p:cNvSpPr txBox="1">
              <a:spLocks/>
            </p:cNvSpPr>
            <p:nvPr/>
          </p:nvSpPr>
          <p:spPr>
            <a:xfrm>
              <a:off x="364136" y="417612"/>
              <a:ext cx="6377922" cy="1325046"/>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VIDES FAKTORU IETEKME UZ DZĪVAJIEM ORGANISMIEM</a:t>
              </a:r>
              <a:endParaRPr lang="lv-LV" sz="3600" dirty="0"/>
            </a:p>
          </p:txBody>
        </p:sp>
        <p:sp>
          <p:nvSpPr>
            <p:cNvPr id="6" name="Title 1"/>
            <p:cNvSpPr txBox="1">
              <a:spLocks/>
            </p:cNvSpPr>
            <p:nvPr/>
          </p:nvSpPr>
          <p:spPr>
            <a:xfrm>
              <a:off x="731519" y="2282472"/>
              <a:ext cx="5617029" cy="13673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Vides faktori  iedarbojas uz dzīvajiem organismiem, </a:t>
              </a:r>
              <a:r>
                <a:rPr lang="lv-LV" sz="2400" b="1" dirty="0" smtClean="0"/>
                <a:t>nosakot </a:t>
              </a:r>
              <a:r>
                <a:rPr lang="lv-LV" sz="2400" b="1" dirty="0"/>
                <a:t>to  sadalījumu telpā, skaitu un sugu sastāvu konkrētajā vietā </a:t>
              </a:r>
            </a:p>
          </p:txBody>
        </p:sp>
        <p:sp>
          <p:nvSpPr>
            <p:cNvPr id="9" name="Title 1"/>
            <p:cNvSpPr txBox="1">
              <a:spLocks/>
            </p:cNvSpPr>
            <p:nvPr/>
          </p:nvSpPr>
          <p:spPr>
            <a:xfrm>
              <a:off x="744582" y="4189650"/>
              <a:ext cx="5617029" cy="12644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Dzīvo organismu reakciju uz katru </a:t>
              </a:r>
              <a:r>
                <a:rPr lang="lv-LV" sz="2400" dirty="0" smtClean="0"/>
                <a:t>atsevišķo vides </a:t>
              </a:r>
              <a:r>
                <a:rPr lang="lv-LV" sz="2400" dirty="0"/>
                <a:t>faktoru apraksta </a:t>
              </a:r>
              <a:endParaRPr lang="lv-LV" sz="2400" dirty="0" smtClean="0"/>
            </a:p>
            <a:p>
              <a:pPr algn="ctr"/>
              <a:r>
                <a:rPr lang="lv-LV" sz="2400" b="1" dirty="0" smtClean="0"/>
                <a:t>Šelforda </a:t>
              </a:r>
              <a:r>
                <a:rPr lang="lv-LV" sz="2400" b="1" dirty="0"/>
                <a:t>diagrammas </a:t>
              </a:r>
              <a:r>
                <a:rPr lang="lv-LV" sz="2400" b="1" dirty="0" smtClean="0"/>
                <a:t>teorētiskais modelis</a:t>
              </a:r>
              <a:endParaRPr lang="lv-LV" sz="2400" dirty="0"/>
            </a:p>
          </p:txBody>
        </p:sp>
      </p:grpSp>
    </p:spTree>
    <p:extLst>
      <p:ext uri="{BB962C8B-B14F-4D97-AF65-F5344CB8AC3E}">
        <p14:creationId xmlns:p14="http://schemas.microsoft.com/office/powerpoint/2010/main" val="2584512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755" y="2321169"/>
            <a:ext cx="3804470" cy="4536831"/>
          </a:xfrm>
          <a:prstGeom prst="rect">
            <a:avLst/>
          </a:prstGeom>
        </p:spPr>
      </p:pic>
      <p:sp>
        <p:nvSpPr>
          <p:cNvPr id="4" name="Title 1"/>
          <p:cNvSpPr txBox="1">
            <a:spLocks/>
          </p:cNvSpPr>
          <p:nvPr/>
        </p:nvSpPr>
        <p:spPr>
          <a:xfrm>
            <a:off x="806546" y="374861"/>
            <a:ext cx="5448887" cy="115051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Kritiska </a:t>
            </a:r>
            <a:r>
              <a:rPr lang="lv-LV" sz="2800" dirty="0" smtClean="0"/>
              <a:t>situācijā nonākuši arktisko </a:t>
            </a:r>
            <a:r>
              <a:rPr lang="lv-LV" sz="2800" dirty="0"/>
              <a:t>reģionu </a:t>
            </a:r>
            <a:r>
              <a:rPr lang="lv-LV" sz="2800" dirty="0" smtClean="0"/>
              <a:t>iemītnieki</a:t>
            </a:r>
            <a:endParaRPr lang="lv-LV" sz="2800" b="1" dirty="0"/>
          </a:p>
        </p:txBody>
      </p:sp>
      <p:sp>
        <p:nvSpPr>
          <p:cNvPr id="5" name="Rounded Rectangle 4"/>
          <p:cNvSpPr/>
          <p:nvPr/>
        </p:nvSpPr>
        <p:spPr>
          <a:xfrm>
            <a:off x="422031" y="1823820"/>
            <a:ext cx="6217919" cy="102840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Izpētīts, ka pēdējos gadu desmitos leduslāču izplatības areāls atvirzījies tālāk uz ziemeļiem uz vietām, kur </a:t>
            </a:r>
            <a:endParaRPr lang="lv-LV" b="1" dirty="0" smtClean="0">
              <a:solidFill>
                <a:schemeClr val="tx1"/>
              </a:solidFill>
            </a:endParaRPr>
          </a:p>
          <a:p>
            <a:pPr algn="ctr"/>
            <a:r>
              <a:rPr lang="lv-LV" b="1" dirty="0" smtClean="0">
                <a:solidFill>
                  <a:schemeClr val="tx1"/>
                </a:solidFill>
              </a:rPr>
              <a:t>jūru </a:t>
            </a:r>
            <a:r>
              <a:rPr lang="lv-LV" b="1" dirty="0">
                <a:solidFill>
                  <a:schemeClr val="tx1"/>
                </a:solidFill>
              </a:rPr>
              <a:t>visu gadu klāj </a:t>
            </a:r>
            <a:r>
              <a:rPr lang="lv-LV" b="1" dirty="0" smtClean="0">
                <a:solidFill>
                  <a:schemeClr val="tx1"/>
                </a:solidFill>
              </a:rPr>
              <a:t>ledus</a:t>
            </a:r>
            <a:endParaRPr lang="lv-LV" b="1" dirty="0">
              <a:solidFill>
                <a:schemeClr val="tx1"/>
              </a:solidFill>
            </a:endParaRPr>
          </a:p>
        </p:txBody>
      </p:sp>
      <p:grpSp>
        <p:nvGrpSpPr>
          <p:cNvPr id="7" name="Group 6"/>
          <p:cNvGrpSpPr/>
          <p:nvPr/>
        </p:nvGrpSpPr>
        <p:grpSpPr>
          <a:xfrm>
            <a:off x="6959901" y="610986"/>
            <a:ext cx="4871269" cy="5649139"/>
            <a:chOff x="7068183" y="1468141"/>
            <a:chExt cx="4871269" cy="564913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8183" y="2052916"/>
              <a:ext cx="4871269" cy="5064364"/>
            </a:xfrm>
            <a:prstGeom prst="rect">
              <a:avLst/>
            </a:prstGeom>
            <a:noFill/>
            <a:ln>
              <a:noFill/>
            </a:ln>
          </p:spPr>
        </p:pic>
        <p:sp>
          <p:nvSpPr>
            <p:cNvPr id="6" name="Rectangle 5"/>
            <p:cNvSpPr/>
            <p:nvPr/>
          </p:nvSpPr>
          <p:spPr>
            <a:xfrm>
              <a:off x="7068183" y="1468141"/>
              <a:ext cx="4871269" cy="584775"/>
            </a:xfrm>
            <a:prstGeom prst="rect">
              <a:avLst/>
            </a:prstGeom>
            <a:solidFill>
              <a:schemeClr val="bg1"/>
            </a:solidFill>
          </p:spPr>
          <p:txBody>
            <a:bodyPr wrap="square">
              <a:spAutoFit/>
            </a:bodyPr>
            <a:lstStyle/>
            <a:p>
              <a:pPr algn="r"/>
              <a:r>
                <a:rPr lang="lv-LV" sz="1600" b="1" dirty="0"/>
                <a:t>Leduslāča populāciju migrācijas ceļi, </a:t>
              </a:r>
              <a:endParaRPr lang="lv-LV" sz="1600" b="1" dirty="0" smtClean="0"/>
            </a:p>
            <a:p>
              <a:pPr algn="r"/>
              <a:r>
                <a:rPr lang="lv-LV" sz="1600" b="1" dirty="0" smtClean="0"/>
                <a:t>kas uzkartēti </a:t>
              </a:r>
              <a:r>
                <a:rPr lang="lv-LV" sz="1600" b="1" dirty="0"/>
                <a:t>pēc ģenētiskās analīzes datiem</a:t>
              </a:r>
              <a:endParaRPr lang="lv-LV" sz="1600" dirty="0"/>
            </a:p>
          </p:txBody>
        </p:sp>
      </p:grpSp>
    </p:spTree>
    <p:extLst>
      <p:ext uri="{BB962C8B-B14F-4D97-AF65-F5344CB8AC3E}">
        <p14:creationId xmlns:p14="http://schemas.microsoft.com/office/powerpoint/2010/main" val="3408808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val="0"/>
              </a:ext>
            </a:extLst>
          </a:blip>
          <a:srcRect b="35515"/>
          <a:stretch/>
        </p:blipFill>
        <p:spPr>
          <a:xfrm flipH="1">
            <a:off x="2437860"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369279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68" y="749104"/>
            <a:ext cx="7844498" cy="5229665"/>
          </a:xfrm>
          <a:prstGeom prst="rect">
            <a:avLst/>
          </a:prstGeom>
        </p:spPr>
      </p:pic>
      <p:sp>
        <p:nvSpPr>
          <p:cNvPr id="6" name="Title 1"/>
          <p:cNvSpPr txBox="1">
            <a:spLocks/>
          </p:cNvSpPr>
          <p:nvPr/>
        </p:nvSpPr>
        <p:spPr>
          <a:xfrm>
            <a:off x="5615404" y="4454437"/>
            <a:ext cx="6377922" cy="11756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Šelforda diagrammā līknes maksimums atbilst  tādām faktora intensitātes </a:t>
            </a:r>
            <a:r>
              <a:rPr lang="lv-LV" sz="1800" b="1" dirty="0" smtClean="0"/>
              <a:t>vērtībām</a:t>
            </a:r>
            <a:r>
              <a:rPr lang="lv-LV" sz="1800" b="1" dirty="0"/>
              <a:t>, pie kurām organisms jūtas vislabāk, tādēļ šo faktora vērtību apgabalu dēvē par faktora optimuma zonu </a:t>
            </a:r>
          </a:p>
        </p:txBody>
      </p:sp>
      <p:grpSp>
        <p:nvGrpSpPr>
          <p:cNvPr id="2" name="Group 1"/>
          <p:cNvGrpSpPr/>
          <p:nvPr/>
        </p:nvGrpSpPr>
        <p:grpSpPr>
          <a:xfrm>
            <a:off x="5615404" y="1091884"/>
            <a:ext cx="6377922" cy="2820447"/>
            <a:chOff x="364136" y="2737798"/>
            <a:chExt cx="6377922" cy="3127425"/>
          </a:xfrm>
        </p:grpSpPr>
        <p:sp>
          <p:nvSpPr>
            <p:cNvPr id="10" name="Title 1"/>
            <p:cNvSpPr txBox="1">
              <a:spLocks/>
            </p:cNvSpPr>
            <p:nvPr/>
          </p:nvSpPr>
          <p:spPr>
            <a:xfrm>
              <a:off x="364136" y="2737798"/>
              <a:ext cx="6377922" cy="31274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Kā organisma reakcijas </a:t>
              </a:r>
              <a:r>
                <a:rPr lang="lv-LV" sz="2400" b="1" dirty="0"/>
                <a:t>skaitliskās vērtības </a:t>
              </a:r>
              <a:r>
                <a:rPr lang="lv-LV" sz="2400" dirty="0"/>
                <a:t>var izmantot dažādas organismu dzīvības procesus raksturojošas īpašības, </a:t>
              </a:r>
              <a:r>
                <a:rPr lang="lv-LV" sz="2400" dirty="0" smtClean="0"/>
                <a:t>piemēram:</a:t>
              </a:r>
            </a:p>
            <a:p>
              <a:pPr algn="ctr"/>
              <a:endParaRPr lang="lv-LV" sz="2400" dirty="0" smtClean="0"/>
            </a:p>
            <a:p>
              <a:pPr algn="ctr"/>
              <a:endParaRPr lang="lv-LV" sz="2400" b="1" dirty="0" smtClean="0"/>
            </a:p>
            <a:p>
              <a:pPr algn="ctr"/>
              <a:endParaRPr lang="lv-LV" sz="2400" b="1" dirty="0"/>
            </a:p>
            <a:p>
              <a:pPr algn="ctr"/>
              <a:r>
                <a:rPr lang="lv-LV" sz="2400" dirty="0" smtClean="0"/>
                <a:t>Bet kā faktora darbības </a:t>
              </a:r>
              <a:r>
                <a:rPr lang="lv-LV" sz="2400" b="1" dirty="0" smtClean="0"/>
                <a:t>raksturojošās vērtības – faktora intensitāti</a:t>
              </a:r>
              <a:endParaRPr lang="lv-LV" sz="2400" b="1" dirty="0"/>
            </a:p>
          </p:txBody>
        </p:sp>
        <p:sp>
          <p:nvSpPr>
            <p:cNvPr id="11" name="Rounded Rectangle 10"/>
            <p:cNvSpPr/>
            <p:nvPr/>
          </p:nvSpPr>
          <p:spPr>
            <a:xfrm>
              <a:off x="593808" y="4116665"/>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Kustīgumu</a:t>
              </a:r>
              <a:endParaRPr lang="lv-LV" b="1" dirty="0">
                <a:solidFill>
                  <a:schemeClr val="tx1"/>
                </a:solidFill>
              </a:endParaRPr>
            </a:p>
          </p:txBody>
        </p:sp>
        <p:sp>
          <p:nvSpPr>
            <p:cNvPr id="12" name="Rounded Rectangle 11"/>
            <p:cNvSpPr/>
            <p:nvPr/>
          </p:nvSpPr>
          <p:spPr>
            <a:xfrm>
              <a:off x="2125416" y="4116665"/>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Organismu skaitu</a:t>
              </a:r>
              <a:endParaRPr lang="lv-LV" b="1" dirty="0">
                <a:solidFill>
                  <a:schemeClr val="tx1"/>
                </a:solidFill>
              </a:endParaRPr>
            </a:p>
          </p:txBody>
        </p:sp>
        <p:sp>
          <p:nvSpPr>
            <p:cNvPr id="13" name="Rounded Rectangle 12"/>
            <p:cNvSpPr/>
            <p:nvPr/>
          </p:nvSpPr>
          <p:spPr>
            <a:xfrm>
              <a:off x="3657024" y="4116665"/>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Vielmaiņas intensitāti</a:t>
              </a:r>
              <a:endParaRPr lang="lv-LV" b="1" dirty="0">
                <a:solidFill>
                  <a:schemeClr val="tx1"/>
                </a:solidFill>
              </a:endParaRPr>
            </a:p>
          </p:txBody>
        </p:sp>
        <p:sp>
          <p:nvSpPr>
            <p:cNvPr id="14" name="Rounded Rectangle 13"/>
            <p:cNvSpPr/>
            <p:nvPr/>
          </p:nvSpPr>
          <p:spPr>
            <a:xfrm>
              <a:off x="5188632" y="4116665"/>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Vairošanās intensitāti</a:t>
              </a:r>
              <a:endParaRPr lang="lv-LV" b="1" dirty="0">
                <a:solidFill>
                  <a:schemeClr val="tx1"/>
                </a:solidFill>
              </a:endParaRPr>
            </a:p>
          </p:txBody>
        </p:sp>
      </p:grpSp>
    </p:spTree>
    <p:extLst>
      <p:ext uri="{BB962C8B-B14F-4D97-AF65-F5344CB8AC3E}">
        <p14:creationId xmlns:p14="http://schemas.microsoft.com/office/powerpoint/2010/main" val="3431133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3535" y="1227910"/>
            <a:ext cx="6050511" cy="4077065"/>
            <a:chOff x="376417" y="1058091"/>
            <a:chExt cx="6050511" cy="4077065"/>
          </a:xfrm>
        </p:grpSpPr>
        <p:sp>
          <p:nvSpPr>
            <p:cNvPr id="5" name="Title 1"/>
            <p:cNvSpPr txBox="1">
              <a:spLocks/>
            </p:cNvSpPr>
            <p:nvPr/>
          </p:nvSpPr>
          <p:spPr>
            <a:xfrm>
              <a:off x="376417" y="1058091"/>
              <a:ext cx="6050511" cy="13823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Katram organismam attiecībā uz </a:t>
              </a:r>
              <a:r>
                <a:rPr lang="lv-LV" sz="2400" dirty="0" smtClean="0"/>
                <a:t>konkrētu</a:t>
              </a:r>
            </a:p>
            <a:p>
              <a:pPr algn="ctr"/>
              <a:r>
                <a:rPr lang="lv-LV" sz="2400" dirty="0" smtClean="0"/>
                <a:t>vides </a:t>
              </a:r>
              <a:r>
                <a:rPr lang="lv-LV" sz="2400" dirty="0"/>
                <a:t>faktoru pastāv noteiktas </a:t>
              </a:r>
              <a:endParaRPr lang="lv-LV" sz="2400" dirty="0" smtClean="0"/>
            </a:p>
            <a:p>
              <a:pPr algn="ctr"/>
              <a:r>
                <a:rPr lang="lv-LV" sz="2400" b="1" dirty="0" smtClean="0"/>
                <a:t>izturības robežas</a:t>
              </a:r>
              <a:endParaRPr lang="lv-LV" sz="2400" b="1" dirty="0"/>
            </a:p>
          </p:txBody>
        </p:sp>
        <p:sp>
          <p:nvSpPr>
            <p:cNvPr id="6" name="Title 1"/>
            <p:cNvSpPr txBox="1">
              <a:spLocks/>
            </p:cNvSpPr>
            <p:nvPr/>
          </p:nvSpPr>
          <p:spPr>
            <a:xfrm>
              <a:off x="376417" y="2943352"/>
              <a:ext cx="6050511" cy="14183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Faktora </a:t>
              </a:r>
              <a:r>
                <a:rPr lang="lv-LV" sz="2400" dirty="0"/>
                <a:t>intensitātes apgabalu starp minimālo un maksimālo kritisko punktu sauc par </a:t>
              </a:r>
              <a:endParaRPr lang="lv-LV" sz="2400" dirty="0" smtClean="0"/>
            </a:p>
            <a:p>
              <a:pPr algn="ctr"/>
              <a:r>
                <a:rPr lang="lv-LV" sz="2400" b="1" dirty="0" smtClean="0"/>
                <a:t>organisma </a:t>
              </a:r>
              <a:r>
                <a:rPr lang="lv-LV" sz="2400" b="1" dirty="0"/>
                <a:t>tolerances </a:t>
              </a:r>
              <a:r>
                <a:rPr lang="lv-LV" sz="2400" b="1" dirty="0" smtClean="0"/>
                <a:t>intervālu</a:t>
              </a:r>
              <a:endParaRPr lang="lv-LV" sz="2400" dirty="0"/>
            </a:p>
          </p:txBody>
        </p:sp>
        <p:sp>
          <p:nvSpPr>
            <p:cNvPr id="7" name="Title 1"/>
            <p:cNvSpPr txBox="1">
              <a:spLocks/>
            </p:cNvSpPr>
            <p:nvPr/>
          </p:nvSpPr>
          <p:spPr>
            <a:xfrm>
              <a:off x="1072128" y="4218003"/>
              <a:ext cx="4659087" cy="917153"/>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smtClean="0"/>
                <a:t>Ja </a:t>
              </a:r>
              <a:r>
                <a:rPr lang="lv-LV" sz="2000" b="1" dirty="0"/>
                <a:t>faktora intensitāte atrodas ārpus tolerances intervāla, organismi iet </a:t>
              </a:r>
              <a:r>
                <a:rPr lang="lv-LV" sz="2000" b="1" dirty="0" smtClean="0"/>
                <a:t>bojā </a:t>
              </a:r>
              <a:endParaRPr lang="lv-LV" sz="2000" b="1" dirty="0"/>
            </a:p>
          </p:txBody>
        </p:sp>
      </p:grpSp>
      <p:grpSp>
        <p:nvGrpSpPr>
          <p:cNvPr id="8" name="Group 7"/>
          <p:cNvGrpSpPr/>
          <p:nvPr/>
        </p:nvGrpSpPr>
        <p:grpSpPr>
          <a:xfrm>
            <a:off x="6544491" y="1083608"/>
            <a:ext cx="5473338" cy="4877499"/>
            <a:chOff x="6583680" y="900726"/>
            <a:chExt cx="5473338" cy="48774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3680" y="1497910"/>
              <a:ext cx="5473338" cy="4280315"/>
            </a:xfrm>
            <a:prstGeom prst="rect">
              <a:avLst/>
            </a:prstGeom>
            <a:noFill/>
            <a:ln>
              <a:noFill/>
            </a:ln>
          </p:spPr>
        </p:pic>
        <p:sp>
          <p:nvSpPr>
            <p:cNvPr id="9" name="Rectangle 8"/>
            <p:cNvSpPr/>
            <p:nvPr/>
          </p:nvSpPr>
          <p:spPr>
            <a:xfrm>
              <a:off x="7328261" y="900726"/>
              <a:ext cx="4667794" cy="1077218"/>
            </a:xfrm>
            <a:prstGeom prst="rect">
              <a:avLst/>
            </a:prstGeom>
          </p:spPr>
          <p:txBody>
            <a:bodyPr wrap="square">
              <a:spAutoFit/>
            </a:bodyPr>
            <a:lstStyle/>
            <a:p>
              <a:r>
                <a:rPr lang="lv-LV" sz="1600" b="1" dirty="0"/>
                <a:t>Laboratorijas apstākļos noteikta medūzas </a:t>
              </a:r>
              <a:endParaRPr lang="lv-LV" sz="1600" b="1" dirty="0" smtClean="0"/>
            </a:p>
            <a:p>
              <a:r>
                <a:rPr lang="lv-LV" sz="1600" b="1" i="1" dirty="0" err="1" smtClean="0"/>
                <a:t>Aurelia</a:t>
              </a:r>
              <a:r>
                <a:rPr lang="lv-LV" sz="1600" b="1" i="1" dirty="0" smtClean="0"/>
                <a:t> </a:t>
              </a:r>
              <a:r>
                <a:rPr lang="lv-LV" sz="1600" b="1" i="1" dirty="0" err="1"/>
                <a:t>aurita</a:t>
              </a:r>
              <a:r>
                <a:rPr lang="lv-LV" sz="1600" b="1" i="1" dirty="0"/>
                <a:t> </a:t>
              </a:r>
              <a:r>
                <a:rPr lang="lv-LV" sz="1600" b="1" dirty="0"/>
                <a:t>tolerances </a:t>
              </a:r>
              <a:r>
                <a:rPr lang="lv-LV" sz="1600" b="1" dirty="0" smtClean="0"/>
                <a:t>līkne – </a:t>
              </a:r>
            </a:p>
            <a:p>
              <a:r>
                <a:rPr lang="lv-LV" sz="1600" dirty="0" smtClean="0"/>
                <a:t>parāda </a:t>
              </a:r>
              <a:r>
                <a:rPr lang="lv-LV" sz="1600" dirty="0"/>
                <a:t>medūzas ķermeņa saraušanās pulsācijas biežumu pie dažādām ūdens temperatūrām</a:t>
              </a:r>
            </a:p>
          </p:txBody>
        </p:sp>
      </p:grpSp>
    </p:spTree>
    <p:extLst>
      <p:ext uri="{BB962C8B-B14F-4D97-AF65-F5344CB8AC3E}">
        <p14:creationId xmlns:p14="http://schemas.microsoft.com/office/powerpoint/2010/main" val="1754225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1107" y="0"/>
            <a:ext cx="4590893" cy="6858000"/>
          </a:xfrm>
          <a:prstGeom prst="rect">
            <a:avLst/>
          </a:prstGeom>
        </p:spPr>
      </p:pic>
      <p:grpSp>
        <p:nvGrpSpPr>
          <p:cNvPr id="6" name="Group 5"/>
          <p:cNvGrpSpPr/>
          <p:nvPr/>
        </p:nvGrpSpPr>
        <p:grpSpPr>
          <a:xfrm>
            <a:off x="158267" y="1860106"/>
            <a:ext cx="7932268" cy="3156035"/>
            <a:chOff x="158267" y="1533531"/>
            <a:chExt cx="7932268" cy="3156035"/>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67" y="2353440"/>
              <a:ext cx="7932268" cy="2336126"/>
            </a:xfrm>
            <a:prstGeom prst="rect">
              <a:avLst/>
            </a:prstGeom>
            <a:noFill/>
            <a:ln>
              <a:noFill/>
            </a:ln>
          </p:spPr>
        </p:pic>
        <p:sp>
          <p:nvSpPr>
            <p:cNvPr id="5" name="Rectangle 4"/>
            <p:cNvSpPr/>
            <p:nvPr/>
          </p:nvSpPr>
          <p:spPr>
            <a:xfrm>
              <a:off x="731519" y="1533531"/>
              <a:ext cx="7359016" cy="830997"/>
            </a:xfrm>
            <a:prstGeom prst="rect">
              <a:avLst/>
            </a:prstGeom>
            <a:solidFill>
              <a:schemeClr val="bg1"/>
            </a:solidFill>
          </p:spPr>
          <p:txBody>
            <a:bodyPr wrap="square">
              <a:spAutoFit/>
            </a:bodyPr>
            <a:lstStyle/>
            <a:p>
              <a:r>
                <a:rPr lang="lv-LV" sz="1600" b="1" dirty="0"/>
                <a:t>Dažādu sugu koku skaita izmaiņas parauglaukumos, kas iekārtoti uz augsnes </a:t>
              </a:r>
              <a:endParaRPr lang="lv-LV" sz="1600" b="1" dirty="0" smtClean="0"/>
            </a:p>
            <a:p>
              <a:r>
                <a:rPr lang="lv-LV" sz="1600" b="1" dirty="0" smtClean="0"/>
                <a:t>mitruma </a:t>
              </a:r>
              <a:r>
                <a:rPr lang="lv-LV" sz="1600" b="1" dirty="0"/>
                <a:t>izmaiņu gradienta kalnu nogāzē </a:t>
              </a:r>
              <a:r>
                <a:rPr lang="lv-LV" sz="1600" b="1" dirty="0" err="1"/>
                <a:t>Viskosinas</a:t>
              </a:r>
              <a:r>
                <a:rPr lang="lv-LV" sz="1600" b="1" dirty="0"/>
                <a:t> štatā </a:t>
              </a:r>
              <a:r>
                <a:rPr lang="lv-LV" sz="1600" b="1" dirty="0" smtClean="0"/>
                <a:t>ASV</a:t>
              </a:r>
            </a:p>
            <a:p>
              <a:r>
                <a:rPr lang="lv-LV" sz="1600" dirty="0" smtClean="0"/>
                <a:t>Katra </a:t>
              </a:r>
              <a:r>
                <a:rPr lang="lv-LV" sz="1600" dirty="0"/>
                <a:t>līkne atbilst vienai koku sugai</a:t>
              </a:r>
            </a:p>
          </p:txBody>
        </p:sp>
      </p:grpSp>
    </p:spTree>
    <p:extLst>
      <p:ext uri="{BB962C8B-B14F-4D97-AF65-F5344CB8AC3E}">
        <p14:creationId xmlns:p14="http://schemas.microsoft.com/office/powerpoint/2010/main" val="2484332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822" y="0"/>
            <a:ext cx="4530641" cy="6858000"/>
          </a:xfrm>
          <a:prstGeom prst="rect">
            <a:avLst/>
          </a:prstGeom>
        </p:spPr>
      </p:pic>
      <p:grpSp>
        <p:nvGrpSpPr>
          <p:cNvPr id="2" name="Group 1"/>
          <p:cNvGrpSpPr/>
          <p:nvPr/>
        </p:nvGrpSpPr>
        <p:grpSpPr>
          <a:xfrm>
            <a:off x="4543866" y="696505"/>
            <a:ext cx="7329270" cy="5479216"/>
            <a:chOff x="-533569" y="491519"/>
            <a:chExt cx="7329270" cy="5479216"/>
          </a:xfrm>
        </p:grpSpPr>
        <p:sp>
          <p:nvSpPr>
            <p:cNvPr id="4" name="Title 1"/>
            <p:cNvSpPr txBox="1">
              <a:spLocks/>
            </p:cNvSpPr>
            <p:nvPr/>
          </p:nvSpPr>
          <p:spPr>
            <a:xfrm>
              <a:off x="1330262" y="491519"/>
              <a:ext cx="4248719"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VIDES FAKTORU MIJIEDARBĪBA</a:t>
              </a:r>
              <a:endParaRPr lang="lv-LV" sz="3600" dirty="0"/>
            </a:p>
          </p:txBody>
        </p:sp>
        <p:sp>
          <p:nvSpPr>
            <p:cNvPr id="6" name="Title 1"/>
            <p:cNvSpPr txBox="1">
              <a:spLocks/>
            </p:cNvSpPr>
            <p:nvPr/>
          </p:nvSpPr>
          <p:spPr>
            <a:xfrm>
              <a:off x="-533569" y="2394382"/>
              <a:ext cx="7329270" cy="13901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Analizējot </a:t>
              </a:r>
              <a:r>
                <a:rPr lang="lv-LV" sz="2400" dirty="0"/>
                <a:t>organismu reakciju uz </a:t>
              </a:r>
              <a:r>
                <a:rPr lang="lv-LV" sz="2400" dirty="0" smtClean="0"/>
                <a:t>vides </a:t>
              </a:r>
              <a:r>
                <a:rPr lang="lv-LV" sz="2400" dirty="0"/>
                <a:t>faktoriem,  </a:t>
              </a:r>
              <a:r>
                <a:rPr lang="lv-LV" sz="2400" dirty="0" smtClean="0"/>
                <a:t>jāņem vērā ne </a:t>
              </a:r>
              <a:r>
                <a:rPr lang="lv-LV" sz="2400" dirty="0"/>
                <a:t>tik daudz </a:t>
              </a:r>
              <a:r>
                <a:rPr lang="lv-LV" sz="2400" dirty="0" smtClean="0"/>
                <a:t>katra </a:t>
              </a:r>
              <a:r>
                <a:rPr lang="lv-LV" sz="2400" dirty="0"/>
                <a:t>atsevišķa faktora </a:t>
              </a:r>
              <a:r>
                <a:rPr lang="lv-LV" sz="2400" dirty="0" smtClean="0"/>
                <a:t>ietekme, </a:t>
              </a:r>
              <a:r>
                <a:rPr lang="lv-LV" sz="2400" dirty="0"/>
                <a:t>kā </a:t>
              </a:r>
              <a:r>
                <a:rPr lang="lv-LV" sz="2400" b="1" dirty="0" smtClean="0"/>
                <a:t>vairāku </a:t>
              </a:r>
              <a:r>
                <a:rPr lang="lv-LV" sz="2400" b="1" dirty="0"/>
                <a:t>faktoru mijiedarbības </a:t>
              </a:r>
              <a:r>
                <a:rPr lang="lv-LV" sz="2400" b="1" dirty="0" smtClean="0"/>
                <a:t>ietekme</a:t>
              </a:r>
              <a:endParaRPr lang="lv-LV" sz="2400" b="1" dirty="0"/>
            </a:p>
          </p:txBody>
        </p:sp>
        <p:sp>
          <p:nvSpPr>
            <p:cNvPr id="7" name="Title 1"/>
            <p:cNvSpPr txBox="1">
              <a:spLocks/>
            </p:cNvSpPr>
            <p:nvPr/>
          </p:nvSpPr>
          <p:spPr>
            <a:xfrm>
              <a:off x="-533569" y="4274971"/>
              <a:ext cx="7329270" cy="16957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Faktoru mijiedarbība  izpaužas tādējādi, ka pie viena faktora vienām un tām pašām intensitātes vērtībām </a:t>
              </a:r>
              <a:r>
                <a:rPr lang="lv-LV" sz="2400" b="1" dirty="0"/>
                <a:t>organisma reakcija ir atšķirīga</a:t>
              </a:r>
              <a:r>
                <a:rPr lang="lv-LV" sz="2400" dirty="0"/>
                <a:t>, atkarībā no citu faktoru </a:t>
              </a:r>
              <a:r>
                <a:rPr lang="lv-LV" sz="2400" dirty="0" smtClean="0"/>
                <a:t>iedarbības </a:t>
              </a:r>
              <a:r>
                <a:rPr lang="lv-LV" sz="2400" dirty="0"/>
                <a:t>intensitātes</a:t>
              </a:r>
              <a:endParaRPr lang="lv-LV" sz="2400" b="1" dirty="0"/>
            </a:p>
          </p:txBody>
        </p:sp>
      </p:grpSp>
    </p:spTree>
    <p:extLst>
      <p:ext uri="{BB962C8B-B14F-4D97-AF65-F5344CB8AC3E}">
        <p14:creationId xmlns:p14="http://schemas.microsoft.com/office/powerpoint/2010/main" val="3362262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992" y="0"/>
            <a:ext cx="4554940" cy="6858000"/>
          </a:xfrm>
          <a:prstGeom prst="rect">
            <a:avLst/>
          </a:prstGeom>
        </p:spPr>
      </p:pic>
      <p:grpSp>
        <p:nvGrpSpPr>
          <p:cNvPr id="3" name="Group 2"/>
          <p:cNvGrpSpPr/>
          <p:nvPr/>
        </p:nvGrpSpPr>
        <p:grpSpPr>
          <a:xfrm>
            <a:off x="281350" y="747010"/>
            <a:ext cx="7174524" cy="2701582"/>
            <a:chOff x="2419642" y="708932"/>
            <a:chExt cx="7174524" cy="2701582"/>
          </a:xfrm>
        </p:grpSpPr>
        <p:sp>
          <p:nvSpPr>
            <p:cNvPr id="4" name="Title 1"/>
            <p:cNvSpPr txBox="1">
              <a:spLocks/>
            </p:cNvSpPr>
            <p:nvPr/>
          </p:nvSpPr>
          <p:spPr>
            <a:xfrm>
              <a:off x="3368207" y="708932"/>
              <a:ext cx="5277394" cy="1621853"/>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ŠELFORDA TOLERANCES LIKUMS</a:t>
              </a:r>
              <a:endParaRPr lang="lv-LV" sz="3600" dirty="0"/>
            </a:p>
          </p:txBody>
        </p:sp>
        <p:sp>
          <p:nvSpPr>
            <p:cNvPr id="6" name="Title 1"/>
            <p:cNvSpPr txBox="1">
              <a:spLocks/>
            </p:cNvSpPr>
            <p:nvPr/>
          </p:nvSpPr>
          <p:spPr>
            <a:xfrm>
              <a:off x="2419642" y="2098561"/>
              <a:ext cx="7174524" cy="13119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Neatkarīgi no pārējo vides faktoru nodrošinātības, </a:t>
              </a:r>
              <a:r>
                <a:rPr lang="lv-LV" sz="2400" b="1" dirty="0"/>
                <a:t>organisma darbību limitē tas faktors, kas atrodas tuvāk minimālajam </a:t>
              </a:r>
              <a:r>
                <a:rPr lang="lv-LV" sz="2400" b="1" dirty="0" smtClean="0"/>
                <a:t>vai </a:t>
              </a:r>
              <a:r>
                <a:rPr lang="lv-LV" sz="2400" b="1" dirty="0"/>
                <a:t>maksimālajam kritiskajam </a:t>
              </a:r>
              <a:r>
                <a:rPr lang="lv-LV" sz="2400" b="1" dirty="0" smtClean="0"/>
                <a:t>punktam</a:t>
              </a:r>
              <a:endParaRPr lang="lv-LV" sz="2400" b="1" dirty="0"/>
            </a:p>
          </p:txBody>
        </p:sp>
      </p:grpSp>
      <p:grpSp>
        <p:nvGrpSpPr>
          <p:cNvPr id="2" name="Group 1"/>
          <p:cNvGrpSpPr/>
          <p:nvPr/>
        </p:nvGrpSpPr>
        <p:grpSpPr>
          <a:xfrm>
            <a:off x="281350" y="3883888"/>
            <a:ext cx="7174524" cy="2627756"/>
            <a:chOff x="1620732" y="4056780"/>
            <a:chExt cx="7174524" cy="2627756"/>
          </a:xfrm>
        </p:grpSpPr>
        <p:sp>
          <p:nvSpPr>
            <p:cNvPr id="7" name="Title 1"/>
            <p:cNvSpPr txBox="1">
              <a:spLocks/>
            </p:cNvSpPr>
            <p:nvPr/>
          </p:nvSpPr>
          <p:spPr>
            <a:xfrm>
              <a:off x="1620732" y="4056780"/>
              <a:ext cx="7174524" cy="11207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Mūsdienās papildus dabiskajiem vides faktoriem dzīvos organismus ietekmē arī dažādi </a:t>
              </a:r>
              <a:r>
                <a:rPr lang="lv-LV" sz="2400" b="1" dirty="0"/>
                <a:t>antropogēnie </a:t>
              </a:r>
              <a:r>
                <a:rPr lang="lv-LV" sz="2400" b="1" dirty="0" smtClean="0"/>
                <a:t>faktori</a:t>
              </a:r>
              <a:r>
                <a:rPr lang="lv-LV" sz="2400" dirty="0" smtClean="0"/>
                <a:t>:</a:t>
              </a:r>
            </a:p>
          </p:txBody>
        </p:sp>
        <p:sp>
          <p:nvSpPr>
            <p:cNvPr id="8" name="Rounded Rectangle 7"/>
            <p:cNvSpPr/>
            <p:nvPr/>
          </p:nvSpPr>
          <p:spPr>
            <a:xfrm>
              <a:off x="3463271" y="5949078"/>
              <a:ext cx="1658046"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Vides piesārņojums</a:t>
              </a:r>
              <a:endParaRPr lang="lv-LV" b="1" dirty="0">
                <a:solidFill>
                  <a:schemeClr val="tx1"/>
                </a:solidFill>
              </a:endParaRPr>
            </a:p>
          </p:txBody>
        </p:sp>
        <p:sp>
          <p:nvSpPr>
            <p:cNvPr id="9" name="Rounded Rectangle 8"/>
            <p:cNvSpPr/>
            <p:nvPr/>
          </p:nvSpPr>
          <p:spPr>
            <a:xfrm>
              <a:off x="2413656" y="5034817"/>
              <a:ext cx="1955764"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Zemes apsaimniekošana</a:t>
              </a:r>
              <a:endParaRPr lang="lv-LV" b="1" dirty="0">
                <a:solidFill>
                  <a:schemeClr val="tx1"/>
                </a:solidFill>
              </a:endParaRPr>
            </a:p>
          </p:txBody>
        </p:sp>
        <p:sp>
          <p:nvSpPr>
            <p:cNvPr id="10" name="Rounded Rectangle 9"/>
            <p:cNvSpPr/>
            <p:nvPr/>
          </p:nvSpPr>
          <p:spPr>
            <a:xfrm>
              <a:off x="4575455" y="5021827"/>
              <a:ext cx="1752945"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Būvniecība un transports</a:t>
              </a:r>
              <a:endParaRPr lang="lv-LV" b="1" dirty="0">
                <a:solidFill>
                  <a:schemeClr val="tx1"/>
                </a:solidFill>
              </a:endParaRPr>
            </a:p>
          </p:txBody>
        </p:sp>
        <p:sp>
          <p:nvSpPr>
            <p:cNvPr id="11" name="Rounded Rectangle 10"/>
            <p:cNvSpPr/>
            <p:nvPr/>
          </p:nvSpPr>
          <p:spPr>
            <a:xfrm>
              <a:off x="6534435" y="5034817"/>
              <a:ext cx="1693554"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Invazīvo sugu ienākšana </a:t>
              </a:r>
              <a:endParaRPr lang="lv-LV" b="1" dirty="0">
                <a:solidFill>
                  <a:schemeClr val="tx1"/>
                </a:solidFill>
              </a:endParaRPr>
            </a:p>
          </p:txBody>
        </p:sp>
        <p:sp>
          <p:nvSpPr>
            <p:cNvPr id="12" name="Rounded Rectangle 11"/>
            <p:cNvSpPr/>
            <p:nvPr/>
          </p:nvSpPr>
          <p:spPr>
            <a:xfrm>
              <a:off x="5365277" y="5949079"/>
              <a:ext cx="1955764"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Resursu </a:t>
              </a:r>
              <a:r>
                <a:rPr lang="lv-LV" b="1" dirty="0" err="1" smtClean="0">
                  <a:solidFill>
                    <a:schemeClr val="tx1"/>
                  </a:solidFill>
                </a:rPr>
                <a:t>pārekspluatācija</a:t>
              </a:r>
              <a:endParaRPr lang="lv-LV" b="1" dirty="0">
                <a:solidFill>
                  <a:schemeClr val="tx1"/>
                </a:solidFill>
              </a:endParaRPr>
            </a:p>
          </p:txBody>
        </p:sp>
      </p:grpSp>
    </p:spTree>
    <p:extLst>
      <p:ext uri="{BB962C8B-B14F-4D97-AF65-F5344CB8AC3E}">
        <p14:creationId xmlns:p14="http://schemas.microsoft.com/office/powerpoint/2010/main" val="2867560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64665" y="213090"/>
            <a:ext cx="5734595" cy="6453408"/>
            <a:chOff x="6265817" y="409035"/>
            <a:chExt cx="5734595" cy="6453408"/>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817" y="409035"/>
              <a:ext cx="5734595" cy="6039930"/>
            </a:xfrm>
            <a:prstGeom prst="rect">
              <a:avLst/>
            </a:prstGeom>
            <a:noFill/>
            <a:ln>
              <a:noFill/>
            </a:ln>
          </p:spPr>
        </p:pic>
        <p:sp>
          <p:nvSpPr>
            <p:cNvPr id="7" name="Rectangle 6"/>
            <p:cNvSpPr/>
            <p:nvPr/>
          </p:nvSpPr>
          <p:spPr>
            <a:xfrm>
              <a:off x="6265817" y="6277668"/>
              <a:ext cx="5734595" cy="584775"/>
            </a:xfrm>
            <a:prstGeom prst="rect">
              <a:avLst/>
            </a:prstGeom>
            <a:solidFill>
              <a:schemeClr val="bg1"/>
            </a:solidFill>
          </p:spPr>
          <p:txBody>
            <a:bodyPr wrap="square">
              <a:spAutoFit/>
            </a:bodyPr>
            <a:lstStyle/>
            <a:p>
              <a:r>
                <a:rPr lang="lv-LV" sz="1600" b="1" dirty="0"/>
                <a:t>Dažādu faktoru salīdzinošā ietekme uz planētas ekosistēmām  </a:t>
              </a:r>
              <a:r>
                <a:rPr lang="lv-LV" sz="1600" b="1" dirty="0" smtClean="0"/>
                <a:t>20.gs</a:t>
              </a:r>
              <a:r>
                <a:rPr lang="lv-LV" sz="1600" b="1" dirty="0"/>
                <a:t>. laikā un šo faktoru ietekmes pašreizējās  izmaiņu tendences</a:t>
              </a:r>
              <a:endParaRPr lang="lv-LV" sz="1600" dirty="0"/>
            </a:p>
          </p:txBody>
        </p:sp>
      </p:grpSp>
      <p:grpSp>
        <p:nvGrpSpPr>
          <p:cNvPr id="10" name="Group 9"/>
          <p:cNvGrpSpPr/>
          <p:nvPr/>
        </p:nvGrpSpPr>
        <p:grpSpPr>
          <a:xfrm>
            <a:off x="245888" y="1069145"/>
            <a:ext cx="5755983" cy="4684541"/>
            <a:chOff x="340017" y="1190168"/>
            <a:chExt cx="5755983" cy="4684541"/>
          </a:xfrm>
        </p:grpSpPr>
        <p:sp>
          <p:nvSpPr>
            <p:cNvPr id="8" name="Title 1"/>
            <p:cNvSpPr txBox="1">
              <a:spLocks/>
            </p:cNvSpPr>
            <p:nvPr/>
          </p:nvSpPr>
          <p:spPr>
            <a:xfrm>
              <a:off x="340017" y="2725126"/>
              <a:ext cx="5755981" cy="16497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Pat </a:t>
              </a:r>
              <a:r>
                <a:rPr lang="lv-LV" sz="2000" b="1" dirty="0" smtClean="0"/>
                <a:t>gadījumā</a:t>
              </a:r>
              <a:r>
                <a:rPr lang="lv-LV" sz="2000" b="1" dirty="0"/>
                <a:t>, ja visi dabiskie vides </a:t>
              </a:r>
              <a:r>
                <a:rPr lang="lv-LV" sz="2000" b="1" dirty="0" smtClean="0"/>
                <a:t>faktori ir </a:t>
              </a:r>
              <a:r>
                <a:rPr lang="lv-LV" sz="2000" b="1" dirty="0"/>
                <a:t>optimāli, suga var aiziet bojā </a:t>
              </a:r>
              <a:r>
                <a:rPr lang="lv-LV" sz="2000" dirty="0"/>
                <a:t>no vides piesārņojuma vai  tās dzīvotnes izmaiņu dēļ, ja cilvēks ar savu saimniecisko darbību ir padarījis ekoloģiskos apstākļus sugas eksistencei nepiemērotus</a:t>
              </a:r>
            </a:p>
          </p:txBody>
        </p:sp>
        <p:sp>
          <p:nvSpPr>
            <p:cNvPr id="9" name="Title 1"/>
            <p:cNvSpPr txBox="1">
              <a:spLocks/>
            </p:cNvSpPr>
            <p:nvPr/>
          </p:nvSpPr>
          <p:spPr>
            <a:xfrm>
              <a:off x="340019" y="1190168"/>
              <a:ext cx="5755981" cy="12694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Vērtējot klimata izmaiņu ietekmi uz </a:t>
              </a:r>
              <a:r>
                <a:rPr lang="lv-LV" sz="2400" dirty="0" smtClean="0"/>
                <a:t>sugām, īpaši nozīmīga ir divu vides </a:t>
              </a:r>
              <a:r>
                <a:rPr lang="lv-LV" sz="2400" dirty="0"/>
                <a:t>faktoru – </a:t>
              </a:r>
              <a:r>
                <a:rPr lang="lv-LV" sz="2400" b="1" dirty="0"/>
                <a:t>temperatūras </a:t>
              </a:r>
              <a:r>
                <a:rPr lang="lv-LV" sz="2400" dirty="0"/>
                <a:t>un </a:t>
              </a:r>
              <a:r>
                <a:rPr lang="lv-LV" sz="2400" b="1" dirty="0"/>
                <a:t>mitruma </a:t>
              </a:r>
              <a:r>
                <a:rPr lang="lv-LV" sz="2400" b="1" dirty="0" smtClean="0"/>
                <a:t>ietekme</a:t>
              </a:r>
              <a:endParaRPr lang="lv-LV" sz="2400" b="1" dirty="0"/>
            </a:p>
          </p:txBody>
        </p:sp>
        <p:sp>
          <p:nvSpPr>
            <p:cNvPr id="5" name="Title 1"/>
            <p:cNvSpPr txBox="1">
              <a:spLocks/>
            </p:cNvSpPr>
            <p:nvPr/>
          </p:nvSpPr>
          <p:spPr>
            <a:xfrm>
              <a:off x="340018" y="4640384"/>
              <a:ext cx="5755981" cy="12343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Un otrādi, ja </a:t>
              </a:r>
              <a:r>
                <a:rPr lang="lv-LV" sz="1800" b="1" dirty="0" smtClean="0"/>
                <a:t>cilvēka darbība </a:t>
              </a:r>
              <a:r>
                <a:rPr lang="lv-LV" sz="1800" b="1" dirty="0"/>
                <a:t>ir </a:t>
              </a:r>
              <a:r>
                <a:rPr lang="lv-LV" sz="1800" b="1" dirty="0" smtClean="0"/>
                <a:t>izmainījusi </a:t>
              </a:r>
              <a:r>
                <a:rPr lang="lv-LV" sz="1800" b="1" dirty="0"/>
                <a:t>temperatūras vai mitruma režīmu un barības vielu koncentrāciju  konkrētā vietā, tā var kļūt piemērota kādas sugas attīstībai </a:t>
              </a:r>
              <a:endParaRPr lang="lv-LV" sz="1800" b="1" dirty="0" smtClean="0"/>
            </a:p>
            <a:p>
              <a:pPr algn="ctr"/>
              <a:r>
                <a:rPr lang="lv-LV" sz="1800" b="1" dirty="0" smtClean="0"/>
                <a:t>un tad tā </a:t>
              </a:r>
              <a:r>
                <a:rPr lang="lv-LV" sz="1800" b="1" dirty="0"/>
                <a:t>savairojas lielākā skaitā</a:t>
              </a:r>
            </a:p>
          </p:txBody>
        </p:sp>
      </p:grpSp>
    </p:spTree>
    <p:extLst>
      <p:ext uri="{BB962C8B-B14F-4D97-AF65-F5344CB8AC3E}">
        <p14:creationId xmlns:p14="http://schemas.microsoft.com/office/powerpoint/2010/main" val="3321781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2342</TotalTime>
  <Words>1878</Words>
  <Application>Microsoft Office PowerPoint</Application>
  <PresentationFormat>Widescreen</PresentationFormat>
  <Paragraphs>178</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Adobe Arabic</vt:lpstr>
      <vt:lpstr>Arial</vt:lpstr>
      <vt:lpstr>Calibri</vt:lpstr>
      <vt:lpstr>Calibri Light</vt:lpstr>
      <vt:lpstr>Office Theme</vt:lpstr>
      <vt:lpstr>Klimata izmaiņas un biodaudzveidība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User</cp:lastModifiedBy>
  <cp:revision>268</cp:revision>
  <dcterms:created xsi:type="dcterms:W3CDTF">2016-02-04T15:08:05Z</dcterms:created>
  <dcterms:modified xsi:type="dcterms:W3CDTF">2016-04-29T16:51:35Z</dcterms:modified>
</cp:coreProperties>
</file>