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2"/>
  </p:notesMasterIdLst>
  <p:sldIdLst>
    <p:sldId id="256" r:id="rId2"/>
    <p:sldId id="356" r:id="rId3"/>
    <p:sldId id="359" r:id="rId4"/>
    <p:sldId id="398" r:id="rId5"/>
    <p:sldId id="360" r:id="rId6"/>
    <p:sldId id="361" r:id="rId7"/>
    <p:sldId id="399" r:id="rId8"/>
    <p:sldId id="400" r:id="rId9"/>
    <p:sldId id="363" r:id="rId10"/>
    <p:sldId id="364" r:id="rId11"/>
    <p:sldId id="365" r:id="rId12"/>
    <p:sldId id="366" r:id="rId13"/>
    <p:sldId id="401" r:id="rId14"/>
    <p:sldId id="404" r:id="rId15"/>
    <p:sldId id="367" r:id="rId16"/>
    <p:sldId id="405" r:id="rId17"/>
    <p:sldId id="368" r:id="rId18"/>
    <p:sldId id="369" r:id="rId19"/>
    <p:sldId id="371" r:id="rId20"/>
    <p:sldId id="402" r:id="rId21"/>
    <p:sldId id="372" r:id="rId22"/>
    <p:sldId id="403" r:id="rId23"/>
    <p:sldId id="407" r:id="rId24"/>
    <p:sldId id="374" r:id="rId25"/>
    <p:sldId id="409" r:id="rId26"/>
    <p:sldId id="408" r:id="rId27"/>
    <p:sldId id="410" r:id="rId28"/>
    <p:sldId id="376" r:id="rId29"/>
    <p:sldId id="377" r:id="rId30"/>
    <p:sldId id="276" r:id="rId31"/>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0" autoAdjust="0"/>
    <p:restoredTop sz="91636" autoAdjust="0"/>
  </p:normalViewPr>
  <p:slideViewPr>
    <p:cSldViewPr snapToGrid="0">
      <p:cViewPr varScale="1">
        <p:scale>
          <a:sx n="63" d="100"/>
          <a:sy n="63" d="100"/>
        </p:scale>
        <p:origin x="936"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59209-D0FC-41C9-89B5-48CE4DB485EF}" type="datetimeFigureOut">
              <a:rPr lang="lv-LV" smtClean="0"/>
              <a:t>29.04.2016</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875CE-5761-4A61-84E0-186432756F8C}" type="slidenum">
              <a:rPr lang="lv-LV" smtClean="0"/>
              <a:t>‹#›</a:t>
            </a:fld>
            <a:endParaRPr lang="lv-LV"/>
          </a:p>
        </p:txBody>
      </p:sp>
    </p:spTree>
    <p:extLst>
      <p:ext uri="{BB962C8B-B14F-4D97-AF65-F5344CB8AC3E}">
        <p14:creationId xmlns:p14="http://schemas.microsoft.com/office/powerpoint/2010/main" val="69089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2</a:t>
            </a:fld>
            <a:endParaRPr lang="lv-LV"/>
          </a:p>
        </p:txBody>
      </p:sp>
    </p:spTree>
    <p:extLst>
      <p:ext uri="{BB962C8B-B14F-4D97-AF65-F5344CB8AC3E}">
        <p14:creationId xmlns:p14="http://schemas.microsoft.com/office/powerpoint/2010/main" val="42381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https://www.google.lv/search?q=volcanic+activity+modelling&amp;espv=2&amp;biw=1366&amp;bih=643&amp;source=lnms&amp;tbm=isch&amp;sa=X&amp;ved=0ahUKEwiEgvihjJXMAhWjDpoKHYctBfoQ_AUIBigB#tbm=isch&amp;q=climate+scenarios&amp;imgrc=vvEXqW1ns152YM%3A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29</a:t>
            </a:fld>
            <a:endParaRPr lang="lv-LV"/>
          </a:p>
        </p:txBody>
      </p:sp>
    </p:spTree>
    <p:extLst>
      <p:ext uri="{BB962C8B-B14F-4D97-AF65-F5344CB8AC3E}">
        <p14:creationId xmlns:p14="http://schemas.microsoft.com/office/powerpoint/2010/main" val="2026314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6</a:t>
            </a:fld>
            <a:endParaRPr lang="lv-LV"/>
          </a:p>
        </p:txBody>
      </p:sp>
    </p:spTree>
    <p:extLst>
      <p:ext uri="{BB962C8B-B14F-4D97-AF65-F5344CB8AC3E}">
        <p14:creationId xmlns:p14="http://schemas.microsoft.com/office/powerpoint/2010/main" val="311918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https://www.google.lv/search?q=climate+modeling&amp;biw=1366&amp;bih=599&amp;source=lnms&amp;tbm=isch&amp;sa=X&amp;ved=0ahUKEwiL0ZzY-5TMAhXnC5oKHe3sANUQ_AUIBigB#imgrc=bkdOY_jU-H8hjM%3A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20</a:t>
            </a:fld>
            <a:endParaRPr lang="lv-LV"/>
          </a:p>
        </p:txBody>
      </p:sp>
    </p:spTree>
    <p:extLst>
      <p:ext uri="{BB962C8B-B14F-4D97-AF65-F5344CB8AC3E}">
        <p14:creationId xmlns:p14="http://schemas.microsoft.com/office/powerpoint/2010/main" val="628370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https://www.google.lv/search?q=general+circulation+models&amp;espv=2&amp;biw=1366&amp;bih=599&amp;source=lnms&amp;tbm=isch&amp;sa=X&amp;ved=0ahUKEwjjiJGEhJXMAhXoQZoKHXm7DtAQ_AUIBygB#imgrc=Ku6Ldc2R1S24JM%3A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21</a:t>
            </a:fld>
            <a:endParaRPr lang="lv-LV"/>
          </a:p>
        </p:txBody>
      </p:sp>
    </p:spTree>
    <p:extLst>
      <p:ext uri="{BB962C8B-B14F-4D97-AF65-F5344CB8AC3E}">
        <p14:creationId xmlns:p14="http://schemas.microsoft.com/office/powerpoint/2010/main" val="3297904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https://www.google.lv/search?q=general+circulation+models&amp;espv=2&amp;biw=1366&amp;bih=599&amp;source=lnms&amp;tbm=isch&amp;sa=X&amp;ved=0ahUKEwjjiJGEhJXMAhXoQZoKHXm7DtAQ_AUIBygB#tbm=isch&amp;q=ocean+general+circulation+model&amp;imgrc=wOazdC2B9hGpAM%3A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22</a:t>
            </a:fld>
            <a:endParaRPr lang="lv-LV"/>
          </a:p>
        </p:txBody>
      </p:sp>
    </p:spTree>
    <p:extLst>
      <p:ext uri="{BB962C8B-B14F-4D97-AF65-F5344CB8AC3E}">
        <p14:creationId xmlns:p14="http://schemas.microsoft.com/office/powerpoint/2010/main" val="1913757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https://www.google.lv/search?q=general+circulation+models&amp;espv=2&amp;biw=1366&amp;bih=599&amp;source=lnms&amp;tbm=isch&amp;sa=X&amp;ved=0ahUKEwjjiJGEhJXMAhXoQZoKHXm7DtAQ_AUIBygB#tbm=isch&amp;q=climate+modelling&amp;imgrc=tmSZzrQH5fF_XM%3A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23</a:t>
            </a:fld>
            <a:endParaRPr lang="lv-LV"/>
          </a:p>
        </p:txBody>
      </p:sp>
    </p:spTree>
    <p:extLst>
      <p:ext uri="{BB962C8B-B14F-4D97-AF65-F5344CB8AC3E}">
        <p14:creationId xmlns:p14="http://schemas.microsoft.com/office/powerpoint/2010/main" val="1790358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https://www.google.lv/search?q=general+circulation+models&amp;espv=2&amp;biw=1366&amp;bih=599&amp;source=lnms&amp;tbm=isch&amp;sa=X&amp;ved=0ahUKEwjjiJGEhJXMAhXoQZoKHXm7DtAQ_AUIBygB#tbm=isch&amp;q=anthropogenic+impact+in+general+circulation+model&amp;imgrc=olGNqwH9T8RgwM%3A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24</a:t>
            </a:fld>
            <a:endParaRPr lang="lv-LV"/>
          </a:p>
        </p:txBody>
      </p:sp>
    </p:spTree>
    <p:extLst>
      <p:ext uri="{BB962C8B-B14F-4D97-AF65-F5344CB8AC3E}">
        <p14:creationId xmlns:p14="http://schemas.microsoft.com/office/powerpoint/2010/main" val="3640428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https://www.google.lv/search?q=volcanic+activity+modelling&amp;espv=2&amp;biw=1366&amp;bih=643&amp;source=lnms&amp;tbm=isch&amp;sa=X&amp;ved=0ahUKEwiEgvihjJXMAhWjDpoKHYctBfoQ_AUIBigB#tbm=isch&amp;q=modelling+eyjafjallajokull&amp;imgrc=mkmSw0y7A1RGZM%3A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26</a:t>
            </a:fld>
            <a:endParaRPr lang="lv-LV"/>
          </a:p>
        </p:txBody>
      </p:sp>
    </p:spTree>
    <p:extLst>
      <p:ext uri="{BB962C8B-B14F-4D97-AF65-F5344CB8AC3E}">
        <p14:creationId xmlns:p14="http://schemas.microsoft.com/office/powerpoint/2010/main" val="3623176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https://www.google.lv/search?q=volcanic+activity+modelling&amp;espv=2&amp;biw=1366&amp;bih=643&amp;source=lnms&amp;tbm=isch&amp;sa=X&amp;ved=0ahUKEwiEgvihjJXMAhWjDpoKHYctBfoQ_AUIBigB#tbm=isch&amp;q=climate+scenarios&amp;imgrc=2ON5WCslPXe26M%3A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28</a:t>
            </a:fld>
            <a:endParaRPr lang="lv-LV"/>
          </a:p>
        </p:txBody>
      </p:sp>
    </p:spTree>
    <p:extLst>
      <p:ext uri="{BB962C8B-B14F-4D97-AF65-F5344CB8AC3E}">
        <p14:creationId xmlns:p14="http://schemas.microsoft.com/office/powerpoint/2010/main" val="1042721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103225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304186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78203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93430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156921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1E85F011-099F-4791-891A-40072BC70105}" type="datetimeFigureOut">
              <a:rPr lang="lv-LV" smtClean="0"/>
              <a:t>29.04.2016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58695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1E85F011-099F-4791-891A-40072BC70105}" type="datetimeFigureOut">
              <a:rPr lang="lv-LV" smtClean="0"/>
              <a:t>29.04.2016</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378653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1E85F011-099F-4791-891A-40072BC70105}" type="datetimeFigureOut">
              <a:rPr lang="lv-LV" smtClean="0"/>
              <a:t>29.04.2016</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121682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5F011-099F-4791-891A-40072BC70105}" type="datetimeFigureOut">
              <a:rPr lang="lv-LV" smtClean="0"/>
              <a:t>29.04.2016</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20066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t>29.04.2016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65630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t>29.04.2016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819176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99"/>
            </a:gs>
            <a:gs pos="20000">
              <a:schemeClr val="bg1"/>
            </a:gs>
            <a:gs pos="80000">
              <a:schemeClr val="bg1"/>
            </a:gs>
            <a:gs pos="100000">
              <a:srgbClr val="000099"/>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5F011-099F-4791-891A-40072BC70105}" type="datetimeFigureOut">
              <a:rPr lang="lv-LV" smtClean="0"/>
              <a:t>29.04.2016</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D0DEE-122F-481E-8273-33DEFAF3CAAB}" type="slidenum">
              <a:rPr lang="lv-LV" smtClean="0"/>
              <a:t>‹#›</a:t>
            </a:fld>
            <a:endParaRPr lang="lv-LV"/>
          </a:p>
        </p:txBody>
      </p:sp>
    </p:spTree>
    <p:extLst>
      <p:ext uri="{BB962C8B-B14F-4D97-AF65-F5344CB8AC3E}">
        <p14:creationId xmlns:p14="http://schemas.microsoft.com/office/powerpoint/2010/main" val="179627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a:extLst>
              <a:ext uri="{28A0092B-C50C-407E-A947-70E740481C1C}">
                <a14:useLocalDpi xmlns:a14="http://schemas.microsoft.com/office/drawing/2010/main" val="0"/>
              </a:ext>
            </a:extLst>
          </a:blip>
          <a:srcRect b="35515"/>
          <a:stretch/>
        </p:blipFill>
        <p:spPr>
          <a:xfrm>
            <a:off x="0" y="1724702"/>
            <a:ext cx="9753600" cy="3304498"/>
          </a:xfrm>
          <a:prstGeom prst="rect">
            <a:avLst/>
          </a:prstGeom>
        </p:spPr>
      </p:pic>
      <p:sp>
        <p:nvSpPr>
          <p:cNvPr id="2" name="Title 1"/>
          <p:cNvSpPr>
            <a:spLocks noGrp="1"/>
          </p:cNvSpPr>
          <p:nvPr>
            <p:ph type="ctrTitle"/>
          </p:nvPr>
        </p:nvSpPr>
        <p:spPr>
          <a:xfrm>
            <a:off x="3758519" y="2006409"/>
            <a:ext cx="6022296" cy="2387600"/>
          </a:xfrm>
        </p:spPr>
        <p:txBody>
          <a:bodyPr>
            <a:noAutofit/>
          </a:bodyPr>
          <a:lstStyle/>
          <a:p>
            <a:pPr algn="l"/>
            <a:r>
              <a:rPr lang="lv-LV" sz="6600" dirty="0" smtClean="0"/>
              <a:t>Globālā sasilšana un tās </a:t>
            </a:r>
            <a:r>
              <a:rPr lang="lv-LV" sz="6600" dirty="0" smtClean="0"/>
              <a:t>sekas I</a:t>
            </a:r>
            <a:endParaRPr lang="lv-LV" sz="6600" dirty="0"/>
          </a:p>
        </p:txBody>
      </p:sp>
      <p:grpSp>
        <p:nvGrpSpPr>
          <p:cNvPr id="5" name="Group 4"/>
          <p:cNvGrpSpPr/>
          <p:nvPr/>
        </p:nvGrpSpPr>
        <p:grpSpPr>
          <a:xfrm>
            <a:off x="3463289" y="4573992"/>
            <a:ext cx="6293151" cy="756000"/>
            <a:chOff x="2846069" y="4631142"/>
            <a:chExt cx="6293151" cy="7560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2797" y="4649142"/>
              <a:ext cx="1971849" cy="720000"/>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7492" y="4649142"/>
              <a:ext cx="864715" cy="720000"/>
            </a:xfrm>
            <a:prstGeom prst="rect">
              <a:avLst/>
            </a:prstGeom>
          </p:spPr>
        </p:pic>
        <p:pic>
          <p:nvPicPr>
            <p:cNvPr id="8" name="Picture 2" descr="http://eeagrants.org/content/download/6663/71306/version/1/file/EEA+Grants+-+JP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162" t="20554" r="9972" b="22773"/>
            <a:stretch/>
          </p:blipFill>
          <p:spPr bwMode="auto">
            <a:xfrm>
              <a:off x="2846069" y="4649142"/>
              <a:ext cx="1014662" cy="7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iksd.riga.lv/upload_pic/2.Izglitiba/Pub_bildes/0_2014/01_2014/LU_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7630" y="4649142"/>
              <a:ext cx="6822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uarctic.org/media/861227/grid-arendal_logo_box_369x369.png?mode=pad&amp;width=449&amp;height=360&amp;format=jpg&amp;scale=upscalecanvas"/>
            <p:cNvPicPr>
              <a:picLocks noChangeAspect="1" noChangeArrowheads="1"/>
            </p:cNvPicPr>
            <p:nvPr/>
          </p:nvPicPr>
          <p:blipFill rotWithShape="1">
            <a:blip r:embed="rId7">
              <a:extLst>
                <a:ext uri="{28A0092B-C50C-407E-A947-70E740481C1C}">
                  <a14:useLocalDpi xmlns:a14="http://schemas.microsoft.com/office/drawing/2010/main" val="0"/>
                </a:ext>
              </a:extLst>
            </a:blip>
            <a:srcRect l="9190" t="24296" r="9028" b="27370"/>
            <a:stretch/>
          </p:blipFill>
          <p:spPr bwMode="auto">
            <a:xfrm>
              <a:off x="7543800" y="4631142"/>
              <a:ext cx="1595420" cy="756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42675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882" y="2257559"/>
            <a:ext cx="10401910" cy="4170998"/>
          </a:xfrm>
          <a:prstGeom prst="rect">
            <a:avLst/>
          </a:prstGeom>
        </p:spPr>
      </p:pic>
      <p:sp>
        <p:nvSpPr>
          <p:cNvPr id="4" name="Title 1"/>
          <p:cNvSpPr txBox="1">
            <a:spLocks/>
          </p:cNvSpPr>
          <p:nvPr/>
        </p:nvSpPr>
        <p:spPr>
          <a:xfrm>
            <a:off x="3239589" y="558457"/>
            <a:ext cx="5747657" cy="94266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Novērotās nokrišņu daudzumu izmaiņas </a:t>
            </a:r>
            <a:endParaRPr lang="lv-LV" sz="2400" dirty="0" smtClean="0"/>
          </a:p>
          <a:p>
            <a:pPr algn="ctr"/>
            <a:r>
              <a:rPr lang="lv-LV" sz="2400" dirty="0" smtClean="0"/>
              <a:t>virs sauszemes</a:t>
            </a:r>
            <a:endParaRPr lang="lv-LV" sz="2400" b="1" dirty="0"/>
          </a:p>
        </p:txBody>
      </p:sp>
      <p:sp>
        <p:nvSpPr>
          <p:cNvPr id="5" name="Rounded Rectangle 4"/>
          <p:cNvSpPr/>
          <p:nvPr/>
        </p:nvSpPr>
        <p:spPr>
          <a:xfrm>
            <a:off x="6854604" y="1935813"/>
            <a:ext cx="3906726" cy="540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Laika </a:t>
            </a:r>
            <a:r>
              <a:rPr lang="lv-LV" b="1" dirty="0">
                <a:solidFill>
                  <a:schemeClr val="tx1"/>
                </a:solidFill>
              </a:rPr>
              <a:t>posmam </a:t>
            </a:r>
            <a:r>
              <a:rPr lang="lv-LV" b="1" dirty="0" smtClean="0">
                <a:solidFill>
                  <a:schemeClr val="tx1"/>
                </a:solidFill>
              </a:rPr>
              <a:t>1951.-2010.g. </a:t>
            </a:r>
            <a:endParaRPr lang="lv-LV" b="1" dirty="0">
              <a:solidFill>
                <a:schemeClr val="tx1"/>
              </a:solidFill>
            </a:endParaRPr>
          </a:p>
        </p:txBody>
      </p:sp>
      <p:sp>
        <p:nvSpPr>
          <p:cNvPr id="6" name="Rounded Rectangle 5"/>
          <p:cNvSpPr/>
          <p:nvPr/>
        </p:nvSpPr>
        <p:spPr>
          <a:xfrm>
            <a:off x="1485088" y="1935813"/>
            <a:ext cx="3906726" cy="540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Laika </a:t>
            </a:r>
            <a:r>
              <a:rPr lang="lv-LV" b="1" dirty="0">
                <a:solidFill>
                  <a:schemeClr val="tx1"/>
                </a:solidFill>
              </a:rPr>
              <a:t>posmam </a:t>
            </a:r>
            <a:r>
              <a:rPr lang="lv-LV" b="1" dirty="0" smtClean="0">
                <a:solidFill>
                  <a:schemeClr val="tx1"/>
                </a:solidFill>
              </a:rPr>
              <a:t>1901.-2010.g.</a:t>
            </a:r>
            <a:endParaRPr lang="lv-LV" b="1" dirty="0">
              <a:solidFill>
                <a:schemeClr val="tx1"/>
              </a:solidFill>
            </a:endParaRPr>
          </a:p>
        </p:txBody>
      </p:sp>
    </p:spTree>
    <p:extLst>
      <p:ext uri="{BB962C8B-B14F-4D97-AF65-F5344CB8AC3E}">
        <p14:creationId xmlns:p14="http://schemas.microsoft.com/office/powerpoint/2010/main" val="5702374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51595" y="1567543"/>
            <a:ext cx="3913091" cy="5290457"/>
            <a:chOff x="7451595" y="1567543"/>
            <a:chExt cx="3913091" cy="5290457"/>
          </a:xfrm>
        </p:grpSpPr>
        <p:sp>
          <p:nvSpPr>
            <p:cNvPr id="8" name="Rectangle 7"/>
            <p:cNvSpPr/>
            <p:nvPr/>
          </p:nvSpPr>
          <p:spPr>
            <a:xfrm>
              <a:off x="7451595" y="1567543"/>
              <a:ext cx="3913091" cy="529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4069" y="1957876"/>
              <a:ext cx="3508142" cy="4717331"/>
            </a:xfrm>
            <a:prstGeom prst="rect">
              <a:avLst/>
            </a:prstGeom>
          </p:spPr>
        </p:pic>
      </p:grpSp>
      <p:sp>
        <p:nvSpPr>
          <p:cNvPr id="3" name="Title 1"/>
          <p:cNvSpPr txBox="1">
            <a:spLocks/>
          </p:cNvSpPr>
          <p:nvPr/>
        </p:nvSpPr>
        <p:spPr>
          <a:xfrm>
            <a:off x="341745" y="351704"/>
            <a:ext cx="11517745" cy="140228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Globālā sasilšana tiek saistīta arī ar </a:t>
            </a:r>
            <a:r>
              <a:rPr lang="lv-LV" sz="2400" b="1" dirty="0"/>
              <a:t>klimata sistēmas stabilitātes ietekmēšanu</a:t>
            </a:r>
            <a:r>
              <a:rPr lang="lv-LV" sz="2400" dirty="0"/>
              <a:t> un </a:t>
            </a:r>
            <a:r>
              <a:rPr lang="lv-LV" sz="2400" b="1" dirty="0"/>
              <a:t>ekstremālu klimatisko parādību biežuma </a:t>
            </a:r>
            <a:r>
              <a:rPr lang="lv-LV" sz="2400" b="1" dirty="0" smtClean="0"/>
              <a:t>pieaugumu</a:t>
            </a:r>
            <a:r>
              <a:rPr lang="lv-LV" sz="2400" dirty="0" smtClean="0"/>
              <a:t> – tas </a:t>
            </a:r>
            <a:r>
              <a:rPr lang="lv-LV" sz="2400" dirty="0"/>
              <a:t>attiecas gan uz tropisko ciklonu un </a:t>
            </a:r>
            <a:endParaRPr lang="lv-LV" sz="2400" dirty="0" smtClean="0"/>
          </a:p>
          <a:p>
            <a:pPr algn="ctr"/>
            <a:r>
              <a:rPr lang="lv-LV" sz="2400" dirty="0" smtClean="0"/>
              <a:t>viesuļvētru </a:t>
            </a:r>
            <a:r>
              <a:rPr lang="lv-LV" sz="2400" dirty="0"/>
              <a:t>biežuma un intensitātes mainību Karību jūras reģionā, </a:t>
            </a:r>
            <a:endParaRPr lang="lv-LV" sz="2400" dirty="0" smtClean="0"/>
          </a:p>
          <a:p>
            <a:pPr algn="ctr"/>
            <a:r>
              <a:rPr lang="lv-LV" sz="2400" dirty="0" smtClean="0"/>
              <a:t>gan </a:t>
            </a:r>
            <a:r>
              <a:rPr lang="lv-LV" sz="2400" dirty="0"/>
              <a:t>arī uz musonu lietavām Āzijā</a:t>
            </a:r>
            <a:endParaRPr lang="lv-LV" sz="2400" dirty="0" smtClean="0"/>
          </a:p>
        </p:txBody>
      </p:sp>
      <p:sp>
        <p:nvSpPr>
          <p:cNvPr id="4" name="Rounded Rectangle 3"/>
          <p:cNvSpPr/>
          <p:nvPr/>
        </p:nvSpPr>
        <p:spPr>
          <a:xfrm>
            <a:off x="783480" y="2066057"/>
            <a:ext cx="6226380" cy="82811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mainība tieši ietekmē ne tikai dabas, bet arī </a:t>
            </a:r>
            <a:r>
              <a:rPr lang="lv-LV" b="1" dirty="0" smtClean="0">
                <a:solidFill>
                  <a:schemeClr val="tx1"/>
                </a:solidFill>
              </a:rPr>
              <a:t>cilvēkvidi, kā arī konkrētajam </a:t>
            </a:r>
            <a:r>
              <a:rPr lang="lv-LV" b="1" dirty="0">
                <a:solidFill>
                  <a:schemeClr val="tx1"/>
                </a:solidFill>
              </a:rPr>
              <a:t>reģionam </a:t>
            </a:r>
            <a:r>
              <a:rPr lang="lv-LV" b="1" dirty="0" smtClean="0">
                <a:solidFill>
                  <a:schemeClr val="tx1"/>
                </a:solidFill>
              </a:rPr>
              <a:t>netipisku </a:t>
            </a:r>
            <a:r>
              <a:rPr lang="lv-LV" b="1" dirty="0">
                <a:solidFill>
                  <a:schemeClr val="tx1"/>
                </a:solidFill>
              </a:rPr>
              <a:t>sugu </a:t>
            </a:r>
            <a:r>
              <a:rPr lang="lv-LV" b="1" dirty="0" smtClean="0">
                <a:solidFill>
                  <a:schemeClr val="tx1"/>
                </a:solidFill>
              </a:rPr>
              <a:t>invāziju</a:t>
            </a:r>
          </a:p>
        </p:txBody>
      </p:sp>
      <p:sp>
        <p:nvSpPr>
          <p:cNvPr id="5" name="Rounded Rectangle 4"/>
          <p:cNvSpPr/>
          <p:nvPr/>
        </p:nvSpPr>
        <p:spPr>
          <a:xfrm>
            <a:off x="783480" y="3122746"/>
            <a:ext cx="6226380" cy="100325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Vasaras globālās sasilšanas ietekmē daudzos reģionos ir kļuvušas siltākas, kā arī biežāki ir kļuvuši laika posmi, kad novērojami ekstremāli augstas temperatūras </a:t>
            </a:r>
            <a:r>
              <a:rPr lang="lv-LV" b="1" dirty="0" smtClean="0">
                <a:solidFill>
                  <a:schemeClr val="tx1"/>
                </a:solidFill>
              </a:rPr>
              <a:t>«karstuma viļņi»</a:t>
            </a:r>
          </a:p>
        </p:txBody>
      </p:sp>
      <p:sp>
        <p:nvSpPr>
          <p:cNvPr id="6" name="Rounded Rectangle 5"/>
          <p:cNvSpPr/>
          <p:nvPr/>
        </p:nvSpPr>
        <p:spPr>
          <a:xfrm>
            <a:off x="783480" y="4351667"/>
            <a:ext cx="6226380" cy="103901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Negatīvo </a:t>
            </a:r>
            <a:r>
              <a:rPr lang="lv-LV" b="1" dirty="0">
                <a:solidFill>
                  <a:schemeClr val="tx1"/>
                </a:solidFill>
              </a:rPr>
              <a:t>ietekmi ļoti karstās vasarās pastiprina pieaugošais gaisa </a:t>
            </a:r>
            <a:r>
              <a:rPr lang="lv-LV" b="1" dirty="0" smtClean="0">
                <a:solidFill>
                  <a:schemeClr val="tx1"/>
                </a:solidFill>
              </a:rPr>
              <a:t>mitrums – konstatēts</a:t>
            </a:r>
            <a:r>
              <a:rPr lang="lv-LV" b="1" dirty="0">
                <a:solidFill>
                  <a:schemeClr val="tx1"/>
                </a:solidFill>
              </a:rPr>
              <a:t>, ka mērenā klimata reģionos ļoti karstos laika apstākļos nāves gadījumu skaits dienā pieaug</a:t>
            </a:r>
          </a:p>
        </p:txBody>
      </p:sp>
      <p:sp>
        <p:nvSpPr>
          <p:cNvPr id="7" name="Rounded Rectangle 6"/>
          <p:cNvSpPr/>
          <p:nvPr/>
        </p:nvSpPr>
        <p:spPr>
          <a:xfrm>
            <a:off x="783480" y="5616353"/>
            <a:ext cx="6226380" cy="92957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Karstuma viļņi ASV pilsētās, Francijā  </a:t>
            </a:r>
            <a:r>
              <a:rPr lang="lv-LV" b="1" dirty="0" smtClean="0">
                <a:solidFill>
                  <a:schemeClr val="tx1"/>
                </a:solidFill>
              </a:rPr>
              <a:t>2003.g. </a:t>
            </a:r>
            <a:r>
              <a:rPr lang="lv-LV" b="1" dirty="0">
                <a:solidFill>
                  <a:schemeClr val="tx1"/>
                </a:solidFill>
              </a:rPr>
              <a:t>un Grieķijā </a:t>
            </a:r>
            <a:r>
              <a:rPr lang="lv-LV" b="1" dirty="0" smtClean="0">
                <a:solidFill>
                  <a:schemeClr val="tx1"/>
                </a:solidFill>
              </a:rPr>
              <a:t>2007.g. </a:t>
            </a:r>
            <a:r>
              <a:rPr lang="lv-LV" b="1" dirty="0">
                <a:solidFill>
                  <a:schemeClr val="tx1"/>
                </a:solidFill>
              </a:rPr>
              <a:t>vasarā prasīja vairāku simtu cilvēku </a:t>
            </a:r>
            <a:r>
              <a:rPr lang="lv-LV" b="1" dirty="0" smtClean="0">
                <a:solidFill>
                  <a:schemeClr val="tx1"/>
                </a:solidFill>
              </a:rPr>
              <a:t>dzīvības, piemēram</a:t>
            </a:r>
            <a:r>
              <a:rPr lang="lv-LV" b="1" dirty="0">
                <a:solidFill>
                  <a:schemeClr val="tx1"/>
                </a:solidFill>
              </a:rPr>
              <a:t>, karsuma viļņi Londonā palielināja mirstību par 15</a:t>
            </a:r>
            <a:r>
              <a:rPr lang="lv-LV" b="1" dirty="0" smtClean="0">
                <a:solidFill>
                  <a:schemeClr val="tx1"/>
                </a:solidFill>
              </a:rPr>
              <a:t>%</a:t>
            </a:r>
            <a:endParaRPr lang="lv-LV" b="1" dirty="0">
              <a:solidFill>
                <a:schemeClr val="tx1"/>
              </a:solidFill>
            </a:endParaRPr>
          </a:p>
        </p:txBody>
      </p:sp>
    </p:spTree>
    <p:extLst>
      <p:ext uri="{BB962C8B-B14F-4D97-AF65-F5344CB8AC3E}">
        <p14:creationId xmlns:p14="http://schemas.microsoft.com/office/powerpoint/2010/main" val="31050217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925"/>
          <a:stretch/>
        </p:blipFill>
        <p:spPr>
          <a:xfrm>
            <a:off x="0" y="1384663"/>
            <a:ext cx="7559048" cy="4519749"/>
          </a:xfrm>
          <a:prstGeom prst="rect">
            <a:avLst/>
          </a:prstGeom>
        </p:spPr>
      </p:pic>
      <p:sp>
        <p:nvSpPr>
          <p:cNvPr id="5" name="Title 1"/>
          <p:cNvSpPr txBox="1">
            <a:spLocks/>
          </p:cNvSpPr>
          <p:nvPr/>
        </p:nvSpPr>
        <p:spPr>
          <a:xfrm>
            <a:off x="2828841" y="563355"/>
            <a:ext cx="6534318" cy="97200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Novērotās izmaiņas Zemes </a:t>
            </a:r>
            <a:r>
              <a:rPr lang="lv-LV" sz="2400" dirty="0" smtClean="0"/>
              <a:t>atmosfērā – </a:t>
            </a:r>
            <a:r>
              <a:rPr lang="lv-LV" sz="2400" b="1" dirty="0" smtClean="0"/>
              <a:t>koncentrācijas indikatori</a:t>
            </a:r>
          </a:p>
        </p:txBody>
      </p:sp>
      <p:sp>
        <p:nvSpPr>
          <p:cNvPr id="6" name="Rounded Rectangle 5"/>
          <p:cNvSpPr/>
          <p:nvPr/>
        </p:nvSpPr>
        <p:spPr>
          <a:xfrm>
            <a:off x="5770264" y="1867594"/>
            <a:ext cx="6103656" cy="124690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b="1" dirty="0" smtClean="0">
                <a:solidFill>
                  <a:schemeClr val="tx1"/>
                </a:solidFill>
              </a:rPr>
              <a:t>CO</a:t>
            </a:r>
            <a:r>
              <a:rPr lang="lv-LV" b="1" baseline="-25000" dirty="0" smtClean="0">
                <a:solidFill>
                  <a:schemeClr val="tx1"/>
                </a:solidFill>
              </a:rPr>
              <a:t>2</a:t>
            </a:r>
            <a:r>
              <a:rPr lang="lv-LV" b="1" dirty="0" smtClean="0">
                <a:solidFill>
                  <a:schemeClr val="tx1"/>
                </a:solidFill>
              </a:rPr>
              <a:t> koncentrācija atmosfērā </a:t>
            </a:r>
            <a:r>
              <a:rPr lang="lv-LV" b="1" dirty="0">
                <a:solidFill>
                  <a:schemeClr val="tx1"/>
                </a:solidFill>
              </a:rPr>
              <a:t>– </a:t>
            </a:r>
            <a:r>
              <a:rPr lang="lv-LV" b="1" dirty="0" smtClean="0">
                <a:solidFill>
                  <a:srgbClr val="FF0000"/>
                </a:solidFill>
              </a:rPr>
              <a:t>↑</a:t>
            </a:r>
            <a:r>
              <a:rPr lang="lv-LV" b="1" dirty="0" smtClean="0">
                <a:solidFill>
                  <a:schemeClr val="tx1"/>
                </a:solidFill>
              </a:rPr>
              <a:t> pieaugums </a:t>
            </a:r>
            <a:r>
              <a:rPr lang="lv-LV" dirty="0" smtClean="0">
                <a:solidFill>
                  <a:schemeClr val="tx1"/>
                </a:solidFill>
              </a:rPr>
              <a:t>par 40±4%</a:t>
            </a:r>
          </a:p>
          <a:p>
            <a:pPr marL="285750" indent="-285750">
              <a:spcAft>
                <a:spcPts val="1200"/>
              </a:spcAft>
              <a:buFont typeface="Arial" panose="020B0604020202020204" pitchFamily="34" charset="0"/>
              <a:buChar char="•"/>
            </a:pPr>
            <a:r>
              <a:rPr lang="lv-LV" b="1" dirty="0" smtClean="0">
                <a:solidFill>
                  <a:schemeClr val="tx1"/>
                </a:solidFill>
              </a:rPr>
              <a:t>CO</a:t>
            </a:r>
            <a:r>
              <a:rPr lang="lv-LV" b="1" baseline="-25000" dirty="0" smtClean="0">
                <a:solidFill>
                  <a:schemeClr val="tx1"/>
                </a:solidFill>
              </a:rPr>
              <a:t>2</a:t>
            </a:r>
            <a:r>
              <a:rPr lang="lv-LV" b="1" dirty="0" smtClean="0">
                <a:solidFill>
                  <a:schemeClr val="tx1"/>
                </a:solidFill>
              </a:rPr>
              <a:t> saistīšanās spēja Zemes biosfērā – </a:t>
            </a:r>
            <a:r>
              <a:rPr lang="lv-LV" b="1" dirty="0" smtClean="0">
                <a:solidFill>
                  <a:srgbClr val="0070C0"/>
                </a:solidFill>
              </a:rPr>
              <a:t>↓</a:t>
            </a:r>
            <a:r>
              <a:rPr lang="lv-LV" b="1" dirty="0" smtClean="0">
                <a:solidFill>
                  <a:schemeClr val="tx1"/>
                </a:solidFill>
              </a:rPr>
              <a:t> </a:t>
            </a:r>
            <a:r>
              <a:rPr lang="lv-LV" b="1" dirty="0">
                <a:solidFill>
                  <a:schemeClr val="tx1"/>
                </a:solidFill>
              </a:rPr>
              <a:t>samazinājums </a:t>
            </a:r>
            <a:r>
              <a:rPr lang="lv-LV" dirty="0">
                <a:solidFill>
                  <a:schemeClr val="tx1"/>
                </a:solidFill>
              </a:rPr>
              <a:t>par 14±7 </a:t>
            </a:r>
            <a:r>
              <a:rPr lang="lv-LV" dirty="0" err="1" smtClean="0">
                <a:solidFill>
                  <a:schemeClr val="tx1"/>
                </a:solidFill>
              </a:rPr>
              <a:t>GtC</a:t>
            </a:r>
            <a:r>
              <a:rPr lang="lv-LV" dirty="0" smtClean="0">
                <a:solidFill>
                  <a:schemeClr val="tx1"/>
                </a:solidFill>
              </a:rPr>
              <a:t> 20.gs. 90-tajos gados</a:t>
            </a:r>
          </a:p>
        </p:txBody>
      </p:sp>
      <p:sp>
        <p:nvSpPr>
          <p:cNvPr id="7" name="Rounded Rectangle 6"/>
          <p:cNvSpPr/>
          <p:nvPr/>
        </p:nvSpPr>
        <p:spPr>
          <a:xfrm>
            <a:off x="4624251" y="4577491"/>
            <a:ext cx="7249669" cy="1760198"/>
          </a:xfrm>
          <a:prstGeom prst="roundRect">
            <a:avLst>
              <a:gd name="adj" fmla="val 10895"/>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b="1" dirty="0" smtClean="0">
                <a:solidFill>
                  <a:schemeClr val="tx1"/>
                </a:solidFill>
              </a:rPr>
              <a:t>O</a:t>
            </a:r>
            <a:r>
              <a:rPr lang="lv-LV" b="1" baseline="-25000" dirty="0" smtClean="0">
                <a:solidFill>
                  <a:schemeClr val="tx1"/>
                </a:solidFill>
              </a:rPr>
              <a:t>3</a:t>
            </a:r>
            <a:r>
              <a:rPr lang="lv-LV" b="1" dirty="0" smtClean="0">
                <a:solidFill>
                  <a:schemeClr val="tx1"/>
                </a:solidFill>
              </a:rPr>
              <a:t> koncentrācija troposfērā – </a:t>
            </a:r>
            <a:r>
              <a:rPr lang="lv-LV" b="1" dirty="0" smtClean="0">
                <a:solidFill>
                  <a:srgbClr val="FF0000"/>
                </a:solidFill>
              </a:rPr>
              <a:t>↑</a:t>
            </a:r>
            <a:r>
              <a:rPr lang="lv-LV" b="1" dirty="0" smtClean="0">
                <a:solidFill>
                  <a:schemeClr val="tx1"/>
                </a:solidFill>
              </a:rPr>
              <a:t> </a:t>
            </a:r>
            <a:r>
              <a:rPr lang="pt-BR" b="1" dirty="0" smtClean="0">
                <a:solidFill>
                  <a:schemeClr val="tx1"/>
                </a:solidFill>
              </a:rPr>
              <a:t>pieaugu</a:t>
            </a:r>
            <a:r>
              <a:rPr lang="lv-LV" b="1" dirty="0" smtClean="0">
                <a:solidFill>
                  <a:schemeClr val="tx1"/>
                </a:solidFill>
              </a:rPr>
              <a:t>ms</a:t>
            </a:r>
            <a:r>
              <a:rPr lang="pt-BR" b="1" dirty="0" smtClean="0">
                <a:solidFill>
                  <a:schemeClr val="tx1"/>
                </a:solidFill>
              </a:rPr>
              <a:t> </a:t>
            </a:r>
            <a:r>
              <a:rPr lang="pt-BR" dirty="0">
                <a:solidFill>
                  <a:schemeClr val="tx1"/>
                </a:solidFill>
              </a:rPr>
              <a:t>par </a:t>
            </a:r>
            <a:r>
              <a:rPr lang="pt-BR" dirty="0" smtClean="0">
                <a:solidFill>
                  <a:schemeClr val="tx1"/>
                </a:solidFill>
              </a:rPr>
              <a:t>35±15%</a:t>
            </a:r>
            <a:endParaRPr lang="lv-LV" dirty="0" smtClean="0">
              <a:solidFill>
                <a:schemeClr val="tx1"/>
              </a:solidFill>
            </a:endParaRPr>
          </a:p>
          <a:p>
            <a:pPr marL="285750" indent="-285750">
              <a:spcAft>
                <a:spcPts val="1200"/>
              </a:spcAft>
              <a:buFont typeface="Arial" panose="020B0604020202020204" pitchFamily="34" charset="0"/>
              <a:buChar char="•"/>
            </a:pPr>
            <a:r>
              <a:rPr lang="lv-LV" b="1" dirty="0" smtClean="0">
                <a:solidFill>
                  <a:schemeClr val="tx1"/>
                </a:solidFill>
              </a:rPr>
              <a:t>O</a:t>
            </a:r>
            <a:r>
              <a:rPr lang="lv-LV" b="1" baseline="-25000" dirty="0" smtClean="0">
                <a:solidFill>
                  <a:schemeClr val="tx1"/>
                </a:solidFill>
              </a:rPr>
              <a:t>3</a:t>
            </a:r>
            <a:r>
              <a:rPr lang="lv-LV" b="1" dirty="0" smtClean="0">
                <a:solidFill>
                  <a:schemeClr val="tx1"/>
                </a:solidFill>
              </a:rPr>
              <a:t> </a:t>
            </a:r>
            <a:r>
              <a:rPr lang="lv-LV" b="1" dirty="0">
                <a:solidFill>
                  <a:schemeClr val="tx1"/>
                </a:solidFill>
              </a:rPr>
              <a:t>koncentrācija stratosfērā </a:t>
            </a:r>
            <a:r>
              <a:rPr lang="lv-LV" b="1" dirty="0" smtClean="0">
                <a:solidFill>
                  <a:schemeClr val="tx1"/>
                </a:solidFill>
              </a:rPr>
              <a:t>–</a:t>
            </a:r>
            <a:r>
              <a:rPr lang="lv-LV" b="1" dirty="0" smtClean="0">
                <a:solidFill>
                  <a:srgbClr val="7030A0"/>
                </a:solidFill>
              </a:rPr>
              <a:t> </a:t>
            </a:r>
            <a:r>
              <a:rPr lang="lv-LV" b="1" dirty="0" smtClean="0">
                <a:solidFill>
                  <a:srgbClr val="0070C0"/>
                </a:solidFill>
              </a:rPr>
              <a:t>↓</a:t>
            </a:r>
            <a:r>
              <a:rPr lang="lv-LV" b="1" dirty="0" smtClean="0">
                <a:solidFill>
                  <a:srgbClr val="7030A0"/>
                </a:solidFill>
              </a:rPr>
              <a:t> </a:t>
            </a:r>
            <a:r>
              <a:rPr lang="lv-LV" b="1" dirty="0" smtClean="0">
                <a:solidFill>
                  <a:schemeClr val="tx1"/>
                </a:solidFill>
              </a:rPr>
              <a:t>samazinājums </a:t>
            </a:r>
            <a:r>
              <a:rPr lang="lv-LV" dirty="0" smtClean="0">
                <a:solidFill>
                  <a:schemeClr val="tx1"/>
                </a:solidFill>
              </a:rPr>
              <a:t>laikā 1970-2012, variē </a:t>
            </a:r>
            <a:r>
              <a:rPr lang="lv-LV" dirty="0">
                <a:solidFill>
                  <a:schemeClr val="tx1"/>
                </a:solidFill>
              </a:rPr>
              <a:t>atkarībā no augstuma </a:t>
            </a:r>
            <a:r>
              <a:rPr lang="lv-LV" dirty="0" err="1">
                <a:solidFill>
                  <a:schemeClr val="tx1"/>
                </a:solidFill>
              </a:rPr>
              <a:t>vjl</a:t>
            </a:r>
            <a:r>
              <a:rPr lang="lv-LV" dirty="0">
                <a:solidFill>
                  <a:schemeClr val="tx1"/>
                </a:solidFill>
              </a:rPr>
              <a:t>. un ģeogrāfiskā platuma </a:t>
            </a:r>
            <a:r>
              <a:rPr lang="lv-LV" dirty="0" smtClean="0">
                <a:solidFill>
                  <a:schemeClr val="tx1"/>
                </a:solidFill>
              </a:rPr>
              <a:t>grādiem</a:t>
            </a:r>
          </a:p>
          <a:p>
            <a:pPr marL="285750" indent="-285750">
              <a:spcAft>
                <a:spcPts val="1200"/>
              </a:spcAft>
              <a:buFont typeface="Arial" panose="020B0604020202020204" pitchFamily="34" charset="0"/>
              <a:buChar char="•"/>
            </a:pPr>
            <a:r>
              <a:rPr lang="lv-LV" b="1" dirty="0" smtClean="0">
                <a:solidFill>
                  <a:schemeClr val="tx1"/>
                </a:solidFill>
              </a:rPr>
              <a:t>Citas siltumnīcefekta </a:t>
            </a:r>
            <a:r>
              <a:rPr lang="lv-LV" b="1" dirty="0">
                <a:solidFill>
                  <a:schemeClr val="tx1"/>
                </a:solidFill>
              </a:rPr>
              <a:t>gāzes </a:t>
            </a:r>
            <a:r>
              <a:rPr lang="lv-LV" b="1" dirty="0" smtClean="0">
                <a:solidFill>
                  <a:schemeClr val="tx1"/>
                </a:solidFill>
              </a:rPr>
              <a:t>– </a:t>
            </a:r>
            <a:r>
              <a:rPr lang="lv-LV" b="1" dirty="0" smtClean="0">
                <a:solidFill>
                  <a:srgbClr val="FF0000"/>
                </a:solidFill>
              </a:rPr>
              <a:t>↑</a:t>
            </a:r>
            <a:r>
              <a:rPr lang="lv-LV" b="1" dirty="0" smtClean="0">
                <a:solidFill>
                  <a:schemeClr val="tx1"/>
                </a:solidFill>
              </a:rPr>
              <a:t> vispārējs </a:t>
            </a:r>
            <a:r>
              <a:rPr lang="lv-LV" b="1" dirty="0">
                <a:solidFill>
                  <a:schemeClr val="tx1"/>
                </a:solidFill>
              </a:rPr>
              <a:t>pieaugums </a:t>
            </a:r>
            <a:r>
              <a:rPr lang="lv-LV" dirty="0">
                <a:solidFill>
                  <a:schemeClr val="tx1"/>
                </a:solidFill>
              </a:rPr>
              <a:t>pēdējos </a:t>
            </a:r>
            <a:r>
              <a:rPr lang="lv-LV" dirty="0" smtClean="0">
                <a:solidFill>
                  <a:schemeClr val="tx1"/>
                </a:solidFill>
              </a:rPr>
              <a:t>50 gados</a:t>
            </a:r>
            <a:endParaRPr lang="lv-LV" dirty="0">
              <a:solidFill>
                <a:schemeClr val="tx1"/>
              </a:solidFill>
            </a:endParaRPr>
          </a:p>
        </p:txBody>
      </p:sp>
      <p:sp>
        <p:nvSpPr>
          <p:cNvPr id="8" name="Rounded Rectangle 7"/>
          <p:cNvSpPr/>
          <p:nvPr/>
        </p:nvSpPr>
        <p:spPr>
          <a:xfrm>
            <a:off x="5770264" y="3400997"/>
            <a:ext cx="6103656" cy="890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b="1" dirty="0" smtClean="0">
                <a:solidFill>
                  <a:schemeClr val="tx1"/>
                </a:solidFill>
              </a:rPr>
              <a:t>CH</a:t>
            </a:r>
            <a:r>
              <a:rPr lang="lv-LV" b="1" baseline="-25000" dirty="0" smtClean="0">
                <a:solidFill>
                  <a:schemeClr val="tx1"/>
                </a:solidFill>
              </a:rPr>
              <a:t>4 </a:t>
            </a:r>
            <a:r>
              <a:rPr lang="lv-LV" b="1" dirty="0" smtClean="0">
                <a:solidFill>
                  <a:schemeClr val="tx1"/>
                </a:solidFill>
              </a:rPr>
              <a:t>koncentrācija atmosfērā – </a:t>
            </a:r>
            <a:r>
              <a:rPr lang="lv-LV" b="1" dirty="0" smtClean="0">
                <a:solidFill>
                  <a:srgbClr val="FF0000"/>
                </a:solidFill>
              </a:rPr>
              <a:t>↑</a:t>
            </a:r>
            <a:r>
              <a:rPr lang="lv-LV" b="1" dirty="0" smtClean="0">
                <a:solidFill>
                  <a:schemeClr val="tx1"/>
                </a:solidFill>
              </a:rPr>
              <a:t> pieaugums </a:t>
            </a:r>
            <a:r>
              <a:rPr lang="lv-LV" dirty="0" smtClean="0">
                <a:solidFill>
                  <a:schemeClr val="tx1"/>
                </a:solidFill>
              </a:rPr>
              <a:t>par 151±25%</a:t>
            </a:r>
          </a:p>
          <a:p>
            <a:pPr marL="285750" indent="-285750">
              <a:spcAft>
                <a:spcPts val="1200"/>
              </a:spcAft>
              <a:buFont typeface="Arial" panose="020B0604020202020204" pitchFamily="34" charset="0"/>
              <a:buChar char="•"/>
            </a:pPr>
            <a:r>
              <a:rPr lang="lv-LV" b="1" dirty="0" smtClean="0">
                <a:solidFill>
                  <a:schemeClr val="tx1"/>
                </a:solidFill>
              </a:rPr>
              <a:t>N</a:t>
            </a:r>
            <a:r>
              <a:rPr lang="lv-LV" b="1" baseline="-25000" dirty="0" smtClean="0">
                <a:solidFill>
                  <a:schemeClr val="tx1"/>
                </a:solidFill>
              </a:rPr>
              <a:t>2</a:t>
            </a:r>
            <a:r>
              <a:rPr lang="lv-LV" b="1" dirty="0" smtClean="0">
                <a:solidFill>
                  <a:schemeClr val="tx1"/>
                </a:solidFill>
              </a:rPr>
              <a:t>O koncentrācija </a:t>
            </a:r>
            <a:r>
              <a:rPr lang="lv-LV" b="1" dirty="0">
                <a:solidFill>
                  <a:schemeClr val="tx1"/>
                </a:solidFill>
              </a:rPr>
              <a:t>atmosfērā </a:t>
            </a:r>
            <a:r>
              <a:rPr lang="lv-LV" b="1" dirty="0" smtClean="0">
                <a:solidFill>
                  <a:schemeClr val="tx1"/>
                </a:solidFill>
              </a:rPr>
              <a:t>– </a:t>
            </a:r>
            <a:r>
              <a:rPr lang="lv-LV" b="1" dirty="0" smtClean="0">
                <a:solidFill>
                  <a:srgbClr val="FF0000"/>
                </a:solidFill>
              </a:rPr>
              <a:t>↑</a:t>
            </a:r>
            <a:r>
              <a:rPr lang="lv-LV" b="1" dirty="0" smtClean="0">
                <a:solidFill>
                  <a:schemeClr val="tx1"/>
                </a:solidFill>
              </a:rPr>
              <a:t> pieaugums </a:t>
            </a:r>
            <a:r>
              <a:rPr lang="lv-LV" dirty="0" smtClean="0">
                <a:solidFill>
                  <a:schemeClr val="tx1"/>
                </a:solidFill>
              </a:rPr>
              <a:t>par 20±5%</a:t>
            </a:r>
          </a:p>
        </p:txBody>
      </p:sp>
    </p:spTree>
    <p:extLst>
      <p:ext uri="{BB962C8B-B14F-4D97-AF65-F5344CB8AC3E}">
        <p14:creationId xmlns:p14="http://schemas.microsoft.com/office/powerpoint/2010/main" val="26938695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880" y="1457362"/>
            <a:ext cx="5151120" cy="3885671"/>
          </a:xfrm>
          <a:prstGeom prst="rect">
            <a:avLst/>
          </a:prstGeom>
        </p:spPr>
      </p:pic>
      <p:sp>
        <p:nvSpPr>
          <p:cNvPr id="5" name="Title 1"/>
          <p:cNvSpPr txBox="1">
            <a:spLocks/>
          </p:cNvSpPr>
          <p:nvPr/>
        </p:nvSpPr>
        <p:spPr>
          <a:xfrm>
            <a:off x="2844811" y="558457"/>
            <a:ext cx="6534318" cy="97200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Novērotās izmaiņas Zemes </a:t>
            </a:r>
            <a:r>
              <a:rPr lang="lv-LV" sz="2400" dirty="0" smtClean="0"/>
              <a:t>atmosfērā – </a:t>
            </a:r>
          </a:p>
          <a:p>
            <a:pPr algn="ctr"/>
            <a:r>
              <a:rPr lang="lv-LV" sz="2400" b="1" dirty="0" smtClean="0"/>
              <a:t>laika apstākļu indikatori</a:t>
            </a:r>
            <a:endParaRPr lang="lv-LV" sz="2400" b="1" dirty="0"/>
          </a:p>
        </p:txBody>
      </p:sp>
      <p:sp>
        <p:nvSpPr>
          <p:cNvPr id="6" name="Rounded Rectangle 5"/>
          <p:cNvSpPr/>
          <p:nvPr/>
        </p:nvSpPr>
        <p:spPr>
          <a:xfrm>
            <a:off x="328816" y="2056664"/>
            <a:ext cx="6829630" cy="2881096"/>
          </a:xfrm>
          <a:prstGeom prst="roundRect">
            <a:avLst>
              <a:gd name="adj" fmla="val 9413"/>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b="1" dirty="0" smtClean="0">
                <a:solidFill>
                  <a:schemeClr val="tx1"/>
                </a:solidFill>
              </a:rPr>
              <a:t>Zemes virsmas </a:t>
            </a:r>
            <a:r>
              <a:rPr lang="lv-LV" b="1" dirty="0">
                <a:solidFill>
                  <a:schemeClr val="tx1"/>
                </a:solidFill>
              </a:rPr>
              <a:t>temperatūra – </a:t>
            </a:r>
            <a:r>
              <a:rPr lang="lv-LV" b="1" dirty="0">
                <a:solidFill>
                  <a:srgbClr val="FF0000"/>
                </a:solidFill>
              </a:rPr>
              <a:t>↑</a:t>
            </a:r>
            <a:r>
              <a:rPr lang="lv-LV" b="1" dirty="0">
                <a:solidFill>
                  <a:schemeClr val="tx1"/>
                </a:solidFill>
              </a:rPr>
              <a:t> </a:t>
            </a:r>
            <a:r>
              <a:rPr lang="lv-LV" b="1" dirty="0" smtClean="0">
                <a:solidFill>
                  <a:schemeClr val="tx1"/>
                </a:solidFill>
              </a:rPr>
              <a:t>pieaugums </a:t>
            </a:r>
            <a:r>
              <a:rPr lang="lv-LV" dirty="0">
                <a:solidFill>
                  <a:schemeClr val="tx1"/>
                </a:solidFill>
              </a:rPr>
              <a:t>par </a:t>
            </a:r>
            <a:r>
              <a:rPr lang="lv-LV" dirty="0" smtClean="0">
                <a:solidFill>
                  <a:schemeClr val="tx1"/>
                </a:solidFill>
              </a:rPr>
              <a:t>0,84±0,2</a:t>
            </a:r>
            <a:r>
              <a:rPr lang="lv-LV" dirty="0">
                <a:solidFill>
                  <a:schemeClr val="tx1"/>
                </a:solidFill>
              </a:rPr>
              <a:t>% </a:t>
            </a:r>
            <a:r>
              <a:rPr lang="lv-LV" dirty="0" err="1" smtClean="0">
                <a:solidFill>
                  <a:schemeClr val="tx1"/>
                </a:solidFill>
              </a:rPr>
              <a:t>ºC</a:t>
            </a:r>
            <a:r>
              <a:rPr lang="lv-LV" dirty="0" smtClean="0">
                <a:solidFill>
                  <a:schemeClr val="tx1"/>
                </a:solidFill>
              </a:rPr>
              <a:t> 20.gs., vairāk </a:t>
            </a:r>
            <a:r>
              <a:rPr lang="lv-LV" dirty="0">
                <a:solidFill>
                  <a:schemeClr val="tx1"/>
                </a:solidFill>
              </a:rPr>
              <a:t>sauszemē nekā okeānā </a:t>
            </a:r>
            <a:r>
              <a:rPr lang="lv-LV" dirty="0" smtClean="0">
                <a:solidFill>
                  <a:schemeClr val="tx1"/>
                </a:solidFill>
              </a:rPr>
              <a:t>                                                      </a:t>
            </a:r>
          </a:p>
          <a:p>
            <a:pPr marL="285750" indent="-285750">
              <a:spcAft>
                <a:spcPts val="1200"/>
              </a:spcAft>
              <a:buFont typeface="Arial" panose="020B0604020202020204" pitchFamily="34" charset="0"/>
              <a:buChar char="•"/>
            </a:pPr>
            <a:r>
              <a:rPr lang="lv-LV" b="1" dirty="0" smtClean="0">
                <a:solidFill>
                  <a:schemeClr val="tx1"/>
                </a:solidFill>
              </a:rPr>
              <a:t>Temperatūra </a:t>
            </a:r>
            <a:r>
              <a:rPr lang="lv-LV" b="1" dirty="0">
                <a:solidFill>
                  <a:schemeClr val="tx1"/>
                </a:solidFill>
              </a:rPr>
              <a:t>Z </a:t>
            </a:r>
            <a:r>
              <a:rPr lang="lv-LV" b="1" dirty="0" smtClean="0">
                <a:solidFill>
                  <a:schemeClr val="tx1"/>
                </a:solidFill>
              </a:rPr>
              <a:t>puslodē – </a:t>
            </a:r>
            <a:r>
              <a:rPr lang="lv-LV" b="1" dirty="0" smtClean="0">
                <a:solidFill>
                  <a:srgbClr val="FF0000"/>
                </a:solidFill>
              </a:rPr>
              <a:t>↑</a:t>
            </a:r>
            <a:r>
              <a:rPr lang="lv-LV" b="1" dirty="0" smtClean="0">
                <a:solidFill>
                  <a:schemeClr val="tx1"/>
                </a:solidFill>
              </a:rPr>
              <a:t> lielākais pieaugums </a:t>
            </a:r>
            <a:r>
              <a:rPr lang="lv-LV" dirty="0" smtClean="0">
                <a:solidFill>
                  <a:schemeClr val="tx1"/>
                </a:solidFill>
              </a:rPr>
              <a:t>20.gs. </a:t>
            </a:r>
            <a:r>
              <a:rPr lang="lv-LV" dirty="0">
                <a:solidFill>
                  <a:schemeClr val="tx1"/>
                </a:solidFill>
              </a:rPr>
              <a:t>pēdējos </a:t>
            </a:r>
            <a:r>
              <a:rPr lang="lv-LV" dirty="0" smtClean="0">
                <a:solidFill>
                  <a:schemeClr val="tx1"/>
                </a:solidFill>
              </a:rPr>
              <a:t>1000 gados; </a:t>
            </a:r>
            <a:r>
              <a:rPr lang="lv-LV" dirty="0">
                <a:solidFill>
                  <a:schemeClr val="tx1"/>
                </a:solidFill>
              </a:rPr>
              <a:t>20. gs.  </a:t>
            </a:r>
            <a:r>
              <a:rPr lang="lv-LV" dirty="0" smtClean="0">
                <a:solidFill>
                  <a:schemeClr val="tx1"/>
                </a:solidFill>
              </a:rPr>
              <a:t>90-tie gadi </a:t>
            </a:r>
            <a:r>
              <a:rPr lang="lv-LV" dirty="0">
                <a:solidFill>
                  <a:schemeClr val="tx1"/>
                </a:solidFill>
              </a:rPr>
              <a:t>ir tūkstošgades siltākā </a:t>
            </a:r>
            <a:r>
              <a:rPr lang="lv-LV" dirty="0" smtClean="0">
                <a:solidFill>
                  <a:schemeClr val="tx1"/>
                </a:solidFill>
              </a:rPr>
              <a:t>desmitgade</a:t>
            </a:r>
          </a:p>
          <a:p>
            <a:pPr marL="285750" indent="-285750">
              <a:spcAft>
                <a:spcPts val="1200"/>
              </a:spcAft>
              <a:buFont typeface="Arial" panose="020B0604020202020204" pitchFamily="34" charset="0"/>
              <a:buChar char="•"/>
            </a:pPr>
            <a:r>
              <a:rPr lang="lv-LV" b="1" dirty="0" smtClean="0">
                <a:solidFill>
                  <a:schemeClr val="tx1"/>
                </a:solidFill>
              </a:rPr>
              <a:t>Diennakts </a:t>
            </a:r>
            <a:r>
              <a:rPr lang="lv-LV" b="1" dirty="0">
                <a:solidFill>
                  <a:schemeClr val="tx1"/>
                </a:solidFill>
              </a:rPr>
              <a:t>temperatūras </a:t>
            </a:r>
            <a:r>
              <a:rPr lang="lv-LV" b="1" dirty="0" smtClean="0">
                <a:solidFill>
                  <a:schemeClr val="tx1"/>
                </a:solidFill>
              </a:rPr>
              <a:t>amplitūda </a:t>
            </a:r>
            <a:r>
              <a:rPr lang="lv-LV" b="1" dirty="0">
                <a:solidFill>
                  <a:schemeClr val="tx1"/>
                </a:solidFill>
              </a:rPr>
              <a:t>– </a:t>
            </a:r>
            <a:r>
              <a:rPr lang="lv-LV" b="1" dirty="0" smtClean="0">
                <a:solidFill>
                  <a:srgbClr val="0070C0"/>
                </a:solidFill>
              </a:rPr>
              <a:t>↓</a:t>
            </a:r>
            <a:r>
              <a:rPr lang="lv-LV" b="1" dirty="0" smtClean="0">
                <a:solidFill>
                  <a:schemeClr val="tx1"/>
                </a:solidFill>
              </a:rPr>
              <a:t> samazinājums </a:t>
            </a:r>
            <a:r>
              <a:rPr lang="lv-LV" dirty="0" smtClean="0">
                <a:solidFill>
                  <a:schemeClr val="tx1"/>
                </a:solidFill>
              </a:rPr>
              <a:t>uz sauszemes laikā 1950.-2012.g. </a:t>
            </a:r>
          </a:p>
          <a:p>
            <a:pPr marL="285750" indent="-285750">
              <a:spcAft>
                <a:spcPts val="1200"/>
              </a:spcAft>
              <a:buFont typeface="Arial" panose="020B0604020202020204" pitchFamily="34" charset="0"/>
              <a:buChar char="•"/>
            </a:pPr>
            <a:r>
              <a:rPr lang="lv-LV" b="1" dirty="0" smtClean="0">
                <a:solidFill>
                  <a:schemeClr val="tx1"/>
                </a:solidFill>
              </a:rPr>
              <a:t>Temperatūras </a:t>
            </a:r>
            <a:r>
              <a:rPr lang="lv-LV" b="1" dirty="0">
                <a:solidFill>
                  <a:schemeClr val="tx1"/>
                </a:solidFill>
              </a:rPr>
              <a:t>minimums naktī – </a:t>
            </a:r>
            <a:r>
              <a:rPr lang="lv-LV" b="1" dirty="0" smtClean="0">
                <a:solidFill>
                  <a:srgbClr val="FF0000"/>
                </a:solidFill>
              </a:rPr>
              <a:t>↑</a:t>
            </a:r>
            <a:r>
              <a:rPr lang="lv-LV" b="1" dirty="0" smtClean="0">
                <a:solidFill>
                  <a:schemeClr val="tx1"/>
                </a:solidFill>
              </a:rPr>
              <a:t> pieaugums </a:t>
            </a:r>
            <a:r>
              <a:rPr lang="lv-LV" dirty="0">
                <a:solidFill>
                  <a:schemeClr val="tx1"/>
                </a:solidFill>
              </a:rPr>
              <a:t>divas reizes salīdzinājumā ar dienas maksimālo </a:t>
            </a:r>
            <a:r>
              <a:rPr lang="lv-LV" dirty="0" smtClean="0">
                <a:solidFill>
                  <a:schemeClr val="tx1"/>
                </a:solidFill>
              </a:rPr>
              <a:t>temperatūru</a:t>
            </a:r>
            <a:endParaRPr lang="lv-LV" dirty="0">
              <a:solidFill>
                <a:schemeClr val="tx1"/>
              </a:solidFill>
            </a:endParaRPr>
          </a:p>
        </p:txBody>
      </p:sp>
      <p:sp>
        <p:nvSpPr>
          <p:cNvPr id="7" name="Rounded Rectangle 6"/>
          <p:cNvSpPr/>
          <p:nvPr/>
        </p:nvSpPr>
        <p:spPr>
          <a:xfrm>
            <a:off x="328814" y="5291353"/>
            <a:ext cx="8749872" cy="10887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b="1" dirty="0" smtClean="0">
                <a:solidFill>
                  <a:schemeClr val="tx1"/>
                </a:solidFill>
              </a:rPr>
              <a:t>Karstās dienas / </a:t>
            </a:r>
            <a:r>
              <a:rPr lang="lv-LV" b="1" dirty="0">
                <a:solidFill>
                  <a:schemeClr val="tx1"/>
                </a:solidFill>
              </a:rPr>
              <a:t>karstuma </a:t>
            </a:r>
            <a:r>
              <a:rPr lang="lv-LV" b="1" dirty="0" smtClean="0">
                <a:solidFill>
                  <a:schemeClr val="tx1"/>
                </a:solidFill>
              </a:rPr>
              <a:t>indekss </a:t>
            </a:r>
            <a:r>
              <a:rPr lang="lv-LV" b="1" dirty="0">
                <a:solidFill>
                  <a:schemeClr val="tx1"/>
                </a:solidFill>
              </a:rPr>
              <a:t>– </a:t>
            </a:r>
            <a:r>
              <a:rPr lang="lv-LV" b="1" dirty="0" smtClean="0">
                <a:solidFill>
                  <a:srgbClr val="FF0000"/>
                </a:solidFill>
              </a:rPr>
              <a:t>↑</a:t>
            </a:r>
            <a:r>
              <a:rPr lang="lv-LV" b="1" dirty="0" smtClean="0">
                <a:solidFill>
                  <a:schemeClr val="tx1"/>
                </a:solidFill>
              </a:rPr>
              <a:t> pieaugums </a:t>
            </a:r>
          </a:p>
          <a:p>
            <a:pPr marL="285750" indent="-285750">
              <a:spcAft>
                <a:spcPts val="1200"/>
              </a:spcAft>
              <a:buFont typeface="Arial" panose="020B0604020202020204" pitchFamily="34" charset="0"/>
              <a:buChar char="•"/>
            </a:pPr>
            <a:r>
              <a:rPr lang="lv-LV" b="1" dirty="0" smtClean="0">
                <a:solidFill>
                  <a:schemeClr val="tx1"/>
                </a:solidFill>
              </a:rPr>
              <a:t>Aukstums / sals (dienas ar temperatūru zem 0 </a:t>
            </a:r>
            <a:r>
              <a:rPr lang="lv-LV" b="1" dirty="0" err="1" smtClean="0">
                <a:solidFill>
                  <a:schemeClr val="tx1"/>
                </a:solidFill>
              </a:rPr>
              <a:t>ºC</a:t>
            </a:r>
            <a:r>
              <a:rPr lang="lv-LV" b="1" dirty="0" smtClean="0">
                <a:solidFill>
                  <a:schemeClr val="tx1"/>
                </a:solidFill>
              </a:rPr>
              <a:t>) </a:t>
            </a:r>
            <a:r>
              <a:rPr lang="lv-LV" b="1" dirty="0">
                <a:solidFill>
                  <a:schemeClr val="tx1"/>
                </a:solidFill>
              </a:rPr>
              <a:t>–  </a:t>
            </a:r>
            <a:r>
              <a:rPr lang="lv-LV" b="1" dirty="0" smtClean="0">
                <a:solidFill>
                  <a:srgbClr val="0070C0"/>
                </a:solidFill>
              </a:rPr>
              <a:t>↓</a:t>
            </a:r>
            <a:r>
              <a:rPr lang="lv-LV" b="1" dirty="0" smtClean="0">
                <a:solidFill>
                  <a:schemeClr val="tx1"/>
                </a:solidFill>
              </a:rPr>
              <a:t> samazinājums </a:t>
            </a:r>
            <a:r>
              <a:rPr lang="lv-LV" dirty="0">
                <a:solidFill>
                  <a:schemeClr val="tx1"/>
                </a:solidFill>
              </a:rPr>
              <a:t>sauszemē </a:t>
            </a:r>
            <a:r>
              <a:rPr lang="lv-LV" dirty="0" smtClean="0">
                <a:solidFill>
                  <a:schemeClr val="tx1"/>
                </a:solidFill>
              </a:rPr>
              <a:t>20.gs.</a:t>
            </a:r>
          </a:p>
        </p:txBody>
      </p:sp>
    </p:spTree>
    <p:extLst>
      <p:ext uri="{BB962C8B-B14F-4D97-AF65-F5344CB8AC3E}">
        <p14:creationId xmlns:p14="http://schemas.microsoft.com/office/powerpoint/2010/main" val="22620755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06286"/>
            <a:ext cx="8689336" cy="4887611"/>
          </a:xfrm>
          <a:prstGeom prst="rect">
            <a:avLst/>
          </a:prstGeom>
        </p:spPr>
      </p:pic>
      <p:sp>
        <p:nvSpPr>
          <p:cNvPr id="5" name="Title 1"/>
          <p:cNvSpPr txBox="1">
            <a:spLocks/>
          </p:cNvSpPr>
          <p:nvPr/>
        </p:nvSpPr>
        <p:spPr>
          <a:xfrm>
            <a:off x="2844811" y="558457"/>
            <a:ext cx="6534318" cy="97200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Novērotās izmaiņas Zemes </a:t>
            </a:r>
            <a:r>
              <a:rPr lang="lv-LV" sz="2400" dirty="0" smtClean="0"/>
              <a:t>atmosfērā – </a:t>
            </a:r>
          </a:p>
          <a:p>
            <a:pPr algn="ctr"/>
            <a:r>
              <a:rPr lang="lv-LV" sz="2400" b="1" dirty="0" smtClean="0"/>
              <a:t>laika apstākļu indikatori</a:t>
            </a:r>
            <a:endParaRPr lang="lv-LV" sz="2400" b="1" dirty="0"/>
          </a:p>
        </p:txBody>
      </p:sp>
      <p:sp>
        <p:nvSpPr>
          <p:cNvPr id="8" name="Rounded Rectangle 7"/>
          <p:cNvSpPr/>
          <p:nvPr/>
        </p:nvSpPr>
        <p:spPr>
          <a:xfrm>
            <a:off x="6309360" y="2211478"/>
            <a:ext cx="5551714" cy="4084820"/>
          </a:xfrm>
          <a:prstGeom prst="roundRect">
            <a:avLst>
              <a:gd name="adj" fmla="val 7752"/>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b="1" dirty="0" smtClean="0">
                <a:solidFill>
                  <a:schemeClr val="tx1"/>
                </a:solidFill>
              </a:rPr>
              <a:t>Nokrišņi (kontinentāli) – </a:t>
            </a:r>
            <a:r>
              <a:rPr lang="lv-LV" b="1" dirty="0" smtClean="0">
                <a:solidFill>
                  <a:srgbClr val="FF0000"/>
                </a:solidFill>
              </a:rPr>
              <a:t>↑</a:t>
            </a:r>
            <a:r>
              <a:rPr lang="lv-LV" b="1" dirty="0" smtClean="0">
                <a:solidFill>
                  <a:schemeClr val="tx1"/>
                </a:solidFill>
              </a:rPr>
              <a:t> pieaugums </a:t>
            </a:r>
            <a:r>
              <a:rPr lang="lv-LV" dirty="0" smtClean="0">
                <a:solidFill>
                  <a:schemeClr val="tx1"/>
                </a:solidFill>
              </a:rPr>
              <a:t>par 5-10% 20.gs. Z puslodē, tomēr </a:t>
            </a:r>
            <a:r>
              <a:rPr lang="lv-LV" dirty="0">
                <a:solidFill>
                  <a:schemeClr val="tx1"/>
                </a:solidFill>
              </a:rPr>
              <a:t>dažos reģionos – Āfrikas </a:t>
            </a:r>
            <a:r>
              <a:rPr lang="lv-LV" dirty="0" smtClean="0">
                <a:solidFill>
                  <a:schemeClr val="tx1"/>
                </a:solidFill>
              </a:rPr>
              <a:t>R </a:t>
            </a:r>
            <a:r>
              <a:rPr lang="lv-LV" dirty="0">
                <a:solidFill>
                  <a:schemeClr val="tx1"/>
                </a:solidFill>
              </a:rPr>
              <a:t>un </a:t>
            </a:r>
            <a:r>
              <a:rPr lang="lv-LV" dirty="0" smtClean="0">
                <a:solidFill>
                  <a:schemeClr val="tx1"/>
                </a:solidFill>
              </a:rPr>
              <a:t>Z, </a:t>
            </a:r>
            <a:r>
              <a:rPr lang="lv-LV" dirty="0">
                <a:solidFill>
                  <a:schemeClr val="tx1"/>
                </a:solidFill>
              </a:rPr>
              <a:t>Vidusjūras reģionos – </a:t>
            </a:r>
            <a:r>
              <a:rPr lang="lv-LV" b="1" dirty="0" smtClean="0">
                <a:solidFill>
                  <a:srgbClr val="0070C0"/>
                </a:solidFill>
              </a:rPr>
              <a:t>↓</a:t>
            </a:r>
            <a:r>
              <a:rPr lang="lv-LV" b="1" dirty="0" smtClean="0">
                <a:solidFill>
                  <a:schemeClr val="tx1"/>
                </a:solidFill>
              </a:rPr>
              <a:t> samazinājums</a:t>
            </a:r>
          </a:p>
          <a:p>
            <a:pPr marL="285750" indent="-285750">
              <a:spcAft>
                <a:spcPts val="1200"/>
              </a:spcAft>
              <a:buFont typeface="Arial" panose="020B0604020202020204" pitchFamily="34" charset="0"/>
              <a:buChar char="•"/>
            </a:pPr>
            <a:r>
              <a:rPr lang="lv-LV" b="1" dirty="0" smtClean="0">
                <a:solidFill>
                  <a:schemeClr val="tx1"/>
                </a:solidFill>
              </a:rPr>
              <a:t>Dabas kataklizmas ar palielinātu nokrišņu daudzumu – </a:t>
            </a:r>
            <a:r>
              <a:rPr lang="lv-LV" b="1" dirty="0">
                <a:solidFill>
                  <a:srgbClr val="FF0000"/>
                </a:solidFill>
              </a:rPr>
              <a:t>↑ </a:t>
            </a:r>
            <a:r>
              <a:rPr lang="lv-LV" b="1" dirty="0" smtClean="0">
                <a:solidFill>
                  <a:schemeClr val="tx1"/>
                </a:solidFill>
              </a:rPr>
              <a:t>pieaugums </a:t>
            </a:r>
            <a:r>
              <a:rPr lang="lv-LV" dirty="0">
                <a:solidFill>
                  <a:schemeClr val="tx1"/>
                </a:solidFill>
              </a:rPr>
              <a:t>vidējos un augstākajos </a:t>
            </a:r>
            <a:r>
              <a:rPr lang="lv-LV" dirty="0" smtClean="0">
                <a:solidFill>
                  <a:schemeClr val="tx1"/>
                </a:solidFill>
              </a:rPr>
              <a:t>Z platuma </a:t>
            </a:r>
            <a:r>
              <a:rPr lang="lv-LV" dirty="0">
                <a:solidFill>
                  <a:schemeClr val="tx1"/>
                </a:solidFill>
              </a:rPr>
              <a:t>grādos </a:t>
            </a:r>
            <a:endParaRPr lang="lv-LV" dirty="0" smtClean="0">
              <a:solidFill>
                <a:schemeClr val="tx1"/>
              </a:solidFill>
            </a:endParaRPr>
          </a:p>
          <a:p>
            <a:pPr marL="285750" indent="-285750">
              <a:spcAft>
                <a:spcPts val="1200"/>
              </a:spcAft>
              <a:buFont typeface="Arial" panose="020B0604020202020204" pitchFamily="34" charset="0"/>
              <a:buChar char="•"/>
            </a:pPr>
            <a:r>
              <a:rPr lang="lv-LV" b="1" dirty="0" smtClean="0">
                <a:solidFill>
                  <a:schemeClr val="tx1"/>
                </a:solidFill>
              </a:rPr>
              <a:t>Sausuma periodu biežums un </a:t>
            </a:r>
            <a:r>
              <a:rPr lang="lv-LV" b="1" dirty="0">
                <a:solidFill>
                  <a:schemeClr val="tx1"/>
                </a:solidFill>
              </a:rPr>
              <a:t>intensitāte </a:t>
            </a:r>
            <a:r>
              <a:rPr lang="lv-LV" b="1" dirty="0" smtClean="0">
                <a:solidFill>
                  <a:schemeClr val="tx1"/>
                </a:solidFill>
              </a:rPr>
              <a:t>–              </a:t>
            </a:r>
            <a:r>
              <a:rPr lang="lv-LV" b="1" dirty="0" smtClean="0">
                <a:solidFill>
                  <a:srgbClr val="FF0000"/>
                </a:solidFill>
              </a:rPr>
              <a:t>↑</a:t>
            </a:r>
            <a:r>
              <a:rPr lang="lv-LV" b="1" dirty="0" smtClean="0">
                <a:solidFill>
                  <a:schemeClr val="tx1"/>
                </a:solidFill>
              </a:rPr>
              <a:t> pieaugums </a:t>
            </a:r>
            <a:r>
              <a:rPr lang="lv-LV" dirty="0">
                <a:solidFill>
                  <a:schemeClr val="tx1"/>
                </a:solidFill>
              </a:rPr>
              <a:t>vasaras mēnešos saistīts ar sausuma perioda biežuma palielināšanos dažos </a:t>
            </a:r>
            <a:r>
              <a:rPr lang="lv-LV" dirty="0" smtClean="0">
                <a:solidFill>
                  <a:schemeClr val="tx1"/>
                </a:solidFill>
              </a:rPr>
              <a:t>apgabalos; dažos </a:t>
            </a:r>
            <a:r>
              <a:rPr lang="lv-LV" dirty="0">
                <a:solidFill>
                  <a:schemeClr val="tx1"/>
                </a:solidFill>
              </a:rPr>
              <a:t>reģionos – teritorijās Āfrikā un Āzijā – sausuma periodu intensitātes un biežuma pieaugums novērots pēdējā </a:t>
            </a:r>
            <a:r>
              <a:rPr lang="lv-LV" dirty="0" smtClean="0">
                <a:solidFill>
                  <a:schemeClr val="tx1"/>
                </a:solidFill>
              </a:rPr>
              <a:t>dekādē</a:t>
            </a:r>
            <a:endParaRPr lang="lv-LV" dirty="0">
              <a:solidFill>
                <a:schemeClr val="tx1"/>
              </a:solidFill>
            </a:endParaRPr>
          </a:p>
        </p:txBody>
      </p:sp>
    </p:spTree>
    <p:extLst>
      <p:ext uri="{BB962C8B-B14F-4D97-AF65-F5344CB8AC3E}">
        <p14:creationId xmlns:p14="http://schemas.microsoft.com/office/powerpoint/2010/main" val="1552721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466917" y="0"/>
            <a:ext cx="4399197" cy="6858000"/>
          </a:xfrm>
          <a:prstGeom prst="rect">
            <a:avLst/>
          </a:prstGeom>
        </p:spPr>
      </p:pic>
      <p:sp>
        <p:nvSpPr>
          <p:cNvPr id="4" name="Title 1"/>
          <p:cNvSpPr txBox="1">
            <a:spLocks/>
          </p:cNvSpPr>
          <p:nvPr/>
        </p:nvSpPr>
        <p:spPr>
          <a:xfrm>
            <a:off x="2844811" y="558457"/>
            <a:ext cx="6534318" cy="97200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Novērotās izmaiņas Zemes </a:t>
            </a:r>
            <a:r>
              <a:rPr lang="lv-LV" sz="2400" dirty="0" err="1" smtClean="0"/>
              <a:t>biofizikālajās</a:t>
            </a:r>
            <a:r>
              <a:rPr lang="lv-LV" sz="2400" dirty="0" smtClean="0"/>
              <a:t> sistēmās – </a:t>
            </a:r>
            <a:r>
              <a:rPr lang="lv-LV" sz="2400" b="1" dirty="0" smtClean="0"/>
              <a:t>bioloģiskie un fizikālie indikatori</a:t>
            </a:r>
            <a:endParaRPr lang="lv-LV" sz="2400" b="1" dirty="0"/>
          </a:p>
        </p:txBody>
      </p:sp>
      <p:sp>
        <p:nvSpPr>
          <p:cNvPr id="5" name="Rounded Rectangle 4"/>
          <p:cNvSpPr/>
          <p:nvPr/>
        </p:nvSpPr>
        <p:spPr>
          <a:xfrm>
            <a:off x="339885" y="2207623"/>
            <a:ext cx="7941967" cy="2442754"/>
          </a:xfrm>
          <a:prstGeom prst="roundRect">
            <a:avLst>
              <a:gd name="adj" fmla="val 7095"/>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b="1" dirty="0" smtClean="0">
                <a:solidFill>
                  <a:schemeClr val="tx1"/>
                </a:solidFill>
              </a:rPr>
              <a:t>Jūras līmenis </a:t>
            </a:r>
            <a:r>
              <a:rPr lang="lv-LV" b="1" dirty="0">
                <a:solidFill>
                  <a:schemeClr val="tx1"/>
                </a:solidFill>
              </a:rPr>
              <a:t>– </a:t>
            </a:r>
            <a:r>
              <a:rPr lang="lv-LV" b="1" dirty="0" smtClean="0">
                <a:solidFill>
                  <a:srgbClr val="FF0000"/>
                </a:solidFill>
              </a:rPr>
              <a:t>↑</a:t>
            </a:r>
            <a:r>
              <a:rPr lang="lv-LV" b="1" dirty="0" smtClean="0">
                <a:solidFill>
                  <a:schemeClr val="tx1"/>
                </a:solidFill>
              </a:rPr>
              <a:t> pieaugums </a:t>
            </a:r>
            <a:r>
              <a:rPr lang="lv-LV" dirty="0" smtClean="0">
                <a:solidFill>
                  <a:schemeClr val="tx1"/>
                </a:solidFill>
              </a:rPr>
              <a:t>20.gs. vidēji </a:t>
            </a:r>
            <a:r>
              <a:rPr lang="lv-LV" dirty="0">
                <a:solidFill>
                  <a:schemeClr val="tx1"/>
                </a:solidFill>
              </a:rPr>
              <a:t>par </a:t>
            </a:r>
            <a:r>
              <a:rPr lang="lv-LV" dirty="0" smtClean="0">
                <a:solidFill>
                  <a:schemeClr val="tx1"/>
                </a:solidFill>
              </a:rPr>
              <a:t>1-2 </a:t>
            </a:r>
            <a:r>
              <a:rPr lang="lv-LV" dirty="0">
                <a:solidFill>
                  <a:schemeClr val="tx1"/>
                </a:solidFill>
              </a:rPr>
              <a:t>mm gadā</a:t>
            </a:r>
          </a:p>
          <a:p>
            <a:pPr marL="285750" indent="-285750">
              <a:spcAft>
                <a:spcPts val="1200"/>
              </a:spcAft>
              <a:buFont typeface="Arial" panose="020B0604020202020204" pitchFamily="34" charset="0"/>
              <a:buChar char="•"/>
            </a:pPr>
            <a:r>
              <a:rPr lang="lv-LV" b="1" dirty="0" smtClean="0">
                <a:solidFill>
                  <a:schemeClr val="tx1"/>
                </a:solidFill>
              </a:rPr>
              <a:t>Ledus </a:t>
            </a:r>
            <a:r>
              <a:rPr lang="lv-LV" b="1" dirty="0">
                <a:solidFill>
                  <a:schemeClr val="tx1"/>
                </a:solidFill>
              </a:rPr>
              <a:t>segas pastāvēšanas perioda ilgums upēs un </a:t>
            </a:r>
            <a:r>
              <a:rPr lang="lv-LV" b="1" dirty="0" smtClean="0">
                <a:solidFill>
                  <a:schemeClr val="tx1"/>
                </a:solidFill>
              </a:rPr>
              <a:t>ezeros </a:t>
            </a:r>
            <a:r>
              <a:rPr lang="lv-LV" b="1" dirty="0">
                <a:solidFill>
                  <a:schemeClr val="tx1"/>
                </a:solidFill>
              </a:rPr>
              <a:t>– </a:t>
            </a:r>
            <a:r>
              <a:rPr lang="lv-LV" b="1" dirty="0" smtClean="0">
                <a:solidFill>
                  <a:srgbClr val="0070C0"/>
                </a:solidFill>
              </a:rPr>
              <a:t>↓ </a:t>
            </a:r>
            <a:r>
              <a:rPr lang="lv-LV" b="1" dirty="0" smtClean="0">
                <a:solidFill>
                  <a:schemeClr val="tx1"/>
                </a:solidFill>
              </a:rPr>
              <a:t>samazinājums</a:t>
            </a:r>
            <a:r>
              <a:rPr lang="lv-LV" b="1" dirty="0" smtClean="0">
                <a:solidFill>
                  <a:srgbClr val="0070C0"/>
                </a:solidFill>
              </a:rPr>
              <a:t> </a:t>
            </a:r>
            <a:r>
              <a:rPr lang="lv-LV" dirty="0" smtClean="0">
                <a:solidFill>
                  <a:schemeClr val="tx1"/>
                </a:solidFill>
              </a:rPr>
              <a:t>par ~2 </a:t>
            </a:r>
            <a:r>
              <a:rPr lang="lv-LV" dirty="0">
                <a:solidFill>
                  <a:schemeClr val="tx1"/>
                </a:solidFill>
              </a:rPr>
              <a:t>nedēļām vidējos un augstākajos platuma grādos </a:t>
            </a:r>
            <a:r>
              <a:rPr lang="lv-LV" dirty="0" smtClean="0">
                <a:solidFill>
                  <a:schemeClr val="tx1"/>
                </a:solidFill>
              </a:rPr>
              <a:t>Z </a:t>
            </a:r>
            <a:r>
              <a:rPr lang="lv-LV" dirty="0">
                <a:solidFill>
                  <a:schemeClr val="tx1"/>
                </a:solidFill>
              </a:rPr>
              <a:t>puslodē 20.gs. </a:t>
            </a:r>
          </a:p>
          <a:p>
            <a:pPr marL="285750" indent="-285750">
              <a:spcAft>
                <a:spcPts val="1200"/>
              </a:spcAft>
              <a:buFont typeface="Arial" panose="020B0604020202020204" pitchFamily="34" charset="0"/>
              <a:buChar char="•"/>
            </a:pPr>
            <a:r>
              <a:rPr lang="lv-LV" b="1" dirty="0">
                <a:solidFill>
                  <a:schemeClr val="tx1"/>
                </a:solidFill>
              </a:rPr>
              <a:t>Ledus segas biezums un platība Ziemeļu Ledus okeānā </a:t>
            </a:r>
            <a:r>
              <a:rPr lang="lv-LV" b="1" dirty="0" smtClean="0">
                <a:solidFill>
                  <a:schemeClr val="tx1"/>
                </a:solidFill>
              </a:rPr>
              <a:t>– </a:t>
            </a:r>
            <a:r>
              <a:rPr lang="lv-LV" b="1" dirty="0" smtClean="0">
                <a:solidFill>
                  <a:srgbClr val="0070C0"/>
                </a:solidFill>
              </a:rPr>
              <a:t>↓</a:t>
            </a:r>
            <a:r>
              <a:rPr lang="lv-LV" b="1" dirty="0" smtClean="0">
                <a:solidFill>
                  <a:schemeClr val="tx1"/>
                </a:solidFill>
              </a:rPr>
              <a:t> samazinājums </a:t>
            </a:r>
            <a:r>
              <a:rPr lang="lv-LV" dirty="0">
                <a:solidFill>
                  <a:schemeClr val="tx1"/>
                </a:solidFill>
              </a:rPr>
              <a:t>par </a:t>
            </a:r>
            <a:r>
              <a:rPr lang="lv-LV" dirty="0" smtClean="0">
                <a:solidFill>
                  <a:schemeClr val="tx1"/>
                </a:solidFill>
              </a:rPr>
              <a:t>40% vasaras </a:t>
            </a:r>
            <a:r>
              <a:rPr lang="lv-LV" dirty="0">
                <a:solidFill>
                  <a:schemeClr val="tx1"/>
                </a:solidFill>
              </a:rPr>
              <a:t>beigās un agros rudeņos pēdējā </a:t>
            </a:r>
            <a:r>
              <a:rPr lang="lv-LV" dirty="0" smtClean="0">
                <a:solidFill>
                  <a:schemeClr val="tx1"/>
                </a:solidFill>
              </a:rPr>
              <a:t>dekādē; kopš 1950.g. </a:t>
            </a:r>
            <a:r>
              <a:rPr lang="lv-LV" dirty="0">
                <a:solidFill>
                  <a:schemeClr val="tx1"/>
                </a:solidFill>
              </a:rPr>
              <a:t>pavasara un </a:t>
            </a:r>
            <a:r>
              <a:rPr lang="lv-LV" dirty="0" smtClean="0">
                <a:solidFill>
                  <a:schemeClr val="tx1"/>
                </a:solidFill>
              </a:rPr>
              <a:t>vasaras ar </a:t>
            </a:r>
            <a:r>
              <a:rPr lang="lv-LV" dirty="0">
                <a:solidFill>
                  <a:schemeClr val="tx1"/>
                </a:solidFill>
              </a:rPr>
              <a:t>ledu klātā </a:t>
            </a:r>
            <a:r>
              <a:rPr lang="lv-LV" dirty="0" smtClean="0">
                <a:solidFill>
                  <a:schemeClr val="tx1"/>
                </a:solidFill>
              </a:rPr>
              <a:t>teritorija samazinājusies </a:t>
            </a:r>
            <a:r>
              <a:rPr lang="lv-LV" dirty="0">
                <a:solidFill>
                  <a:schemeClr val="tx1"/>
                </a:solidFill>
              </a:rPr>
              <a:t>par 10-15</a:t>
            </a:r>
            <a:r>
              <a:rPr lang="lv-LV" dirty="0" smtClean="0">
                <a:solidFill>
                  <a:schemeClr val="tx1"/>
                </a:solidFill>
              </a:rPr>
              <a:t>%</a:t>
            </a:r>
          </a:p>
        </p:txBody>
      </p:sp>
      <p:sp>
        <p:nvSpPr>
          <p:cNvPr id="6" name="Rounded Rectangle 5"/>
          <p:cNvSpPr/>
          <p:nvPr/>
        </p:nvSpPr>
        <p:spPr>
          <a:xfrm>
            <a:off x="339885" y="5027098"/>
            <a:ext cx="7941967" cy="1463038"/>
          </a:xfrm>
          <a:prstGeom prst="roundRect">
            <a:avLst>
              <a:gd name="adj" fmla="val 13303"/>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b="1" dirty="0" smtClean="0">
                <a:solidFill>
                  <a:schemeClr val="tx1"/>
                </a:solidFill>
              </a:rPr>
              <a:t>Ledāji – </a:t>
            </a:r>
            <a:r>
              <a:rPr lang="lv-LV" b="1" dirty="0" smtClean="0">
                <a:solidFill>
                  <a:srgbClr val="0070C0"/>
                </a:solidFill>
              </a:rPr>
              <a:t>↓</a:t>
            </a:r>
            <a:r>
              <a:rPr lang="lv-LV" b="1" dirty="0" smtClean="0">
                <a:solidFill>
                  <a:schemeClr val="tx1"/>
                </a:solidFill>
              </a:rPr>
              <a:t> samazinājums; </a:t>
            </a:r>
            <a:r>
              <a:rPr lang="lv-LV" dirty="0" smtClean="0">
                <a:solidFill>
                  <a:schemeClr val="tx1"/>
                </a:solidFill>
              </a:rPr>
              <a:t>plaši </a:t>
            </a:r>
            <a:r>
              <a:rPr lang="lv-LV" dirty="0">
                <a:solidFill>
                  <a:schemeClr val="tx1"/>
                </a:solidFill>
              </a:rPr>
              <a:t>izplatīta ledāju atkāpšanās </a:t>
            </a:r>
            <a:r>
              <a:rPr lang="lv-LV" dirty="0" smtClean="0">
                <a:solidFill>
                  <a:schemeClr val="tx1"/>
                </a:solidFill>
              </a:rPr>
              <a:t>20.gs. </a:t>
            </a:r>
          </a:p>
          <a:p>
            <a:pPr marL="285750" indent="-285750">
              <a:spcAft>
                <a:spcPts val="1200"/>
              </a:spcAft>
              <a:buFont typeface="Arial" panose="020B0604020202020204" pitchFamily="34" charset="0"/>
              <a:buChar char="•"/>
            </a:pPr>
            <a:r>
              <a:rPr lang="lv-LV" b="1" dirty="0" smtClean="0">
                <a:solidFill>
                  <a:schemeClr val="tx1"/>
                </a:solidFill>
              </a:rPr>
              <a:t>Sniega </a:t>
            </a:r>
            <a:r>
              <a:rPr lang="lv-LV" b="1" dirty="0">
                <a:solidFill>
                  <a:schemeClr val="tx1"/>
                </a:solidFill>
              </a:rPr>
              <a:t>sega </a:t>
            </a:r>
            <a:r>
              <a:rPr lang="lv-LV" b="1" dirty="0" smtClean="0">
                <a:solidFill>
                  <a:schemeClr val="tx1"/>
                </a:solidFill>
              </a:rPr>
              <a:t>– </a:t>
            </a:r>
            <a:r>
              <a:rPr lang="lv-LV" b="1" dirty="0" smtClean="0">
                <a:solidFill>
                  <a:srgbClr val="0070C0"/>
                </a:solidFill>
              </a:rPr>
              <a:t>↓</a:t>
            </a:r>
            <a:r>
              <a:rPr lang="lv-LV" b="1" dirty="0" smtClean="0">
                <a:solidFill>
                  <a:schemeClr val="tx1"/>
                </a:solidFill>
              </a:rPr>
              <a:t> samazinājums </a:t>
            </a:r>
            <a:r>
              <a:rPr lang="lv-LV" dirty="0">
                <a:solidFill>
                  <a:schemeClr val="tx1"/>
                </a:solidFill>
              </a:rPr>
              <a:t>par </a:t>
            </a:r>
            <a:r>
              <a:rPr lang="lv-LV" dirty="0" smtClean="0">
                <a:solidFill>
                  <a:schemeClr val="tx1"/>
                </a:solidFill>
              </a:rPr>
              <a:t>10% </a:t>
            </a:r>
            <a:r>
              <a:rPr lang="lv-LV" dirty="0">
                <a:solidFill>
                  <a:schemeClr val="tx1"/>
                </a:solidFill>
              </a:rPr>
              <a:t>n</a:t>
            </a:r>
            <a:r>
              <a:rPr lang="lv-LV" dirty="0" smtClean="0">
                <a:solidFill>
                  <a:schemeClr val="tx1"/>
                </a:solidFill>
              </a:rPr>
              <a:t>o 20.gs</a:t>
            </a:r>
            <a:r>
              <a:rPr lang="lv-LV" dirty="0">
                <a:solidFill>
                  <a:schemeClr val="tx1"/>
                </a:solidFill>
              </a:rPr>
              <a:t>. </a:t>
            </a:r>
            <a:r>
              <a:rPr lang="lv-LV" dirty="0" smtClean="0">
                <a:solidFill>
                  <a:schemeClr val="tx1"/>
                </a:solidFill>
              </a:rPr>
              <a:t>60-tajiem gadiem</a:t>
            </a:r>
          </a:p>
          <a:p>
            <a:pPr marL="285750" indent="-285750">
              <a:spcAft>
                <a:spcPts val="1200"/>
              </a:spcAft>
              <a:buFont typeface="Arial" panose="020B0604020202020204" pitchFamily="34" charset="0"/>
              <a:buChar char="•"/>
            </a:pPr>
            <a:r>
              <a:rPr lang="lv-LV" b="1" dirty="0" smtClean="0">
                <a:solidFill>
                  <a:schemeClr val="tx1"/>
                </a:solidFill>
              </a:rPr>
              <a:t>Mūžīgais </a:t>
            </a:r>
            <a:r>
              <a:rPr lang="lv-LV" b="1" dirty="0">
                <a:solidFill>
                  <a:schemeClr val="tx1"/>
                </a:solidFill>
              </a:rPr>
              <a:t>sasalums </a:t>
            </a:r>
            <a:r>
              <a:rPr lang="lv-LV" b="1" dirty="0" smtClean="0">
                <a:solidFill>
                  <a:schemeClr val="tx1"/>
                </a:solidFill>
              </a:rPr>
              <a:t>– </a:t>
            </a:r>
            <a:r>
              <a:rPr lang="lv-LV" b="1" dirty="0" smtClean="0">
                <a:solidFill>
                  <a:srgbClr val="0070C0"/>
                </a:solidFill>
              </a:rPr>
              <a:t>↓ </a:t>
            </a:r>
            <a:r>
              <a:rPr lang="lv-LV" b="1" dirty="0" smtClean="0">
                <a:solidFill>
                  <a:schemeClr val="tx1"/>
                </a:solidFill>
              </a:rPr>
              <a:t>sācis sarukt </a:t>
            </a:r>
            <a:r>
              <a:rPr lang="lv-LV" dirty="0">
                <a:solidFill>
                  <a:schemeClr val="tx1"/>
                </a:solidFill>
              </a:rPr>
              <a:t>polārajos, </a:t>
            </a:r>
            <a:r>
              <a:rPr lang="lv-LV" dirty="0" err="1">
                <a:solidFill>
                  <a:schemeClr val="tx1"/>
                </a:solidFill>
              </a:rPr>
              <a:t>subpolārajos</a:t>
            </a:r>
            <a:r>
              <a:rPr lang="lv-LV" dirty="0">
                <a:solidFill>
                  <a:schemeClr val="tx1"/>
                </a:solidFill>
              </a:rPr>
              <a:t> un kalnu </a:t>
            </a:r>
            <a:r>
              <a:rPr lang="lv-LV" dirty="0" smtClean="0">
                <a:solidFill>
                  <a:schemeClr val="tx1"/>
                </a:solidFill>
              </a:rPr>
              <a:t>reģionos</a:t>
            </a:r>
            <a:endParaRPr lang="lv-LV" dirty="0">
              <a:solidFill>
                <a:schemeClr val="tx1"/>
              </a:solidFill>
            </a:endParaRPr>
          </a:p>
        </p:txBody>
      </p:sp>
    </p:spTree>
    <p:extLst>
      <p:ext uri="{BB962C8B-B14F-4D97-AF65-F5344CB8AC3E}">
        <p14:creationId xmlns:p14="http://schemas.microsoft.com/office/powerpoint/2010/main" val="18251380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1386763"/>
            <a:ext cx="5332721" cy="4722985"/>
            <a:chOff x="0" y="1386763"/>
            <a:chExt cx="5332721" cy="4722985"/>
          </a:xfrm>
        </p:grpSpPr>
        <p:grpSp>
          <p:nvGrpSpPr>
            <p:cNvPr id="2" name="Group 1"/>
            <p:cNvGrpSpPr/>
            <p:nvPr/>
          </p:nvGrpSpPr>
          <p:grpSpPr>
            <a:xfrm>
              <a:off x="0" y="1386763"/>
              <a:ext cx="5332721" cy="4722985"/>
              <a:chOff x="0" y="1530456"/>
              <a:chExt cx="5332721" cy="4722985"/>
            </a:xfrm>
          </p:grpSpPr>
          <p:pic>
            <p:nvPicPr>
              <p:cNvPr id="1028" name="Picture 4" descr="http://www.biolib.cz/IMG/GAL/486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6790" y="2187246"/>
                <a:ext cx="4722985" cy="34094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extras.springer.com/2004/978-94-017-4314-3/Pictures/Ips%20typographus%20galleries%20on%20bar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605101" y="2525821"/>
                <a:ext cx="4722985" cy="273225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0" y="5718656"/>
              <a:ext cx="1782617" cy="369332"/>
            </a:xfrm>
            <a:prstGeom prst="rect">
              <a:avLst/>
            </a:prstGeom>
          </p:spPr>
          <p:txBody>
            <a:bodyPr wrap="square">
              <a:spAutoFit/>
            </a:bodyPr>
            <a:lstStyle/>
            <a:p>
              <a:r>
                <a:rPr lang="en-US" sz="900" dirty="0" err="1" smtClean="0"/>
                <a:t>Egļu</a:t>
              </a:r>
              <a:r>
                <a:rPr lang="en-US" sz="900" dirty="0" smtClean="0"/>
                <a:t> </a:t>
              </a:r>
              <a:r>
                <a:rPr lang="en-US" sz="900" dirty="0" err="1" smtClean="0"/>
                <a:t>astoņzobu</a:t>
              </a:r>
              <a:r>
                <a:rPr lang="en-US" sz="900" dirty="0" smtClean="0"/>
                <a:t> </a:t>
              </a:r>
              <a:r>
                <a:rPr lang="en-US" sz="900" dirty="0" err="1" smtClean="0"/>
                <a:t>mizgrauzis</a:t>
              </a:r>
              <a:endParaRPr lang="en-US" sz="900" dirty="0" smtClean="0"/>
            </a:p>
            <a:p>
              <a:r>
                <a:rPr lang="en-US" sz="900" i="1" dirty="0" err="1" smtClean="0"/>
                <a:t>Ips</a:t>
              </a:r>
              <a:r>
                <a:rPr lang="en-US" sz="900" i="1" dirty="0" smtClean="0"/>
                <a:t> </a:t>
              </a:r>
              <a:r>
                <a:rPr lang="en-US" sz="900" i="1" dirty="0" err="1"/>
                <a:t>typographus</a:t>
              </a:r>
              <a:endParaRPr lang="lv-LV" sz="900" i="1" dirty="0"/>
            </a:p>
          </p:txBody>
        </p:sp>
      </p:grpSp>
      <p:sp>
        <p:nvSpPr>
          <p:cNvPr id="4" name="Title 1"/>
          <p:cNvSpPr txBox="1">
            <a:spLocks/>
          </p:cNvSpPr>
          <p:nvPr/>
        </p:nvSpPr>
        <p:spPr>
          <a:xfrm>
            <a:off x="2844811" y="558457"/>
            <a:ext cx="6534318" cy="97200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Novērotās izmaiņas Zemes </a:t>
            </a:r>
            <a:r>
              <a:rPr lang="lv-LV" sz="2400" dirty="0" err="1" smtClean="0"/>
              <a:t>biofizikālajās</a:t>
            </a:r>
            <a:r>
              <a:rPr lang="lv-LV" sz="2400" dirty="0" smtClean="0"/>
              <a:t> sistēmās – </a:t>
            </a:r>
            <a:r>
              <a:rPr lang="lv-LV" sz="2400" b="1" dirty="0" smtClean="0"/>
              <a:t>bioloģiskie un fizikālie indikatori</a:t>
            </a:r>
            <a:endParaRPr lang="lv-LV" sz="2400" b="1" dirty="0"/>
          </a:p>
        </p:txBody>
      </p:sp>
      <p:sp>
        <p:nvSpPr>
          <p:cNvPr id="7" name="Rounded Rectangle 6"/>
          <p:cNvSpPr/>
          <p:nvPr/>
        </p:nvSpPr>
        <p:spPr>
          <a:xfrm>
            <a:off x="4816090" y="2259874"/>
            <a:ext cx="7044984" cy="3643448"/>
          </a:xfrm>
          <a:prstGeom prst="roundRect">
            <a:avLst>
              <a:gd name="adj" fmla="val 6590"/>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b="1" dirty="0" err="1">
                <a:solidFill>
                  <a:schemeClr val="tx1"/>
                </a:solidFill>
              </a:rPr>
              <a:t>El</a:t>
            </a:r>
            <a:r>
              <a:rPr lang="lv-LV" b="1" dirty="0">
                <a:solidFill>
                  <a:schemeClr val="tx1"/>
                </a:solidFill>
              </a:rPr>
              <a:t> </a:t>
            </a:r>
            <a:r>
              <a:rPr lang="lv-LV" b="1" dirty="0" err="1">
                <a:solidFill>
                  <a:schemeClr val="tx1"/>
                </a:solidFill>
              </a:rPr>
              <a:t>Niño</a:t>
            </a:r>
            <a:r>
              <a:rPr lang="lv-LV" b="1" dirty="0">
                <a:solidFill>
                  <a:schemeClr val="tx1"/>
                </a:solidFill>
              </a:rPr>
              <a:t> </a:t>
            </a:r>
            <a:r>
              <a:rPr lang="lv-LV" b="1" dirty="0" smtClean="0">
                <a:solidFill>
                  <a:schemeClr val="tx1"/>
                </a:solidFill>
              </a:rPr>
              <a:t>parādība </a:t>
            </a:r>
            <a:r>
              <a:rPr lang="lv-LV" b="1" dirty="0">
                <a:solidFill>
                  <a:schemeClr val="tx1"/>
                </a:solidFill>
              </a:rPr>
              <a:t>– </a:t>
            </a:r>
            <a:r>
              <a:rPr lang="lv-LV" b="1" dirty="0" smtClean="0">
                <a:solidFill>
                  <a:srgbClr val="FF0000"/>
                </a:solidFill>
              </a:rPr>
              <a:t>↑</a:t>
            </a:r>
            <a:r>
              <a:rPr lang="lv-LV" b="1" dirty="0">
                <a:solidFill>
                  <a:schemeClr val="tx1"/>
                </a:solidFill>
              </a:rPr>
              <a:t> kļuvusi biežāka, pastāvīga un spēcīga </a:t>
            </a:r>
            <a:r>
              <a:rPr lang="lv-LV" dirty="0" smtClean="0">
                <a:solidFill>
                  <a:schemeClr val="tx1"/>
                </a:solidFill>
              </a:rPr>
              <a:t>pēdējos 20-30 </a:t>
            </a:r>
            <a:r>
              <a:rPr lang="lv-LV" dirty="0">
                <a:solidFill>
                  <a:schemeClr val="tx1"/>
                </a:solidFill>
              </a:rPr>
              <a:t>gados, salīdzinot ar iepriekšējo simts gadu </a:t>
            </a:r>
            <a:r>
              <a:rPr lang="lv-LV" dirty="0" smtClean="0">
                <a:solidFill>
                  <a:schemeClr val="tx1"/>
                </a:solidFill>
              </a:rPr>
              <a:t>periodu</a:t>
            </a:r>
            <a:endParaRPr lang="lv-LV" b="1" dirty="0" smtClean="0">
              <a:solidFill>
                <a:schemeClr val="tx1"/>
              </a:solidFill>
            </a:endParaRPr>
          </a:p>
          <a:p>
            <a:pPr marL="285750" indent="-285750">
              <a:spcAft>
                <a:spcPts val="1200"/>
              </a:spcAft>
              <a:buFont typeface="Arial" panose="020B0604020202020204" pitchFamily="34" charset="0"/>
              <a:buChar char="•"/>
            </a:pPr>
            <a:r>
              <a:rPr lang="lv-LV" b="1" dirty="0" smtClean="0">
                <a:solidFill>
                  <a:schemeClr val="tx1"/>
                </a:solidFill>
              </a:rPr>
              <a:t>Veģetācijas sezona </a:t>
            </a:r>
            <a:r>
              <a:rPr lang="lv-LV" b="1" dirty="0">
                <a:solidFill>
                  <a:schemeClr val="tx1"/>
                </a:solidFill>
              </a:rPr>
              <a:t>– </a:t>
            </a:r>
            <a:r>
              <a:rPr lang="lv-LV" b="1" dirty="0" smtClean="0">
                <a:solidFill>
                  <a:srgbClr val="FF0000"/>
                </a:solidFill>
              </a:rPr>
              <a:t>↑ </a:t>
            </a:r>
            <a:r>
              <a:rPr lang="lv-LV" b="1" dirty="0" smtClean="0">
                <a:solidFill>
                  <a:schemeClr val="tx1"/>
                </a:solidFill>
              </a:rPr>
              <a:t>pagarinājusies </a:t>
            </a:r>
            <a:r>
              <a:rPr lang="lv-LV" dirty="0">
                <a:solidFill>
                  <a:schemeClr val="tx1"/>
                </a:solidFill>
              </a:rPr>
              <a:t>par </a:t>
            </a:r>
            <a:r>
              <a:rPr lang="lv-LV" dirty="0" smtClean="0">
                <a:solidFill>
                  <a:schemeClr val="tx1"/>
                </a:solidFill>
              </a:rPr>
              <a:t>1-4 </a:t>
            </a:r>
            <a:r>
              <a:rPr lang="lv-LV" dirty="0">
                <a:solidFill>
                  <a:schemeClr val="tx1"/>
                </a:solidFill>
              </a:rPr>
              <a:t>dienām dekādē </a:t>
            </a:r>
            <a:r>
              <a:rPr lang="lv-LV" dirty="0" smtClean="0">
                <a:solidFill>
                  <a:schemeClr val="tx1"/>
                </a:solidFill>
              </a:rPr>
              <a:t>Z puslodē pēdējo </a:t>
            </a:r>
            <a:r>
              <a:rPr lang="lv-LV" dirty="0">
                <a:solidFill>
                  <a:schemeClr val="tx1"/>
                </a:solidFill>
              </a:rPr>
              <a:t>40 gadu </a:t>
            </a:r>
            <a:r>
              <a:rPr lang="lv-LV" dirty="0" smtClean="0">
                <a:solidFill>
                  <a:schemeClr val="tx1"/>
                </a:solidFill>
              </a:rPr>
              <a:t>laikā, </a:t>
            </a:r>
            <a:r>
              <a:rPr lang="lv-LV" dirty="0">
                <a:solidFill>
                  <a:schemeClr val="tx1"/>
                </a:solidFill>
              </a:rPr>
              <a:t>it īpaši augstākajos platuma </a:t>
            </a:r>
            <a:r>
              <a:rPr lang="lv-LV" dirty="0" smtClean="0">
                <a:solidFill>
                  <a:schemeClr val="tx1"/>
                </a:solidFill>
              </a:rPr>
              <a:t>grādos</a:t>
            </a:r>
          </a:p>
          <a:p>
            <a:pPr marL="285750" indent="-285750">
              <a:spcAft>
                <a:spcPts val="1200"/>
              </a:spcAft>
              <a:buFont typeface="Arial" panose="020B0604020202020204" pitchFamily="34" charset="0"/>
              <a:buChar char="•"/>
            </a:pPr>
            <a:r>
              <a:rPr lang="lv-LV" b="1" dirty="0" smtClean="0">
                <a:solidFill>
                  <a:schemeClr val="tx1"/>
                </a:solidFill>
              </a:rPr>
              <a:t>Augu un dzīvnieku izplatība </a:t>
            </a:r>
            <a:r>
              <a:rPr lang="lv-LV" b="1" dirty="0">
                <a:solidFill>
                  <a:schemeClr val="tx1"/>
                </a:solidFill>
              </a:rPr>
              <a:t>– </a:t>
            </a:r>
            <a:r>
              <a:rPr lang="lv-LV" b="1" dirty="0" smtClean="0">
                <a:solidFill>
                  <a:srgbClr val="FF0000"/>
                </a:solidFill>
              </a:rPr>
              <a:t>↑ </a:t>
            </a:r>
            <a:r>
              <a:rPr lang="lv-LV" b="1" dirty="0">
                <a:solidFill>
                  <a:schemeClr val="tx1"/>
                </a:solidFill>
              </a:rPr>
              <a:t>paplaši­nājies </a:t>
            </a:r>
            <a:r>
              <a:rPr lang="lv-LV" dirty="0">
                <a:solidFill>
                  <a:schemeClr val="tx1"/>
                </a:solidFill>
              </a:rPr>
              <a:t>uz </a:t>
            </a:r>
            <a:r>
              <a:rPr lang="lv-LV" dirty="0" smtClean="0">
                <a:solidFill>
                  <a:schemeClr val="tx1"/>
                </a:solidFill>
              </a:rPr>
              <a:t>Z </a:t>
            </a:r>
            <a:r>
              <a:rPr lang="lv-LV" dirty="0">
                <a:solidFill>
                  <a:schemeClr val="tx1"/>
                </a:solidFill>
              </a:rPr>
              <a:t>un augstkalnu rajoniem </a:t>
            </a:r>
            <a:r>
              <a:rPr lang="lv-LV" dirty="0" smtClean="0">
                <a:solidFill>
                  <a:schemeClr val="tx1"/>
                </a:solidFill>
              </a:rPr>
              <a:t>(augu</a:t>
            </a:r>
            <a:r>
              <a:rPr lang="lv-LV" dirty="0">
                <a:solidFill>
                  <a:schemeClr val="tx1"/>
                </a:solidFill>
              </a:rPr>
              <a:t>, kukaiņu, putnu un zivju izplatības </a:t>
            </a:r>
            <a:r>
              <a:rPr lang="lv-LV" dirty="0" smtClean="0">
                <a:solidFill>
                  <a:schemeClr val="tx1"/>
                </a:solidFill>
              </a:rPr>
              <a:t>areāls)</a:t>
            </a:r>
            <a:endParaRPr lang="lv-LV" b="1" dirty="0" smtClean="0">
              <a:solidFill>
                <a:schemeClr val="tx1"/>
              </a:solidFill>
            </a:endParaRPr>
          </a:p>
          <a:p>
            <a:pPr marL="285750" indent="-285750">
              <a:spcAft>
                <a:spcPts val="1200"/>
              </a:spcAft>
              <a:buFont typeface="Arial" panose="020B0604020202020204" pitchFamily="34" charset="0"/>
              <a:buChar char="•"/>
            </a:pPr>
            <a:r>
              <a:rPr lang="lv-LV" b="1" dirty="0" smtClean="0">
                <a:solidFill>
                  <a:schemeClr val="tx1"/>
                </a:solidFill>
              </a:rPr>
              <a:t>Ziedēšanas, vairošanās un migrācijas sezona </a:t>
            </a:r>
            <a:r>
              <a:rPr lang="lv-LV" b="1" dirty="0">
                <a:solidFill>
                  <a:schemeClr val="tx1"/>
                </a:solidFill>
              </a:rPr>
              <a:t>– </a:t>
            </a:r>
            <a:r>
              <a:rPr lang="lv-LV" b="1" dirty="0" smtClean="0">
                <a:solidFill>
                  <a:srgbClr val="FF0000"/>
                </a:solidFill>
              </a:rPr>
              <a:t>↑ </a:t>
            </a:r>
            <a:r>
              <a:rPr lang="lv-LV" b="1" dirty="0" smtClean="0">
                <a:solidFill>
                  <a:schemeClr val="tx1"/>
                </a:solidFill>
              </a:rPr>
              <a:t>agrāka </a:t>
            </a:r>
            <a:r>
              <a:rPr lang="lv-LV" dirty="0">
                <a:solidFill>
                  <a:schemeClr val="tx1"/>
                </a:solidFill>
              </a:rPr>
              <a:t>augu ziedēšana un putnu atceļošana, agrāka </a:t>
            </a:r>
            <a:r>
              <a:rPr lang="lv-LV" dirty="0" smtClean="0">
                <a:solidFill>
                  <a:schemeClr val="tx1"/>
                </a:solidFill>
              </a:rPr>
              <a:t>vairošanās </a:t>
            </a:r>
            <a:r>
              <a:rPr lang="lv-LV" dirty="0">
                <a:solidFill>
                  <a:schemeClr val="tx1"/>
                </a:solidFill>
              </a:rPr>
              <a:t>sezona, kā arī kukaiņu  strauja savairošanās  </a:t>
            </a:r>
            <a:r>
              <a:rPr lang="lv-LV" dirty="0" smtClean="0">
                <a:solidFill>
                  <a:schemeClr val="tx1"/>
                </a:solidFill>
              </a:rPr>
              <a:t>Z puslodē</a:t>
            </a:r>
            <a:endParaRPr lang="lv-LV" b="1" dirty="0" smtClean="0">
              <a:solidFill>
                <a:schemeClr val="tx1"/>
              </a:solidFill>
            </a:endParaRPr>
          </a:p>
          <a:p>
            <a:pPr marL="285750" indent="-285750">
              <a:spcAft>
                <a:spcPts val="1200"/>
              </a:spcAft>
              <a:buFont typeface="Arial" panose="020B0604020202020204" pitchFamily="34" charset="0"/>
              <a:buChar char="•"/>
            </a:pPr>
            <a:r>
              <a:rPr lang="lv-LV" b="1" dirty="0" smtClean="0">
                <a:solidFill>
                  <a:schemeClr val="tx1"/>
                </a:solidFill>
              </a:rPr>
              <a:t>Koraļļu rifu izbalošana </a:t>
            </a:r>
            <a:r>
              <a:rPr lang="lv-LV" b="1" dirty="0">
                <a:solidFill>
                  <a:schemeClr val="tx1"/>
                </a:solidFill>
              </a:rPr>
              <a:t>– </a:t>
            </a:r>
            <a:r>
              <a:rPr lang="lv-LV" b="1" dirty="0" smtClean="0">
                <a:solidFill>
                  <a:srgbClr val="FF0000"/>
                </a:solidFill>
              </a:rPr>
              <a:t>↑ </a:t>
            </a:r>
            <a:r>
              <a:rPr lang="lv-LV" b="1" dirty="0" smtClean="0">
                <a:solidFill>
                  <a:schemeClr val="tx1"/>
                </a:solidFill>
              </a:rPr>
              <a:t>palielinās</a:t>
            </a:r>
            <a:r>
              <a:rPr lang="lv-LV" b="1" dirty="0">
                <a:solidFill>
                  <a:schemeClr val="tx1"/>
                </a:solidFill>
              </a:rPr>
              <a:t>, </a:t>
            </a:r>
            <a:r>
              <a:rPr lang="lv-LV" dirty="0">
                <a:solidFill>
                  <a:schemeClr val="tx1"/>
                </a:solidFill>
              </a:rPr>
              <a:t>īpaši </a:t>
            </a:r>
            <a:r>
              <a:rPr lang="lv-LV" dirty="0" err="1">
                <a:solidFill>
                  <a:schemeClr val="tx1"/>
                </a:solidFill>
              </a:rPr>
              <a:t>El</a:t>
            </a:r>
            <a:r>
              <a:rPr lang="lv-LV" dirty="0">
                <a:solidFill>
                  <a:schemeClr val="tx1"/>
                </a:solidFill>
              </a:rPr>
              <a:t> </a:t>
            </a:r>
            <a:r>
              <a:rPr lang="lv-LV" dirty="0" err="1">
                <a:solidFill>
                  <a:schemeClr val="tx1"/>
                </a:solidFill>
              </a:rPr>
              <a:t>Niño</a:t>
            </a:r>
            <a:r>
              <a:rPr lang="lv-LV" dirty="0">
                <a:solidFill>
                  <a:schemeClr val="tx1"/>
                </a:solidFill>
              </a:rPr>
              <a:t> efekta </a:t>
            </a:r>
            <a:r>
              <a:rPr lang="lv-LV" dirty="0" smtClean="0">
                <a:solidFill>
                  <a:schemeClr val="tx1"/>
                </a:solidFill>
              </a:rPr>
              <a:t>ietekmē</a:t>
            </a:r>
            <a:endParaRPr lang="lv-LV" dirty="0">
              <a:solidFill>
                <a:schemeClr val="tx1"/>
              </a:solidFill>
            </a:endParaRPr>
          </a:p>
        </p:txBody>
      </p:sp>
    </p:spTree>
    <p:extLst>
      <p:ext uri="{BB962C8B-B14F-4D97-AF65-F5344CB8AC3E}">
        <p14:creationId xmlns:p14="http://schemas.microsoft.com/office/powerpoint/2010/main" val="31333748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7465" y="1417765"/>
            <a:ext cx="6674535" cy="5009160"/>
          </a:xfrm>
          <a:prstGeom prst="rect">
            <a:avLst/>
          </a:prstGeom>
        </p:spPr>
      </p:pic>
      <p:sp>
        <p:nvSpPr>
          <p:cNvPr id="3" name="Title 1"/>
          <p:cNvSpPr txBox="1">
            <a:spLocks/>
          </p:cNvSpPr>
          <p:nvPr/>
        </p:nvSpPr>
        <p:spPr>
          <a:xfrm>
            <a:off x="808710" y="564277"/>
            <a:ext cx="10590415" cy="128456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Ogļskābās gāzes koncentrācijas pieaugums </a:t>
            </a:r>
            <a:r>
              <a:rPr lang="lv-LV" sz="2400" dirty="0"/>
              <a:t>atmosfērā ietekmē ne tikai Zemes klimatu, bet tai izšķīstot ūdenī izmaina ūdeņos izšķīdušās CO</a:t>
            </a:r>
            <a:r>
              <a:rPr lang="lv-LV" sz="2400" baseline="-25000" dirty="0"/>
              <a:t>2</a:t>
            </a:r>
            <a:r>
              <a:rPr lang="lv-LV" sz="2400" dirty="0"/>
              <a:t>  koncentrāciju un sekojoši okeānu ūdeņu </a:t>
            </a:r>
            <a:r>
              <a:rPr lang="lv-LV" sz="2400" dirty="0" err="1"/>
              <a:t>pH</a:t>
            </a:r>
            <a:r>
              <a:rPr lang="lv-LV" sz="2400" dirty="0"/>
              <a:t> </a:t>
            </a:r>
            <a:r>
              <a:rPr lang="lv-LV" sz="2400" dirty="0" smtClean="0"/>
              <a:t>reakciju, tai kļūstot skābākai </a:t>
            </a:r>
          </a:p>
        </p:txBody>
      </p:sp>
      <p:sp>
        <p:nvSpPr>
          <p:cNvPr id="4" name="Rounded Rectangle 3"/>
          <p:cNvSpPr/>
          <p:nvPr/>
        </p:nvSpPr>
        <p:spPr>
          <a:xfrm>
            <a:off x="368235" y="2527768"/>
            <a:ext cx="5379422" cy="92735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Pašas par sevi šādas ietekmes izsaka visai maz ko, bet </a:t>
            </a:r>
            <a:r>
              <a:rPr lang="lv-LV" b="1" dirty="0" err="1">
                <a:solidFill>
                  <a:schemeClr val="tx1"/>
                </a:solidFill>
              </a:rPr>
              <a:t>pH</a:t>
            </a:r>
            <a:r>
              <a:rPr lang="lv-LV" b="1" dirty="0">
                <a:solidFill>
                  <a:schemeClr val="tx1"/>
                </a:solidFill>
              </a:rPr>
              <a:t> līdzsvars ir būtisks visu jūru un okeānu dzīvo organismu sekmīgai </a:t>
            </a:r>
            <a:r>
              <a:rPr lang="lv-LV" b="1" dirty="0" smtClean="0">
                <a:solidFill>
                  <a:schemeClr val="tx1"/>
                </a:solidFill>
              </a:rPr>
              <a:t>attīstībai</a:t>
            </a:r>
          </a:p>
        </p:txBody>
      </p:sp>
      <p:sp>
        <p:nvSpPr>
          <p:cNvPr id="5" name="Rounded Rectangle 4"/>
          <p:cNvSpPr/>
          <p:nvPr/>
        </p:nvSpPr>
        <p:spPr>
          <a:xfrm>
            <a:off x="368235" y="4107928"/>
            <a:ext cx="5379422" cy="9139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Š</a:t>
            </a:r>
            <a:r>
              <a:rPr lang="lv-LV" b="1" dirty="0" smtClean="0">
                <a:solidFill>
                  <a:schemeClr val="tx1"/>
                </a:solidFill>
              </a:rPr>
              <a:t>ādu </a:t>
            </a:r>
            <a:r>
              <a:rPr lang="lv-LV" b="1" dirty="0">
                <a:solidFill>
                  <a:schemeClr val="tx1"/>
                </a:solidFill>
              </a:rPr>
              <a:t>izmaiņu tiešās sekas var būt jutīgu sugu iznīkšana un nozvejas samazināšanās, bet netiešās izmaiņas var būt visu dzīvo kopienu izmaiņas</a:t>
            </a:r>
          </a:p>
        </p:txBody>
      </p:sp>
    </p:spTree>
    <p:extLst>
      <p:ext uri="{BB962C8B-B14F-4D97-AF65-F5344CB8AC3E}">
        <p14:creationId xmlns:p14="http://schemas.microsoft.com/office/powerpoint/2010/main" val="39350855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8328" b="59888"/>
          <a:stretch/>
        </p:blipFill>
        <p:spPr>
          <a:xfrm>
            <a:off x="345396" y="3053627"/>
            <a:ext cx="5660571" cy="2762768"/>
          </a:xfrm>
          <a:prstGeom prst="rect">
            <a:avLst/>
          </a:prstGeom>
        </p:spPr>
      </p:pic>
      <p:sp>
        <p:nvSpPr>
          <p:cNvPr id="4" name="Title 1"/>
          <p:cNvSpPr txBox="1">
            <a:spLocks/>
          </p:cNvSpPr>
          <p:nvPr/>
        </p:nvSpPr>
        <p:spPr>
          <a:xfrm>
            <a:off x="1773382" y="558457"/>
            <a:ext cx="8663709" cy="94266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Ogļskābās gāzes koncentrācijas atmosfērā un okeānu ūdeņos izmaiņu </a:t>
            </a:r>
            <a:r>
              <a:rPr lang="lv-LV" sz="2400" dirty="0" smtClean="0"/>
              <a:t>raksturs laikā 1950.-2010.g</a:t>
            </a:r>
            <a:r>
              <a:rPr lang="lv-LV" sz="2400" dirty="0"/>
              <a:t>. </a:t>
            </a:r>
            <a:endParaRPr lang="lv-LV" sz="2400" b="1"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6558"/>
          <a:stretch/>
        </p:blipFill>
        <p:spPr>
          <a:xfrm>
            <a:off x="6203411" y="2450734"/>
            <a:ext cx="5645966" cy="3365661"/>
          </a:xfrm>
          <a:prstGeom prst="rect">
            <a:avLst/>
          </a:prstGeom>
        </p:spPr>
      </p:pic>
      <p:sp>
        <p:nvSpPr>
          <p:cNvPr id="7" name="Rounded Rectangle 6"/>
          <p:cNvSpPr/>
          <p:nvPr/>
        </p:nvSpPr>
        <p:spPr>
          <a:xfrm>
            <a:off x="2129246" y="2333168"/>
            <a:ext cx="2684324" cy="900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Ogļskābās </a:t>
            </a:r>
            <a:r>
              <a:rPr lang="lv-LV" b="1" dirty="0" smtClean="0">
                <a:solidFill>
                  <a:schemeClr val="tx1"/>
                </a:solidFill>
              </a:rPr>
              <a:t>gāzes koncentrācijas izmaiņas atmosfērā</a:t>
            </a:r>
            <a:endParaRPr lang="lv-LV" b="1" dirty="0">
              <a:solidFill>
                <a:schemeClr val="tx1"/>
              </a:solidFill>
            </a:endParaRPr>
          </a:p>
        </p:txBody>
      </p:sp>
      <p:sp>
        <p:nvSpPr>
          <p:cNvPr id="5" name="Rounded Rectangle 4"/>
          <p:cNvSpPr/>
          <p:nvPr/>
        </p:nvSpPr>
        <p:spPr>
          <a:xfrm>
            <a:off x="7334289" y="1802689"/>
            <a:ext cx="3599323" cy="900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Ogļskābās gāzes </a:t>
            </a:r>
            <a:r>
              <a:rPr lang="lv-LV" b="1" dirty="0" smtClean="0">
                <a:solidFill>
                  <a:schemeClr val="tx1"/>
                </a:solidFill>
              </a:rPr>
              <a:t>koncentrācijas </a:t>
            </a:r>
            <a:r>
              <a:rPr lang="lv-LV" b="1" dirty="0">
                <a:solidFill>
                  <a:schemeClr val="tx1"/>
                </a:solidFill>
              </a:rPr>
              <a:t>okeānu ūdeņos un ūdeņu </a:t>
            </a:r>
            <a:r>
              <a:rPr lang="lv-LV" b="1" dirty="0" err="1">
                <a:solidFill>
                  <a:schemeClr val="tx1"/>
                </a:solidFill>
              </a:rPr>
              <a:t>pH</a:t>
            </a:r>
            <a:r>
              <a:rPr lang="lv-LV" b="1" dirty="0">
                <a:solidFill>
                  <a:schemeClr val="tx1"/>
                </a:solidFill>
              </a:rPr>
              <a:t> reakcijas </a:t>
            </a:r>
            <a:r>
              <a:rPr lang="lv-LV" b="1" dirty="0" smtClean="0">
                <a:solidFill>
                  <a:schemeClr val="tx1"/>
                </a:solidFill>
              </a:rPr>
              <a:t>izmaiņas </a:t>
            </a:r>
            <a:endParaRPr lang="lv-LV" b="1" dirty="0">
              <a:solidFill>
                <a:schemeClr val="tx1"/>
              </a:solidFill>
            </a:endParaRPr>
          </a:p>
        </p:txBody>
      </p:sp>
    </p:spTree>
    <p:extLst>
      <p:ext uri="{BB962C8B-B14F-4D97-AF65-F5344CB8AC3E}">
        <p14:creationId xmlns:p14="http://schemas.microsoft.com/office/powerpoint/2010/main" val="1373927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47849"/>
            <a:ext cx="5872174" cy="4389120"/>
          </a:xfrm>
          <a:prstGeom prst="rect">
            <a:avLst/>
          </a:prstGeom>
        </p:spPr>
      </p:pic>
      <p:sp>
        <p:nvSpPr>
          <p:cNvPr id="3" name="Title 1"/>
          <p:cNvSpPr txBox="1">
            <a:spLocks/>
          </p:cNvSpPr>
          <p:nvPr/>
        </p:nvSpPr>
        <p:spPr>
          <a:xfrm>
            <a:off x="1163358" y="319531"/>
            <a:ext cx="10132713" cy="1224000"/>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ZEMES KLIMATA MODELĒŠANA UN KLIMATA MAINĪBAS SCENĀRIJI</a:t>
            </a:r>
            <a:endParaRPr lang="lv-LV" sz="4000" b="1" dirty="0"/>
          </a:p>
        </p:txBody>
      </p:sp>
      <p:sp>
        <p:nvSpPr>
          <p:cNvPr id="4" name="Title 1"/>
          <p:cNvSpPr txBox="1">
            <a:spLocks/>
          </p:cNvSpPr>
          <p:nvPr/>
        </p:nvSpPr>
        <p:spPr>
          <a:xfrm>
            <a:off x="4963886" y="1981591"/>
            <a:ext cx="6897716" cy="90708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Klimata sistēmas mainību un izturēšanos var pētīt un prognozēt, izmantojot klimata modelēšanu</a:t>
            </a:r>
            <a:endParaRPr lang="lv-LV" sz="2400" dirty="0"/>
          </a:p>
        </p:txBody>
      </p:sp>
      <p:sp>
        <p:nvSpPr>
          <p:cNvPr id="5" name="Rounded Rectangle 4"/>
          <p:cNvSpPr/>
          <p:nvPr/>
        </p:nvSpPr>
        <p:spPr>
          <a:xfrm>
            <a:off x="4114800" y="5307474"/>
            <a:ext cx="7746802" cy="127620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modelēšana pamatojas uz klimatu ietekmējošo elementu sakarību un kādā konkrētā laika periodā novērotu </a:t>
            </a:r>
            <a:r>
              <a:rPr lang="lv-LV" b="1" dirty="0" smtClean="0">
                <a:solidFill>
                  <a:schemeClr val="tx1"/>
                </a:solidFill>
              </a:rPr>
              <a:t>vērtību pārmaiņu un mijiedarbības scenāriju izstrādi (modelēšanu), </a:t>
            </a:r>
            <a:r>
              <a:rPr lang="lv-LV" b="1" dirty="0">
                <a:solidFill>
                  <a:schemeClr val="tx1"/>
                </a:solidFill>
              </a:rPr>
              <a:t>lai iegūtu ieskatu </a:t>
            </a:r>
            <a:r>
              <a:rPr lang="lv-LV" b="1" dirty="0" smtClean="0">
                <a:solidFill>
                  <a:schemeClr val="tx1"/>
                </a:solidFill>
              </a:rPr>
              <a:t>sistēmas </a:t>
            </a:r>
            <a:r>
              <a:rPr lang="lv-LV" b="1" dirty="0">
                <a:solidFill>
                  <a:schemeClr val="tx1"/>
                </a:solidFill>
              </a:rPr>
              <a:t>izmaiņās, </a:t>
            </a:r>
            <a:endParaRPr lang="lv-LV" b="1" dirty="0" smtClean="0">
              <a:solidFill>
                <a:schemeClr val="tx1"/>
              </a:solidFill>
            </a:endParaRPr>
          </a:p>
          <a:p>
            <a:pPr algn="ctr"/>
            <a:r>
              <a:rPr lang="lv-LV" b="1" dirty="0" smtClean="0">
                <a:solidFill>
                  <a:schemeClr val="tx1"/>
                </a:solidFill>
              </a:rPr>
              <a:t>kādas </a:t>
            </a:r>
            <a:r>
              <a:rPr lang="lv-LV" b="1" dirty="0">
                <a:solidFill>
                  <a:schemeClr val="tx1"/>
                </a:solidFill>
              </a:rPr>
              <a:t>tās varētu būt nākotnē un ir notikušas </a:t>
            </a:r>
            <a:r>
              <a:rPr lang="lv-LV" b="1" dirty="0" smtClean="0">
                <a:solidFill>
                  <a:schemeClr val="tx1"/>
                </a:solidFill>
              </a:rPr>
              <a:t>pagātnē</a:t>
            </a:r>
            <a:endParaRPr lang="lv-LV" b="1" dirty="0">
              <a:solidFill>
                <a:schemeClr val="tx1"/>
              </a:solidFill>
            </a:endParaRPr>
          </a:p>
        </p:txBody>
      </p:sp>
      <p:sp>
        <p:nvSpPr>
          <p:cNvPr id="6" name="Rounded Rectangle 5"/>
          <p:cNvSpPr/>
          <p:nvPr/>
        </p:nvSpPr>
        <p:spPr>
          <a:xfrm>
            <a:off x="5786846" y="3217420"/>
            <a:ext cx="6074756" cy="72498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Modelis ir procesu, sistēmu vai darbības aprakstīšana vai attēlošana ar matemātisku vienādojumu </a:t>
            </a:r>
            <a:r>
              <a:rPr lang="lv-LV" b="1" dirty="0" smtClean="0">
                <a:solidFill>
                  <a:schemeClr val="tx1"/>
                </a:solidFill>
              </a:rPr>
              <a:t>palīdzību</a:t>
            </a:r>
          </a:p>
        </p:txBody>
      </p:sp>
      <p:sp>
        <p:nvSpPr>
          <p:cNvPr id="8" name="Rounded Rectangle 7"/>
          <p:cNvSpPr/>
          <p:nvPr/>
        </p:nvSpPr>
        <p:spPr>
          <a:xfrm>
            <a:off x="5786846" y="4273333"/>
            <a:ext cx="6074756" cy="70321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Izziņas </a:t>
            </a:r>
            <a:r>
              <a:rPr lang="lv-LV" b="1" dirty="0">
                <a:solidFill>
                  <a:schemeClr val="tx1"/>
                </a:solidFill>
              </a:rPr>
              <a:t>metodi, kur pētījamo objektu aizstāj ar modeli, lieto gadījumos, kad objekti tiešai izpētei grūti pieejami</a:t>
            </a:r>
            <a:endParaRPr lang="lv-LV" b="1" dirty="0" smtClean="0">
              <a:solidFill>
                <a:schemeClr val="tx1"/>
              </a:solidFill>
            </a:endParaRPr>
          </a:p>
        </p:txBody>
      </p:sp>
    </p:spTree>
    <p:extLst>
      <p:ext uri="{BB962C8B-B14F-4D97-AF65-F5344CB8AC3E}">
        <p14:creationId xmlns:p14="http://schemas.microsoft.com/office/powerpoint/2010/main" val="1132458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5_Atteli\440672445_aed43eae73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429"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336306" y="323227"/>
            <a:ext cx="5532258" cy="1224000"/>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ZEMES KLIMATA PĀRMAIŅU RAKSTURS</a:t>
            </a:r>
            <a:endParaRPr lang="lv-LV" sz="4000" b="1" dirty="0"/>
          </a:p>
        </p:txBody>
      </p:sp>
      <p:sp>
        <p:nvSpPr>
          <p:cNvPr id="5" name="Title 1"/>
          <p:cNvSpPr txBox="1">
            <a:spLocks/>
          </p:cNvSpPr>
          <p:nvPr/>
        </p:nvSpPr>
        <p:spPr>
          <a:xfrm>
            <a:off x="4736407" y="2009179"/>
            <a:ext cx="7192356" cy="12138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Zemes klimata mainības tendenču analīze sniedz pārliecinoši daudz pierādījumu tam, ka pēdējā gadsimta laikā Zemes klimats ir būtiski izmainījies</a:t>
            </a:r>
            <a:endParaRPr lang="lv-LV" sz="2400" dirty="0" smtClean="0"/>
          </a:p>
        </p:txBody>
      </p:sp>
      <p:sp>
        <p:nvSpPr>
          <p:cNvPr id="6" name="Rounded Rectangle 5"/>
          <p:cNvSpPr/>
          <p:nvPr/>
        </p:nvSpPr>
        <p:spPr>
          <a:xfrm>
            <a:off x="4736407" y="3429000"/>
            <a:ext cx="3877427" cy="115543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Pārmaiņas skar gan klimata kopējos rādītājus, </a:t>
            </a:r>
            <a:r>
              <a:rPr lang="lv-LV" b="1" dirty="0" smtClean="0">
                <a:solidFill>
                  <a:schemeClr val="tx1"/>
                </a:solidFill>
              </a:rPr>
              <a:t>gan arī </a:t>
            </a:r>
            <a:r>
              <a:rPr lang="lv-LV" b="1" dirty="0">
                <a:solidFill>
                  <a:schemeClr val="tx1"/>
                </a:solidFill>
              </a:rPr>
              <a:t>izmaiņas Zemes </a:t>
            </a:r>
            <a:r>
              <a:rPr lang="lv-LV" b="1" dirty="0" err="1">
                <a:solidFill>
                  <a:schemeClr val="tx1"/>
                </a:solidFill>
              </a:rPr>
              <a:t>biofizikālajās</a:t>
            </a:r>
            <a:r>
              <a:rPr lang="lv-LV" b="1" dirty="0">
                <a:solidFill>
                  <a:schemeClr val="tx1"/>
                </a:solidFill>
              </a:rPr>
              <a:t> sistēmās </a:t>
            </a:r>
            <a:r>
              <a:rPr lang="lv-LV" b="1" dirty="0" smtClean="0">
                <a:solidFill>
                  <a:schemeClr val="tx1"/>
                </a:solidFill>
              </a:rPr>
              <a:t>(</a:t>
            </a:r>
            <a:r>
              <a:rPr lang="lv-LV" b="1" dirty="0">
                <a:solidFill>
                  <a:schemeClr val="tx1"/>
                </a:solidFill>
              </a:rPr>
              <a:t>piemēram, </a:t>
            </a:r>
            <a:r>
              <a:rPr lang="lv-LV" b="1" dirty="0" smtClean="0">
                <a:solidFill>
                  <a:schemeClr val="tx1"/>
                </a:solidFill>
              </a:rPr>
              <a:t>vielu </a:t>
            </a:r>
            <a:r>
              <a:rPr lang="lv-LV" b="1" dirty="0">
                <a:solidFill>
                  <a:schemeClr val="tx1"/>
                </a:solidFill>
              </a:rPr>
              <a:t>apriti, plūsmas </a:t>
            </a:r>
            <a:r>
              <a:rPr lang="lv-LV" b="1" dirty="0" smtClean="0">
                <a:solidFill>
                  <a:schemeClr val="tx1"/>
                </a:solidFill>
              </a:rPr>
              <a:t>u.c.)</a:t>
            </a:r>
          </a:p>
        </p:txBody>
      </p:sp>
      <p:sp>
        <p:nvSpPr>
          <p:cNvPr id="8" name="Rounded Rectangle 7"/>
          <p:cNvSpPr/>
          <p:nvPr/>
        </p:nvSpPr>
        <p:spPr>
          <a:xfrm>
            <a:off x="8390015" y="3888672"/>
            <a:ext cx="3538748" cy="123636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Zemes </a:t>
            </a:r>
            <a:r>
              <a:rPr lang="lv-LV" b="1" dirty="0" smtClean="0">
                <a:solidFill>
                  <a:schemeClr val="tx1"/>
                </a:solidFill>
              </a:rPr>
              <a:t>temperatūra</a:t>
            </a:r>
          </a:p>
          <a:p>
            <a:pPr marL="285750" indent="-285750">
              <a:buFont typeface="Arial" panose="020B0604020202020204" pitchFamily="34" charset="0"/>
              <a:buChar char="•"/>
            </a:pPr>
            <a:r>
              <a:rPr lang="lv-LV" b="1" dirty="0" smtClean="0">
                <a:solidFill>
                  <a:schemeClr val="tx1"/>
                </a:solidFill>
              </a:rPr>
              <a:t>Nokrišņu daudzums</a:t>
            </a:r>
          </a:p>
          <a:p>
            <a:pPr marL="285750" indent="-285750">
              <a:buFont typeface="Arial" panose="020B0604020202020204" pitchFamily="34" charset="0"/>
              <a:buChar char="•"/>
            </a:pPr>
            <a:r>
              <a:rPr lang="lv-LV" b="1" dirty="0">
                <a:solidFill>
                  <a:schemeClr val="tx1"/>
                </a:solidFill>
              </a:rPr>
              <a:t>S</a:t>
            </a:r>
            <a:r>
              <a:rPr lang="lv-LV" b="1" dirty="0" smtClean="0">
                <a:solidFill>
                  <a:schemeClr val="tx1"/>
                </a:solidFill>
              </a:rPr>
              <a:t>niega </a:t>
            </a:r>
            <a:r>
              <a:rPr lang="lv-LV" b="1" dirty="0">
                <a:solidFill>
                  <a:schemeClr val="tx1"/>
                </a:solidFill>
              </a:rPr>
              <a:t>segas stabilitāte Zemes ziemeļu reģionos, kalnos</a:t>
            </a:r>
            <a:endParaRPr lang="lv-LV" b="1" dirty="0" smtClean="0">
              <a:solidFill>
                <a:schemeClr val="tx1"/>
              </a:solidFill>
            </a:endParaRPr>
          </a:p>
        </p:txBody>
      </p:sp>
      <p:sp>
        <p:nvSpPr>
          <p:cNvPr id="10" name="Title 1"/>
          <p:cNvSpPr txBox="1">
            <a:spLocks/>
          </p:cNvSpPr>
          <p:nvPr/>
        </p:nvSpPr>
        <p:spPr>
          <a:xfrm>
            <a:off x="3121890" y="5330983"/>
            <a:ext cx="8806873" cy="119450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Ir pamats uzskatīt, ka siltumnīcefekta gāzu emisijas apjoms un koncentrācijas pieaugums atmosfērā uzskatāms par galveno faktoru, kas nosaka Zemes klimata būtiskās izmaiņas – </a:t>
            </a:r>
            <a:r>
              <a:rPr lang="lv-LV" sz="2400" b="1" u="sng" dirty="0"/>
              <a:t>globālo sasilšanu</a:t>
            </a:r>
          </a:p>
        </p:txBody>
      </p:sp>
    </p:spTree>
    <p:extLst>
      <p:ext uri="{BB962C8B-B14F-4D97-AF65-F5344CB8AC3E}">
        <p14:creationId xmlns:p14="http://schemas.microsoft.com/office/powerpoint/2010/main" val="902396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clm-community.eu/images/13_Picture1_14035072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5637" y="3691407"/>
            <a:ext cx="4334363" cy="316659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868303" y="566235"/>
            <a:ext cx="4685118" cy="98141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Ideālam </a:t>
            </a:r>
            <a:r>
              <a:rPr lang="lv-LV" sz="2400" b="1" dirty="0"/>
              <a:t>klimata modelim </a:t>
            </a:r>
            <a:r>
              <a:rPr lang="lv-LV" sz="2400" dirty="0"/>
              <a:t>jāatbilst šādām </a:t>
            </a:r>
            <a:r>
              <a:rPr lang="lv-LV" sz="2400" dirty="0" smtClean="0"/>
              <a:t>prasībām:</a:t>
            </a:r>
            <a:endParaRPr lang="lv-LV" sz="2400" dirty="0"/>
          </a:p>
        </p:txBody>
      </p:sp>
      <p:sp>
        <p:nvSpPr>
          <p:cNvPr id="5" name="Rounded Rectangle 4"/>
          <p:cNvSpPr/>
          <p:nvPr/>
        </p:nvSpPr>
        <p:spPr>
          <a:xfrm>
            <a:off x="329022" y="1810328"/>
            <a:ext cx="6332272" cy="9429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arenR"/>
            </a:pPr>
            <a:r>
              <a:rPr lang="lv-LV" b="1" dirty="0">
                <a:solidFill>
                  <a:schemeClr val="tx1"/>
                </a:solidFill>
              </a:rPr>
              <a:t>P</a:t>
            </a:r>
            <a:r>
              <a:rPr lang="lv-LV" b="1" dirty="0" smtClean="0">
                <a:solidFill>
                  <a:schemeClr val="tx1"/>
                </a:solidFill>
              </a:rPr>
              <a:t>ilnīga </a:t>
            </a:r>
            <a:r>
              <a:rPr lang="lv-LV" b="1" dirty="0">
                <a:solidFill>
                  <a:schemeClr val="tx1"/>
                </a:solidFill>
              </a:rPr>
              <a:t>izpratne par visu klimata veidošanā iesaistīto faktoru savstarpējo mijiedarbību niansēm, šo sakarību matemātisks formulējums, kas </a:t>
            </a:r>
            <a:r>
              <a:rPr lang="lv-LV" b="1" dirty="0" smtClean="0">
                <a:solidFill>
                  <a:schemeClr val="tx1"/>
                </a:solidFill>
              </a:rPr>
              <a:t>ietvertu datus par:</a:t>
            </a:r>
            <a:endParaRPr lang="lv-LV" b="1" dirty="0">
              <a:solidFill>
                <a:schemeClr val="tx1"/>
              </a:solidFill>
            </a:endParaRPr>
          </a:p>
        </p:txBody>
      </p:sp>
      <p:sp>
        <p:nvSpPr>
          <p:cNvPr id="6" name="Rounded Rectangle 5"/>
          <p:cNvSpPr/>
          <p:nvPr/>
        </p:nvSpPr>
        <p:spPr>
          <a:xfrm>
            <a:off x="6571908" y="916828"/>
            <a:ext cx="5287584" cy="3007150"/>
          </a:xfrm>
          <a:prstGeom prst="roundRect">
            <a:avLst>
              <a:gd name="adj" fmla="val 13192"/>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Atmosfēras cirkulāciju</a:t>
            </a:r>
          </a:p>
          <a:p>
            <a:pPr marL="285750" indent="-285750">
              <a:buFont typeface="Arial" panose="020B0604020202020204" pitchFamily="34" charset="0"/>
              <a:buChar char="•"/>
            </a:pPr>
            <a:r>
              <a:rPr lang="lv-LV" b="1" dirty="0" smtClean="0">
                <a:solidFill>
                  <a:schemeClr val="tx1"/>
                </a:solidFill>
              </a:rPr>
              <a:t>Zemes reljefu</a:t>
            </a:r>
          </a:p>
          <a:p>
            <a:pPr marL="285750" indent="-285750">
              <a:buFont typeface="Arial" panose="020B0604020202020204" pitchFamily="34" charset="0"/>
              <a:buChar char="•"/>
            </a:pPr>
            <a:r>
              <a:rPr lang="lv-LV" b="1" dirty="0" smtClean="0">
                <a:solidFill>
                  <a:schemeClr val="tx1"/>
                </a:solidFill>
              </a:rPr>
              <a:t>Okeānu cirkulāciju</a:t>
            </a:r>
          </a:p>
          <a:p>
            <a:pPr marL="285750" indent="-285750">
              <a:buFont typeface="Arial" panose="020B0604020202020204" pitchFamily="34" charset="0"/>
              <a:buChar char="•"/>
            </a:pPr>
            <a:r>
              <a:rPr lang="lv-LV" b="1" dirty="0" smtClean="0">
                <a:solidFill>
                  <a:schemeClr val="tx1"/>
                </a:solidFill>
              </a:rPr>
              <a:t>Saules </a:t>
            </a:r>
            <a:r>
              <a:rPr lang="lv-LV" b="1" dirty="0">
                <a:solidFill>
                  <a:schemeClr val="tx1"/>
                </a:solidFill>
              </a:rPr>
              <a:t>enerģijas pieplūduma </a:t>
            </a:r>
            <a:r>
              <a:rPr lang="lv-LV" b="1" dirty="0" smtClean="0">
                <a:solidFill>
                  <a:schemeClr val="tx1"/>
                </a:solidFill>
              </a:rPr>
              <a:t>īpatnībām</a:t>
            </a:r>
          </a:p>
          <a:p>
            <a:pPr marL="285750" indent="-285750">
              <a:buFont typeface="Arial" panose="020B0604020202020204" pitchFamily="34" charset="0"/>
              <a:buChar char="•"/>
            </a:pPr>
            <a:r>
              <a:rPr lang="lv-LV" b="1" dirty="0" smtClean="0">
                <a:solidFill>
                  <a:schemeClr val="tx1"/>
                </a:solidFill>
              </a:rPr>
              <a:t>Ģeoloģiska rakstura ietekmēm </a:t>
            </a:r>
            <a:r>
              <a:rPr lang="lv-LV" dirty="0">
                <a:solidFill>
                  <a:schemeClr val="tx1"/>
                </a:solidFill>
              </a:rPr>
              <a:t>(vulkāni, augsnes atbrīvotās siltumnīcefekta </a:t>
            </a:r>
            <a:r>
              <a:rPr lang="lv-LV" dirty="0" smtClean="0">
                <a:solidFill>
                  <a:schemeClr val="tx1"/>
                </a:solidFill>
              </a:rPr>
              <a:t>gāzes)</a:t>
            </a:r>
          </a:p>
          <a:p>
            <a:pPr marL="285750" indent="-285750">
              <a:buFont typeface="Arial" panose="020B0604020202020204" pitchFamily="34" charset="0"/>
              <a:buChar char="•"/>
            </a:pPr>
            <a:r>
              <a:rPr lang="lv-LV" b="1" dirty="0" smtClean="0">
                <a:solidFill>
                  <a:schemeClr val="tx1"/>
                </a:solidFill>
              </a:rPr>
              <a:t>Ārējo kosmisko </a:t>
            </a:r>
            <a:r>
              <a:rPr lang="lv-LV" b="1" dirty="0">
                <a:solidFill>
                  <a:schemeClr val="tx1"/>
                </a:solidFill>
              </a:rPr>
              <a:t>apstākļu </a:t>
            </a:r>
            <a:r>
              <a:rPr lang="lv-LV" b="1" dirty="0" smtClean="0">
                <a:solidFill>
                  <a:schemeClr val="tx1"/>
                </a:solidFill>
              </a:rPr>
              <a:t>ietekmēm </a:t>
            </a:r>
            <a:r>
              <a:rPr lang="lv-LV" dirty="0">
                <a:solidFill>
                  <a:schemeClr val="tx1"/>
                </a:solidFill>
              </a:rPr>
              <a:t>(magnētiskās vētras, meteorīti  </a:t>
            </a:r>
            <a:r>
              <a:rPr lang="lv-LV" dirty="0" smtClean="0">
                <a:solidFill>
                  <a:schemeClr val="tx1"/>
                </a:solidFill>
              </a:rPr>
              <a:t>u.tml.)</a:t>
            </a:r>
          </a:p>
          <a:p>
            <a:pPr marL="285750" indent="-285750">
              <a:buFont typeface="Arial" panose="020B0604020202020204" pitchFamily="34" charset="0"/>
              <a:buChar char="•"/>
            </a:pPr>
            <a:r>
              <a:rPr lang="lv-LV" b="1" dirty="0" smtClean="0">
                <a:solidFill>
                  <a:schemeClr val="tx1"/>
                </a:solidFill>
              </a:rPr>
              <a:t>Antropogēnās ietekmēm</a:t>
            </a:r>
            <a:endParaRPr lang="lv-LV" b="1" dirty="0">
              <a:solidFill>
                <a:schemeClr val="tx1"/>
              </a:solidFill>
            </a:endParaRPr>
          </a:p>
          <a:p>
            <a:pPr marL="285750" indent="-285750">
              <a:buFont typeface="Arial" panose="020B0604020202020204" pitchFamily="34" charset="0"/>
              <a:buChar char="•"/>
            </a:pPr>
            <a:r>
              <a:rPr lang="lv-LV" b="1" dirty="0" smtClean="0">
                <a:solidFill>
                  <a:schemeClr val="tx1"/>
                </a:solidFill>
              </a:rPr>
              <a:t>Atmosfēras</a:t>
            </a:r>
            <a:r>
              <a:rPr lang="lv-LV" b="1" dirty="0">
                <a:solidFill>
                  <a:schemeClr val="tx1"/>
                </a:solidFill>
              </a:rPr>
              <a:t>-</a:t>
            </a:r>
            <a:r>
              <a:rPr lang="lv-LV" b="1" dirty="0" smtClean="0">
                <a:solidFill>
                  <a:schemeClr val="tx1"/>
                </a:solidFill>
              </a:rPr>
              <a:t>biosfēras </a:t>
            </a:r>
            <a:r>
              <a:rPr lang="lv-LV" b="1" dirty="0">
                <a:solidFill>
                  <a:schemeClr val="tx1"/>
                </a:solidFill>
              </a:rPr>
              <a:t>mijiedarbības raksturu</a:t>
            </a:r>
            <a:endParaRPr lang="lv-LV" b="1" dirty="0" smtClean="0">
              <a:solidFill>
                <a:schemeClr val="tx1"/>
              </a:solidFill>
            </a:endParaRPr>
          </a:p>
        </p:txBody>
      </p:sp>
      <p:sp>
        <p:nvSpPr>
          <p:cNvPr id="7" name="Rounded Rectangle 6"/>
          <p:cNvSpPr/>
          <p:nvPr/>
        </p:nvSpPr>
        <p:spPr>
          <a:xfrm>
            <a:off x="325726" y="3015903"/>
            <a:ext cx="5770273"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arenR" startAt="2"/>
            </a:pPr>
            <a:r>
              <a:rPr lang="lv-LV" b="1" dirty="0" smtClean="0">
                <a:solidFill>
                  <a:schemeClr val="tx1"/>
                </a:solidFill>
              </a:rPr>
              <a:t>Precīzi dati </a:t>
            </a:r>
            <a:r>
              <a:rPr lang="lv-LV" b="1" dirty="0">
                <a:solidFill>
                  <a:schemeClr val="tx1"/>
                </a:solidFill>
              </a:rPr>
              <a:t>par šīm vērtībām interesējošos laika periodos visā izpētāmajā teritorijā</a:t>
            </a:r>
            <a:endParaRPr lang="lv-LV" b="1" dirty="0" smtClean="0">
              <a:solidFill>
                <a:schemeClr val="tx1"/>
              </a:solidFill>
            </a:endParaRPr>
          </a:p>
        </p:txBody>
      </p:sp>
      <p:sp>
        <p:nvSpPr>
          <p:cNvPr id="8" name="Rounded Rectangle 7"/>
          <p:cNvSpPr/>
          <p:nvPr/>
        </p:nvSpPr>
        <p:spPr>
          <a:xfrm>
            <a:off x="325727" y="4005941"/>
            <a:ext cx="5770272" cy="13254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arenR" startAt="3"/>
            </a:pPr>
            <a:r>
              <a:rPr lang="lv-LV" b="1" dirty="0" smtClean="0">
                <a:solidFill>
                  <a:schemeClr val="tx1"/>
                </a:solidFill>
              </a:rPr>
              <a:t>Skaitļošanas jaudas</a:t>
            </a:r>
            <a:r>
              <a:rPr lang="lv-LV" b="1" dirty="0">
                <a:solidFill>
                  <a:schemeClr val="tx1"/>
                </a:solidFill>
              </a:rPr>
              <a:t>, kuras ļauj matemātiski apstrādāt izmantojamo informāciju (klimata modelēšana ir viena no vadošajām superdatoru izmantošanas jomām pasaulē</a:t>
            </a:r>
            <a:r>
              <a:rPr lang="lv-LV" b="1" dirty="0" smtClean="0">
                <a:solidFill>
                  <a:schemeClr val="tx1"/>
                </a:solidFill>
              </a:rPr>
              <a:t>)</a:t>
            </a:r>
          </a:p>
        </p:txBody>
      </p:sp>
      <p:sp>
        <p:nvSpPr>
          <p:cNvPr id="9" name="Title 1"/>
          <p:cNvSpPr txBox="1">
            <a:spLocks/>
          </p:cNvSpPr>
          <p:nvPr/>
        </p:nvSpPr>
        <p:spPr>
          <a:xfrm>
            <a:off x="332509" y="5594080"/>
            <a:ext cx="6927273" cy="110392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Datiem ir nepieciešama arī augsta izšķirtspēja, lai spētu iekļaut visas izmaiņas modelēšanai </a:t>
            </a:r>
            <a:endParaRPr lang="lv-LV" sz="2400" dirty="0" smtClean="0"/>
          </a:p>
          <a:p>
            <a:pPr algn="ctr"/>
            <a:r>
              <a:rPr lang="lv-LV" sz="2400" dirty="0" smtClean="0"/>
              <a:t>dažādos </a:t>
            </a:r>
            <a:r>
              <a:rPr lang="lv-LV" sz="2400" dirty="0"/>
              <a:t>telpiskos mērogos</a:t>
            </a:r>
          </a:p>
        </p:txBody>
      </p:sp>
    </p:spTree>
    <p:extLst>
      <p:ext uri="{BB962C8B-B14F-4D97-AF65-F5344CB8AC3E}">
        <p14:creationId xmlns:p14="http://schemas.microsoft.com/office/powerpoint/2010/main" val="28961450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3702"/>
            <a:ext cx="6583680" cy="4472595"/>
            <a:chOff x="0" y="1823702"/>
            <a:chExt cx="6583680" cy="4472595"/>
          </a:xfrm>
        </p:grpSpPr>
        <p:sp>
          <p:nvSpPr>
            <p:cNvPr id="2" name="Rectangle 1"/>
            <p:cNvSpPr/>
            <p:nvPr/>
          </p:nvSpPr>
          <p:spPr>
            <a:xfrm>
              <a:off x="0" y="1823702"/>
              <a:ext cx="6583680" cy="4472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3074" name="Picture 2" descr="https://www.e-education.psu.edu/earth103/sites/www.e-education.psu.edu.earth103/files/module04/GC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39132"/>
              <a:ext cx="6104997" cy="417214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1"/>
          <p:cNvSpPr txBox="1">
            <a:spLocks/>
          </p:cNvSpPr>
          <p:nvPr/>
        </p:nvSpPr>
        <p:spPr>
          <a:xfrm>
            <a:off x="1358536" y="539139"/>
            <a:ext cx="9496698" cy="128456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Kaut arī klimata </a:t>
            </a:r>
            <a:r>
              <a:rPr lang="lv-LV" sz="2400" dirty="0"/>
              <a:t>sistēma ir ļoti sarežģīta un ir gūti neapšaubāmi sasniegumi klimata un tā mainības modelēšanā, klimata pētniecība </a:t>
            </a:r>
            <a:endParaRPr lang="lv-LV" sz="2400" dirty="0" smtClean="0"/>
          </a:p>
          <a:p>
            <a:pPr algn="ctr"/>
            <a:r>
              <a:rPr lang="lv-LV" sz="2400" dirty="0" smtClean="0"/>
              <a:t>joprojām </a:t>
            </a:r>
            <a:r>
              <a:rPr lang="lv-LV" sz="2400" dirty="0"/>
              <a:t>ir aktīvas izpētes </a:t>
            </a:r>
            <a:r>
              <a:rPr lang="lv-LV" sz="2400" dirty="0" smtClean="0"/>
              <a:t>stadijā</a:t>
            </a:r>
          </a:p>
        </p:txBody>
      </p:sp>
      <p:sp>
        <p:nvSpPr>
          <p:cNvPr id="4" name="Rounded Rectangle 3"/>
          <p:cNvSpPr/>
          <p:nvPr/>
        </p:nvSpPr>
        <p:spPr>
          <a:xfrm>
            <a:off x="6239104" y="2039132"/>
            <a:ext cx="5622470"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modelēšanā tiek izmantoti vairāki modeļu veidi, kas tiek savstarpēji </a:t>
            </a:r>
            <a:r>
              <a:rPr lang="lv-LV" b="1" dirty="0" smtClean="0">
                <a:solidFill>
                  <a:schemeClr val="tx1"/>
                </a:solidFill>
              </a:rPr>
              <a:t>savienoti</a:t>
            </a:r>
          </a:p>
        </p:txBody>
      </p:sp>
      <p:sp>
        <p:nvSpPr>
          <p:cNvPr id="5" name="Rounded Rectangle 4"/>
          <p:cNvSpPr/>
          <p:nvPr/>
        </p:nvSpPr>
        <p:spPr>
          <a:xfrm>
            <a:off x="6239104" y="2979658"/>
            <a:ext cx="5622470" cy="119505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Parasti ar laikapstākļu vai klimata modeļiem tiek saprasti vispārējās atmosfēras cirkulācijas modeļi </a:t>
            </a:r>
            <a:r>
              <a:rPr lang="lv-LV" b="1" dirty="0" smtClean="0">
                <a:solidFill>
                  <a:schemeClr val="tx1"/>
                </a:solidFill>
              </a:rPr>
              <a:t>(GCM</a:t>
            </a:r>
            <a:r>
              <a:rPr lang="lv-LV" b="1" dirty="0">
                <a:solidFill>
                  <a:schemeClr val="tx1"/>
                </a:solidFill>
              </a:rPr>
              <a:t> – </a:t>
            </a:r>
            <a:r>
              <a:rPr lang="lv-LV" b="1" dirty="0" err="1">
                <a:solidFill>
                  <a:schemeClr val="tx1"/>
                </a:solidFill>
              </a:rPr>
              <a:t>General</a:t>
            </a:r>
            <a:r>
              <a:rPr lang="lv-LV" b="1" dirty="0">
                <a:solidFill>
                  <a:schemeClr val="tx1"/>
                </a:solidFill>
              </a:rPr>
              <a:t> </a:t>
            </a:r>
            <a:r>
              <a:rPr lang="lv-LV" b="1" dirty="0" err="1">
                <a:solidFill>
                  <a:schemeClr val="tx1"/>
                </a:solidFill>
              </a:rPr>
              <a:t>Circulation</a:t>
            </a:r>
            <a:r>
              <a:rPr lang="lv-LV" b="1" dirty="0">
                <a:solidFill>
                  <a:schemeClr val="tx1"/>
                </a:solidFill>
              </a:rPr>
              <a:t> </a:t>
            </a:r>
            <a:r>
              <a:rPr lang="lv-LV" b="1" dirty="0" err="1">
                <a:solidFill>
                  <a:schemeClr val="tx1"/>
                </a:solidFill>
              </a:rPr>
              <a:t>Models</a:t>
            </a:r>
            <a:r>
              <a:rPr lang="lv-LV" b="1" dirty="0">
                <a:solidFill>
                  <a:schemeClr val="tx1"/>
                </a:solidFill>
              </a:rPr>
              <a:t>) jeb </a:t>
            </a:r>
            <a:endParaRPr lang="lv-LV" b="1" dirty="0" smtClean="0">
              <a:solidFill>
                <a:schemeClr val="tx1"/>
              </a:solidFill>
            </a:endParaRPr>
          </a:p>
          <a:p>
            <a:pPr algn="ctr"/>
            <a:r>
              <a:rPr lang="lv-LV" b="1" dirty="0" smtClean="0">
                <a:solidFill>
                  <a:schemeClr val="tx1"/>
                </a:solidFill>
              </a:rPr>
              <a:t>globālie </a:t>
            </a:r>
            <a:r>
              <a:rPr lang="lv-LV" b="1" dirty="0">
                <a:solidFill>
                  <a:schemeClr val="tx1"/>
                </a:solidFill>
              </a:rPr>
              <a:t>klimata modeļi</a:t>
            </a:r>
            <a:endParaRPr lang="lv-LV" b="1" dirty="0" smtClean="0">
              <a:solidFill>
                <a:schemeClr val="tx1"/>
              </a:solidFill>
            </a:endParaRPr>
          </a:p>
        </p:txBody>
      </p:sp>
      <p:sp>
        <p:nvSpPr>
          <p:cNvPr id="6" name="Rounded Rectangle 5"/>
          <p:cNvSpPr/>
          <p:nvPr/>
        </p:nvSpPr>
        <p:spPr>
          <a:xfrm>
            <a:off x="6239105" y="4387875"/>
            <a:ext cx="5622469" cy="119505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Vienkāršie vispārējās cirkulācijas modeļi sastāv no pamata vienādojumiem, kas apraksta enerģijas plūsmas sistēmā un enerģijas izkliedēšanas </a:t>
            </a:r>
            <a:endParaRPr lang="lv-LV" b="1" dirty="0" smtClean="0">
              <a:solidFill>
                <a:schemeClr val="tx1"/>
              </a:solidFill>
            </a:endParaRPr>
          </a:p>
          <a:p>
            <a:pPr algn="ctr"/>
            <a:r>
              <a:rPr lang="lv-LV" b="1" dirty="0" smtClean="0">
                <a:solidFill>
                  <a:schemeClr val="tx1"/>
                </a:solidFill>
              </a:rPr>
              <a:t>mehānisma algoritmu</a:t>
            </a:r>
          </a:p>
        </p:txBody>
      </p:sp>
      <p:sp>
        <p:nvSpPr>
          <p:cNvPr id="7" name="Rounded Rectangle 6"/>
          <p:cNvSpPr/>
          <p:nvPr/>
        </p:nvSpPr>
        <p:spPr>
          <a:xfrm>
            <a:off x="6239105" y="5796092"/>
            <a:ext cx="5622469"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Ar </a:t>
            </a:r>
            <a:r>
              <a:rPr lang="lv-LV" b="1" dirty="0">
                <a:solidFill>
                  <a:schemeClr val="tx1"/>
                </a:solidFill>
              </a:rPr>
              <a:t>šiem modeļiem var modelēt vietēja mēroga </a:t>
            </a:r>
            <a:endParaRPr lang="lv-LV" b="1" dirty="0" smtClean="0">
              <a:solidFill>
                <a:schemeClr val="tx1"/>
              </a:solidFill>
            </a:endParaRPr>
          </a:p>
          <a:p>
            <a:pPr algn="ctr"/>
            <a:r>
              <a:rPr lang="lv-LV" b="1" dirty="0" smtClean="0">
                <a:solidFill>
                  <a:schemeClr val="tx1"/>
                </a:solidFill>
              </a:rPr>
              <a:t>procesus </a:t>
            </a:r>
            <a:r>
              <a:rPr lang="lv-LV" b="1" dirty="0">
                <a:solidFill>
                  <a:schemeClr val="tx1"/>
                </a:solidFill>
              </a:rPr>
              <a:t>atmosfērā</a:t>
            </a:r>
            <a:endParaRPr lang="lv-LV" b="1" dirty="0" smtClean="0">
              <a:solidFill>
                <a:schemeClr val="tx1"/>
              </a:solidFill>
            </a:endParaRPr>
          </a:p>
        </p:txBody>
      </p:sp>
    </p:spTree>
    <p:extLst>
      <p:ext uri="{BB962C8B-B14F-4D97-AF65-F5344CB8AC3E}">
        <p14:creationId xmlns:p14="http://schemas.microsoft.com/office/powerpoint/2010/main" val="34088081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96000" y="1297082"/>
            <a:ext cx="5752011" cy="127644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Okeāna modeļi apraksta atmosfēras un jūru un okeānu virsmas mijiedarbību, enerģijas apmaiņu, iztvaikošanas un kondensācijas procesus, kā arī mijiedarbību, ņemot vērā ledus segas ietekmi uz gaisa masu plūsmām</a:t>
            </a:r>
            <a:endParaRPr lang="lv-LV" b="1" dirty="0" smtClean="0">
              <a:solidFill>
                <a:schemeClr val="tx1"/>
              </a:solidFill>
            </a:endParaRPr>
          </a:p>
        </p:txBody>
      </p:sp>
      <p:sp>
        <p:nvSpPr>
          <p:cNvPr id="5" name="Rounded Rectangle 4"/>
          <p:cNvSpPr/>
          <p:nvPr/>
        </p:nvSpPr>
        <p:spPr>
          <a:xfrm>
            <a:off x="351478" y="2138978"/>
            <a:ext cx="5383116"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Kompleksie jeb saistītie modeļi ietver iepriekšējos elementus un vēl citus faktorus</a:t>
            </a:r>
            <a:endParaRPr lang="lv-LV" b="1" dirty="0" smtClean="0">
              <a:solidFill>
                <a:schemeClr val="tx1"/>
              </a:solidFill>
            </a:endParaRPr>
          </a:p>
        </p:txBody>
      </p:sp>
      <p:sp>
        <p:nvSpPr>
          <p:cNvPr id="6" name="Rounded Rectangle 5"/>
          <p:cNvSpPr/>
          <p:nvPr/>
        </p:nvSpPr>
        <p:spPr>
          <a:xfrm>
            <a:off x="351478" y="862534"/>
            <a:ext cx="5383116" cy="101197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Atmosfēriskie vispārējās cirkulācijas modeļi parasti aptver atmosfēras un Zemes virsmas mijiedarbības </a:t>
            </a:r>
            <a:endParaRPr lang="lv-LV" b="1" dirty="0" smtClean="0">
              <a:solidFill>
                <a:schemeClr val="tx1"/>
              </a:solidFill>
            </a:endParaRPr>
          </a:p>
          <a:p>
            <a:pPr algn="ctr"/>
            <a:r>
              <a:rPr lang="lv-LV" b="1" dirty="0" smtClean="0">
                <a:solidFill>
                  <a:schemeClr val="tx1"/>
                </a:solidFill>
              </a:rPr>
              <a:t>procesu </a:t>
            </a:r>
            <a:r>
              <a:rPr lang="lv-LV" b="1" dirty="0">
                <a:solidFill>
                  <a:schemeClr val="tx1"/>
                </a:solidFill>
              </a:rPr>
              <a:t>raksturu</a:t>
            </a:r>
          </a:p>
        </p:txBody>
      </p:sp>
      <p:grpSp>
        <p:nvGrpSpPr>
          <p:cNvPr id="3" name="Group 2"/>
          <p:cNvGrpSpPr/>
          <p:nvPr/>
        </p:nvGrpSpPr>
        <p:grpSpPr>
          <a:xfrm>
            <a:off x="1371607" y="3429000"/>
            <a:ext cx="9472612" cy="3057525"/>
            <a:chOff x="1185863" y="3429000"/>
            <a:chExt cx="9472612" cy="3057525"/>
          </a:xfrm>
        </p:grpSpPr>
        <p:sp>
          <p:nvSpPr>
            <p:cNvPr id="2" name="Rectangle 1"/>
            <p:cNvSpPr/>
            <p:nvPr/>
          </p:nvSpPr>
          <p:spPr>
            <a:xfrm>
              <a:off x="1185863" y="3429000"/>
              <a:ext cx="9472612" cy="305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026" name="Picture 2" descr="http://mitgcm.org/wordpress/wp-content/uploads/2009/02/TitleIma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1270" y="3662572"/>
              <a:ext cx="8591443" cy="25856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1150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9634" y="3064029"/>
            <a:ext cx="4127864" cy="197823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Tāpat </a:t>
            </a:r>
            <a:r>
              <a:rPr lang="lv-LV" b="1" dirty="0">
                <a:solidFill>
                  <a:schemeClr val="tx1"/>
                </a:solidFill>
              </a:rPr>
              <a:t>ir vērojamas problēmas ar cilvēka darbības ietekmes neprognozējamo faktoru, kas saistāms ar ekonomiskās izaugsmes ātrumu un attīstību (piemēram, kādu attīstības scenāriju izvēlēties modelējot</a:t>
            </a:r>
            <a:r>
              <a:rPr lang="lv-LV" b="1" dirty="0" smtClean="0">
                <a:solidFill>
                  <a:schemeClr val="tx1"/>
                </a:solidFill>
              </a:rPr>
              <a:t>)</a:t>
            </a:r>
            <a:endParaRPr lang="lv-LV" b="1" dirty="0">
              <a:solidFill>
                <a:schemeClr val="tx1"/>
              </a:solidFill>
            </a:endParaRPr>
          </a:p>
        </p:txBody>
      </p:sp>
      <p:sp>
        <p:nvSpPr>
          <p:cNvPr id="7" name="Title 1"/>
          <p:cNvSpPr txBox="1">
            <a:spLocks/>
          </p:cNvSpPr>
          <p:nvPr/>
        </p:nvSpPr>
        <p:spPr>
          <a:xfrm>
            <a:off x="987072" y="736306"/>
            <a:ext cx="10241279" cy="128456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modelēšanā nākas sastapties ar daudzām un dažādām </a:t>
            </a:r>
            <a:r>
              <a:rPr lang="lv-LV" sz="2400" dirty="0" smtClean="0"/>
              <a:t>problēmām – dabā </a:t>
            </a:r>
            <a:r>
              <a:rPr lang="lv-LV" sz="2400" dirty="0"/>
              <a:t>ir pārāk daudz faktoru, kas savstarpēji cieši saistīti un ko grūti </a:t>
            </a:r>
            <a:endParaRPr lang="lv-LV" sz="2400" dirty="0" smtClean="0"/>
          </a:p>
          <a:p>
            <a:pPr algn="ctr"/>
            <a:r>
              <a:rPr lang="lv-LV" sz="2400" dirty="0" smtClean="0"/>
              <a:t>objektīvi </a:t>
            </a:r>
            <a:r>
              <a:rPr lang="lv-LV" sz="2400" dirty="0"/>
              <a:t>atspoguļot modelī</a:t>
            </a:r>
            <a:endParaRPr lang="lv-LV" sz="2400" dirty="0" smtClean="0"/>
          </a:p>
        </p:txBody>
      </p:sp>
      <p:pic>
        <p:nvPicPr>
          <p:cNvPr id="2050" name="Picture 2" descr="http://www.windows2universe.org/earth/climate/images/ipcc_ar4_wg1_ch1_fig_1_2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081" y="2338251"/>
            <a:ext cx="7260468" cy="380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4183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243008" y="562899"/>
            <a:ext cx="9729788" cy="132305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Izstrādājot </a:t>
            </a:r>
            <a:r>
              <a:rPr lang="lv-LV" sz="2400" dirty="0"/>
              <a:t>modeļus, vispirms tiek pārbaudīts, cik precīzi izmantotais matemātiskais aparāts ļauj aprakstīt situāciju, par kuru ir pieejami dati meteoroloģisko novērojumu periodā vai arī klimata pagātnē</a:t>
            </a:r>
            <a:endParaRPr lang="lv-LV" sz="2400" dirty="0" smtClean="0"/>
          </a:p>
        </p:txBody>
      </p:sp>
      <p:sp>
        <p:nvSpPr>
          <p:cNvPr id="4" name="Rounded Rectangle 3"/>
          <p:cNvSpPr/>
          <p:nvPr/>
        </p:nvSpPr>
        <p:spPr>
          <a:xfrm>
            <a:off x="6229487" y="2272257"/>
            <a:ext cx="5622470" cy="120015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Nākotnes klimata izmaiņu modelēšana dod ieskatu iespējamās klimata izmaiņās atbilstoši noteiktām izmaiņām modeļa ieejas datos, ņemot vērā faktorus, kuri var izraisīt klimata mainību</a:t>
            </a:r>
            <a:endParaRPr lang="lv-LV" b="1" dirty="0" smtClean="0">
              <a:solidFill>
                <a:schemeClr val="tx1"/>
              </a:solidFill>
            </a:endParaRPr>
          </a:p>
        </p:txBody>
      </p:sp>
      <p:sp>
        <p:nvSpPr>
          <p:cNvPr id="5" name="Rounded Rectangle 4"/>
          <p:cNvSpPr/>
          <p:nvPr/>
        </p:nvSpPr>
        <p:spPr>
          <a:xfrm>
            <a:off x="6229487" y="3686721"/>
            <a:ext cx="5622470" cy="9429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Būtiska vieta klimata mainības modelēšanā ir antropogēno faktoru novērtēšanai un dabisko klimata mainību ietekmējošo faktoru analīzei</a:t>
            </a:r>
            <a:endParaRPr lang="lv-LV" b="1" dirty="0" smtClean="0">
              <a:solidFill>
                <a:schemeClr val="tx1"/>
              </a:solidFill>
            </a:endParaRPr>
          </a:p>
        </p:txBody>
      </p:sp>
      <p:sp>
        <p:nvSpPr>
          <p:cNvPr id="6" name="Rounded Rectangle 5"/>
          <p:cNvSpPr/>
          <p:nvPr/>
        </p:nvSpPr>
        <p:spPr>
          <a:xfrm>
            <a:off x="6229487" y="4844008"/>
            <a:ext cx="5622470" cy="151393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Kaut arī pašlaik izmantotie modeļi, neapšaubāmi, neaptver visus klimata mainību ietekmējošos procesus, tomēr tie ļauj pietiekami precīzi aprakstīt izmaiņas, kuras notiek pašlaik, un novērtēt antropogēno ietekmju lomu kā būtisku klimata mainības cēloni</a:t>
            </a:r>
            <a:endParaRPr lang="lv-LV" b="1" dirty="0" smtClean="0">
              <a:solidFill>
                <a:schemeClr val="tx1"/>
              </a:solidFill>
            </a:endParaRPr>
          </a:p>
        </p:txBody>
      </p:sp>
      <p:pic>
        <p:nvPicPr>
          <p:cNvPr id="3074" name="Picture 2" descr="https://str.llnl.gov/str/April03/gifs/Chuangbox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0" y="2479570"/>
            <a:ext cx="5459415" cy="3494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1631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9069" y="169164"/>
            <a:ext cx="4797437" cy="6545214"/>
          </a:xfrm>
          <a:prstGeom prst="rect">
            <a:avLst/>
          </a:prstGeom>
        </p:spPr>
      </p:pic>
      <p:sp>
        <p:nvSpPr>
          <p:cNvPr id="4" name="Title 1"/>
          <p:cNvSpPr txBox="1">
            <a:spLocks/>
          </p:cNvSpPr>
          <p:nvPr/>
        </p:nvSpPr>
        <p:spPr>
          <a:xfrm>
            <a:off x="174848" y="2500007"/>
            <a:ext cx="4341350" cy="188845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Novērotās vidējās Zemes temperatūras novirzes no normas (</a:t>
            </a:r>
            <a:r>
              <a:rPr lang="lv-LV" sz="2400" dirty="0" smtClean="0"/>
              <a:t>1901.-1951.g.) </a:t>
            </a:r>
            <a:r>
              <a:rPr lang="lv-LV" sz="2400" dirty="0"/>
              <a:t>un modelējot noteiktais temperatūras mainības raksturs</a:t>
            </a:r>
            <a:endParaRPr lang="lv-LV" sz="2400" b="1" dirty="0"/>
          </a:p>
        </p:txBody>
      </p:sp>
      <p:sp>
        <p:nvSpPr>
          <p:cNvPr id="5" name="Rounded Rectangle 4"/>
          <p:cNvSpPr/>
          <p:nvPr/>
        </p:nvSpPr>
        <p:spPr>
          <a:xfrm>
            <a:off x="9367258" y="3444236"/>
            <a:ext cx="2519946" cy="78486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 Izmaiņas ņemot vērā tikai </a:t>
            </a:r>
            <a:r>
              <a:rPr lang="lv-LV" b="1" dirty="0">
                <a:solidFill>
                  <a:schemeClr val="tx1"/>
                </a:solidFill>
              </a:rPr>
              <a:t>dabiskās ietekmes </a:t>
            </a:r>
          </a:p>
        </p:txBody>
      </p:sp>
      <p:sp>
        <p:nvSpPr>
          <p:cNvPr id="6" name="Rounded Rectangle 5"/>
          <p:cNvSpPr/>
          <p:nvPr/>
        </p:nvSpPr>
        <p:spPr>
          <a:xfrm>
            <a:off x="9367258" y="2071688"/>
            <a:ext cx="2519946" cy="9719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 Izmaiņas ņemot </a:t>
            </a:r>
            <a:r>
              <a:rPr lang="lv-LV" b="1" dirty="0">
                <a:solidFill>
                  <a:schemeClr val="tx1"/>
                </a:solidFill>
              </a:rPr>
              <a:t>vērā dabiskās un antropogēnās </a:t>
            </a:r>
            <a:r>
              <a:rPr lang="lv-LV" b="1" dirty="0" smtClean="0">
                <a:solidFill>
                  <a:schemeClr val="tx1"/>
                </a:solidFill>
              </a:rPr>
              <a:t>ietekmes</a:t>
            </a:r>
            <a:endParaRPr lang="lv-LV" b="1" dirty="0">
              <a:solidFill>
                <a:schemeClr val="tx1"/>
              </a:solidFill>
            </a:endParaRPr>
          </a:p>
        </p:txBody>
      </p:sp>
    </p:spTree>
    <p:extLst>
      <p:ext uri="{BB962C8B-B14F-4D97-AF65-F5344CB8AC3E}">
        <p14:creationId xmlns:p14="http://schemas.microsoft.com/office/powerpoint/2010/main" val="10738149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096000" y="2157412"/>
            <a:ext cx="5945706" cy="3981661"/>
            <a:chOff x="6096000" y="2157412"/>
            <a:chExt cx="5945706" cy="3981661"/>
          </a:xfrm>
        </p:grpSpPr>
        <p:sp>
          <p:nvSpPr>
            <p:cNvPr id="7" name="Rectangle 6"/>
            <p:cNvSpPr/>
            <p:nvPr/>
          </p:nvSpPr>
          <p:spPr>
            <a:xfrm>
              <a:off x="6096000" y="5492742"/>
              <a:ext cx="5945706" cy="646331"/>
            </a:xfrm>
            <a:prstGeom prst="rect">
              <a:avLst/>
            </a:prstGeom>
            <a:solidFill>
              <a:schemeClr val="bg1"/>
            </a:solidFill>
          </p:spPr>
          <p:txBody>
            <a:bodyPr wrap="square">
              <a:spAutoFit/>
            </a:bodyPr>
            <a:lstStyle/>
            <a:p>
              <a:endParaRPr lang="lv-LV" b="1" dirty="0" smtClean="0">
                <a:solidFill>
                  <a:srgbClr val="092360"/>
                </a:solidFill>
                <a:latin typeface="+mj-lt"/>
              </a:endParaRPr>
            </a:p>
            <a:p>
              <a:r>
                <a:rPr lang="lv-LV" b="1" dirty="0" err="1" smtClean="0">
                  <a:solidFill>
                    <a:srgbClr val="092360"/>
                  </a:solidFill>
                  <a:latin typeface="+mj-lt"/>
                </a:rPr>
                <a:t>Modelling</a:t>
              </a:r>
              <a:r>
                <a:rPr lang="lv-LV" b="1" dirty="0" smtClean="0">
                  <a:solidFill>
                    <a:srgbClr val="092360"/>
                  </a:solidFill>
                  <a:latin typeface="+mj-lt"/>
                </a:rPr>
                <a:t> </a:t>
              </a:r>
              <a:r>
                <a:rPr lang="en-US" b="1" dirty="0" smtClean="0">
                  <a:solidFill>
                    <a:srgbClr val="092360"/>
                  </a:solidFill>
                  <a:latin typeface="+mj-lt"/>
                </a:rPr>
                <a:t>Eruption </a:t>
              </a:r>
              <a:r>
                <a:rPr lang="en-US" b="1" dirty="0">
                  <a:solidFill>
                    <a:srgbClr val="092360"/>
                  </a:solidFill>
                  <a:latin typeface="+mj-lt"/>
                </a:rPr>
                <a:t>of the </a:t>
              </a:r>
              <a:r>
                <a:rPr lang="en-US" b="1" dirty="0" err="1">
                  <a:solidFill>
                    <a:srgbClr val="092360"/>
                  </a:solidFill>
                  <a:latin typeface="+mj-lt"/>
                </a:rPr>
                <a:t>Eyjafjallajökull</a:t>
              </a:r>
              <a:r>
                <a:rPr lang="en-US" b="1" dirty="0">
                  <a:solidFill>
                    <a:srgbClr val="092360"/>
                  </a:solidFill>
                  <a:latin typeface="+mj-lt"/>
                </a:rPr>
                <a:t> </a:t>
              </a:r>
              <a:r>
                <a:rPr lang="en-US" b="1" dirty="0" smtClean="0">
                  <a:solidFill>
                    <a:srgbClr val="092360"/>
                  </a:solidFill>
                  <a:latin typeface="+mj-lt"/>
                </a:rPr>
                <a:t>volcano</a:t>
              </a:r>
              <a:r>
                <a:rPr lang="lv-LV" b="1" dirty="0" smtClean="0">
                  <a:solidFill>
                    <a:srgbClr val="092360"/>
                  </a:solidFill>
                  <a:latin typeface="+mj-lt"/>
                </a:rPr>
                <a:t> (2010)</a:t>
              </a:r>
              <a:endParaRPr lang="lv-LV" dirty="0">
                <a:latin typeface="+mj-lt"/>
              </a:endParaRPr>
            </a:p>
          </p:txBody>
        </p:sp>
        <p:pic>
          <p:nvPicPr>
            <p:cNvPr id="4102" name="Picture 6" descr="http://www.gmes-atmosphere.eu/news/volcanic_ash/background/ppm10_5km_20100510_20100511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57412"/>
              <a:ext cx="5945706" cy="363537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1"/>
          <p:cNvSpPr txBox="1">
            <a:spLocks/>
          </p:cNvSpPr>
          <p:nvPr/>
        </p:nvSpPr>
        <p:spPr>
          <a:xfrm>
            <a:off x="731439" y="583219"/>
            <a:ext cx="10741419" cy="128456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Laika prognozēm izmanto īstermiņa modeļus, kurus papildina ar jaunākajiem novērojumiem no satelītiem un meteoroloģiskajām stacijām, lai iegūtu pēc </a:t>
            </a:r>
            <a:endParaRPr lang="lv-LV" sz="2400" dirty="0" smtClean="0"/>
          </a:p>
          <a:p>
            <a:pPr algn="ctr"/>
            <a:r>
              <a:rPr lang="lv-LV" sz="2400" dirty="0" smtClean="0"/>
              <a:t>iespējas </a:t>
            </a:r>
            <a:r>
              <a:rPr lang="lv-LV" sz="2400" dirty="0"/>
              <a:t>precīzāku iespējamo laika prognozi</a:t>
            </a:r>
            <a:endParaRPr lang="lv-LV" sz="2400" dirty="0" smtClean="0"/>
          </a:p>
        </p:txBody>
      </p:sp>
      <p:sp>
        <p:nvSpPr>
          <p:cNvPr id="4" name="Rounded Rectangle 3"/>
          <p:cNvSpPr/>
          <p:nvPr/>
        </p:nvSpPr>
        <p:spPr>
          <a:xfrm>
            <a:off x="329702" y="2393926"/>
            <a:ext cx="5622470" cy="95281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Dažādām saimniecības nozarēm ir </a:t>
            </a:r>
            <a:r>
              <a:rPr lang="lv-LV" b="1" dirty="0" smtClean="0">
                <a:solidFill>
                  <a:schemeClr val="tx1"/>
                </a:solidFill>
              </a:rPr>
              <a:t>nepieciešamas </a:t>
            </a:r>
            <a:r>
              <a:rPr lang="lv-LV" b="1" dirty="0">
                <a:solidFill>
                  <a:schemeClr val="tx1"/>
                </a:solidFill>
              </a:rPr>
              <a:t>precīzas laikapstākļu prognozes, un šie modeļi </a:t>
            </a:r>
            <a:endParaRPr lang="lv-LV" b="1" dirty="0" smtClean="0">
              <a:solidFill>
                <a:schemeClr val="tx1"/>
              </a:solidFill>
            </a:endParaRPr>
          </a:p>
          <a:p>
            <a:pPr algn="ctr"/>
            <a:r>
              <a:rPr lang="lv-LV" b="1" dirty="0" smtClean="0">
                <a:solidFill>
                  <a:schemeClr val="tx1"/>
                </a:solidFill>
              </a:rPr>
              <a:t>ir </a:t>
            </a:r>
            <a:r>
              <a:rPr lang="lv-LV" b="1" dirty="0">
                <a:solidFill>
                  <a:schemeClr val="tx1"/>
                </a:solidFill>
              </a:rPr>
              <a:t>ļoti noderīgi</a:t>
            </a:r>
            <a:endParaRPr lang="lv-LV" b="1" dirty="0" smtClean="0">
              <a:solidFill>
                <a:schemeClr val="tx1"/>
              </a:solidFill>
            </a:endParaRPr>
          </a:p>
        </p:txBody>
      </p:sp>
      <p:sp>
        <p:nvSpPr>
          <p:cNvPr id="5" name="Rounded Rectangle 4"/>
          <p:cNvSpPr/>
          <p:nvPr/>
        </p:nvSpPr>
        <p:spPr>
          <a:xfrm>
            <a:off x="329702" y="3657602"/>
            <a:ext cx="5622470" cy="80009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Klimata </a:t>
            </a:r>
            <a:r>
              <a:rPr lang="lv-LV" b="1" dirty="0">
                <a:solidFill>
                  <a:schemeClr val="tx1"/>
                </a:solidFill>
              </a:rPr>
              <a:t>mainības modeļi ļauj novērtēt vulkānu izvirdumu ietekmes uz </a:t>
            </a:r>
            <a:r>
              <a:rPr lang="lv-LV" b="1" dirty="0" smtClean="0">
                <a:solidFill>
                  <a:schemeClr val="tx1"/>
                </a:solidFill>
              </a:rPr>
              <a:t>klimatu</a:t>
            </a:r>
          </a:p>
        </p:txBody>
      </p:sp>
      <p:sp>
        <p:nvSpPr>
          <p:cNvPr id="9" name="Rounded Rectangle 8"/>
          <p:cNvSpPr/>
          <p:nvPr/>
        </p:nvSpPr>
        <p:spPr>
          <a:xfrm>
            <a:off x="634869" y="4354034"/>
            <a:ext cx="5012136" cy="1533313"/>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Tas </a:t>
            </a:r>
            <a:r>
              <a:rPr lang="lv-LV" b="1" dirty="0">
                <a:solidFill>
                  <a:schemeClr val="tx1"/>
                </a:solidFill>
              </a:rPr>
              <a:t>pierāda, ka noritošo klimata mainību nav iespējams izskaidrot tikai ar dabiskiem </a:t>
            </a:r>
            <a:r>
              <a:rPr lang="lv-LV" b="1" dirty="0" smtClean="0">
                <a:solidFill>
                  <a:schemeClr val="tx1"/>
                </a:solidFill>
              </a:rPr>
              <a:t>faktoriem, </a:t>
            </a:r>
            <a:r>
              <a:rPr lang="lv-LV" b="1" dirty="0">
                <a:solidFill>
                  <a:schemeClr val="tx1"/>
                </a:solidFill>
              </a:rPr>
              <a:t>un antropogēnās ietekmes uzskatāmas par galveno klimata mainību ietekmējošo faktoru kopš </a:t>
            </a:r>
            <a:r>
              <a:rPr lang="lv-LV" b="1" dirty="0" smtClean="0">
                <a:solidFill>
                  <a:schemeClr val="tx1"/>
                </a:solidFill>
              </a:rPr>
              <a:t>20.gs. </a:t>
            </a:r>
            <a:r>
              <a:rPr lang="lv-LV" b="1" dirty="0">
                <a:solidFill>
                  <a:schemeClr val="tx1"/>
                </a:solidFill>
              </a:rPr>
              <a:t>sākuma</a:t>
            </a:r>
            <a:endParaRPr lang="lv-LV" b="1" dirty="0" smtClean="0">
              <a:solidFill>
                <a:schemeClr val="tx1"/>
              </a:solidFill>
            </a:endParaRPr>
          </a:p>
        </p:txBody>
      </p:sp>
    </p:spTree>
    <p:extLst>
      <p:ext uri="{BB962C8B-B14F-4D97-AF65-F5344CB8AC3E}">
        <p14:creationId xmlns:p14="http://schemas.microsoft.com/office/powerpoint/2010/main" val="18009709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037" y="1894117"/>
            <a:ext cx="11104157" cy="4637314"/>
          </a:xfrm>
          <a:prstGeom prst="rect">
            <a:avLst/>
          </a:prstGeom>
        </p:spPr>
      </p:pic>
      <p:sp>
        <p:nvSpPr>
          <p:cNvPr id="4" name="Title 1"/>
          <p:cNvSpPr txBox="1">
            <a:spLocks/>
          </p:cNvSpPr>
          <p:nvPr/>
        </p:nvSpPr>
        <p:spPr>
          <a:xfrm>
            <a:off x="2495006" y="558457"/>
            <a:ext cx="7210697" cy="110052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Zemes vidējās temperatūras pieauguma raksturs atkarībā no siltumnīcefekta gāzu izmešu pieauguma un sabiedrības attīstības scenārijiem </a:t>
            </a:r>
            <a:endParaRPr lang="lv-LV" sz="2400" b="1" dirty="0"/>
          </a:p>
        </p:txBody>
      </p:sp>
    </p:spTree>
    <p:extLst>
      <p:ext uri="{BB962C8B-B14F-4D97-AF65-F5344CB8AC3E}">
        <p14:creationId xmlns:p14="http://schemas.microsoft.com/office/powerpoint/2010/main" val="18274191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ess.co.at/METEO/image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5" y="2830513"/>
            <a:ext cx="3487437" cy="371661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053111" y="562901"/>
            <a:ext cx="8116252" cy="128456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Atkarībā no siltumnīcefekta gāzu emisijas apjoma un cita veida antropogēnās slodzes izmaiņām </a:t>
            </a:r>
            <a:r>
              <a:rPr lang="lv-LV" sz="2400" dirty="0" smtClean="0"/>
              <a:t>21.gs. </a:t>
            </a:r>
            <a:r>
              <a:rPr lang="lv-LV" sz="2400" dirty="0"/>
              <a:t>var ievērojami mainīties temperatūras pieauguma raksturs </a:t>
            </a:r>
            <a:endParaRPr lang="lv-LV" sz="2400" dirty="0" smtClean="0"/>
          </a:p>
        </p:txBody>
      </p:sp>
      <p:sp>
        <p:nvSpPr>
          <p:cNvPr id="4" name="Rounded Rectangle 3"/>
          <p:cNvSpPr/>
          <p:nvPr/>
        </p:nvSpPr>
        <p:spPr>
          <a:xfrm>
            <a:off x="400053" y="2086517"/>
            <a:ext cx="4743449" cy="103908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Līdz ar to klimata izpētē būtiska ir izpratne par to, kā var attīstīties pasaules valstis un sabiedrība </a:t>
            </a:r>
            <a:r>
              <a:rPr lang="lv-LV" b="1" dirty="0" smtClean="0">
                <a:solidFill>
                  <a:schemeClr val="tx1"/>
                </a:solidFill>
              </a:rPr>
              <a:t>kopumā</a:t>
            </a:r>
          </a:p>
        </p:txBody>
      </p:sp>
      <p:sp>
        <p:nvSpPr>
          <p:cNvPr id="5" name="Rounded Rectangle 4"/>
          <p:cNvSpPr/>
          <p:nvPr/>
        </p:nvSpPr>
        <p:spPr>
          <a:xfrm>
            <a:off x="3671888" y="3386138"/>
            <a:ext cx="8186741" cy="1057276"/>
          </a:xfrm>
          <a:prstGeom prst="roundRect">
            <a:avLst>
              <a:gd name="adj" fmla="val 16470"/>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lv-LV" b="1" dirty="0">
                <a:solidFill>
                  <a:srgbClr val="FF0000"/>
                </a:solidFill>
              </a:rPr>
              <a:t>A1 scenārijs. </a:t>
            </a:r>
            <a:r>
              <a:rPr lang="lv-LV" b="1" dirty="0">
                <a:solidFill>
                  <a:schemeClr val="tx1"/>
                </a:solidFill>
              </a:rPr>
              <a:t>Saglabājoties </a:t>
            </a:r>
            <a:r>
              <a:rPr lang="lv-LV" b="1" dirty="0" smtClean="0">
                <a:solidFill>
                  <a:schemeClr val="tx1"/>
                </a:solidFill>
              </a:rPr>
              <a:t>2000.g. </a:t>
            </a:r>
            <a:r>
              <a:rPr lang="lv-LV" b="1" dirty="0">
                <a:solidFill>
                  <a:schemeClr val="tx1"/>
                </a:solidFill>
              </a:rPr>
              <a:t>SEG koncentrācijai un nenotiekot iedzīvotāju skaita pieaugumam un ekonomiskajai izaugsmei, temperatūras izmaiņu raksturu noteiks klimata sistēmas </a:t>
            </a:r>
            <a:r>
              <a:rPr lang="lv-LV" b="1" dirty="0" smtClean="0">
                <a:solidFill>
                  <a:schemeClr val="tx1"/>
                </a:solidFill>
              </a:rPr>
              <a:t>inerce</a:t>
            </a:r>
            <a:endParaRPr lang="lv-LV" b="1" dirty="0">
              <a:solidFill>
                <a:schemeClr val="tx1"/>
              </a:solidFill>
            </a:endParaRPr>
          </a:p>
        </p:txBody>
      </p:sp>
      <p:sp>
        <p:nvSpPr>
          <p:cNvPr id="6" name="Rounded Rectangle 5"/>
          <p:cNvSpPr/>
          <p:nvPr/>
        </p:nvSpPr>
        <p:spPr>
          <a:xfrm>
            <a:off x="3671888" y="4653347"/>
            <a:ext cx="8186741" cy="1033078"/>
          </a:xfrm>
          <a:prstGeom prst="roundRect">
            <a:avLst>
              <a:gd name="adj" fmla="val 15684"/>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startAt="2"/>
            </a:pPr>
            <a:r>
              <a:rPr lang="lv-LV" b="1" dirty="0">
                <a:solidFill>
                  <a:srgbClr val="FF0000"/>
                </a:solidFill>
              </a:rPr>
              <a:t>B1 scenārijs </a:t>
            </a:r>
            <a:r>
              <a:rPr lang="lv-LV" b="1" dirty="0">
                <a:solidFill>
                  <a:srgbClr val="0070C0"/>
                </a:solidFill>
              </a:rPr>
              <a:t>(ilgtspējīgas attīstības scenārijs) </a:t>
            </a:r>
            <a:r>
              <a:rPr lang="lv-LV" b="1" dirty="0">
                <a:solidFill>
                  <a:schemeClr val="tx1"/>
                </a:solidFill>
              </a:rPr>
              <a:t>paredz to, ka pasaules iedzīvotāju skaits pieaugs līdz </a:t>
            </a:r>
            <a:r>
              <a:rPr lang="lv-LV" b="1" dirty="0" smtClean="0">
                <a:solidFill>
                  <a:schemeClr val="tx1"/>
                </a:solidFill>
              </a:rPr>
              <a:t>21.gs. </a:t>
            </a:r>
            <a:r>
              <a:rPr lang="lv-LV" b="1" dirty="0">
                <a:solidFill>
                  <a:schemeClr val="tx1"/>
                </a:solidFill>
              </a:rPr>
              <a:t>vidum, bet pēc tam sāksies tā </a:t>
            </a:r>
            <a:r>
              <a:rPr lang="lv-LV" b="1" dirty="0" smtClean="0">
                <a:solidFill>
                  <a:schemeClr val="tx1"/>
                </a:solidFill>
              </a:rPr>
              <a:t>samazināšanās</a:t>
            </a:r>
          </a:p>
          <a:p>
            <a:pPr marL="342900" indent="-342900">
              <a:buFont typeface="+mj-lt"/>
              <a:buAutoNum type="arabicPeriod" startAt="2"/>
            </a:pPr>
            <a:endParaRPr lang="lv-LV" dirty="0" smtClean="0">
              <a:solidFill>
                <a:schemeClr val="tx1"/>
              </a:solidFill>
            </a:endParaRPr>
          </a:p>
        </p:txBody>
      </p:sp>
      <p:sp>
        <p:nvSpPr>
          <p:cNvPr id="7" name="Rounded Rectangle 6"/>
          <p:cNvSpPr/>
          <p:nvPr/>
        </p:nvSpPr>
        <p:spPr>
          <a:xfrm>
            <a:off x="5577982" y="2086516"/>
            <a:ext cx="6280648" cy="103908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Apvienoto </a:t>
            </a:r>
            <a:r>
              <a:rPr lang="lv-LV" b="1" dirty="0">
                <a:solidFill>
                  <a:schemeClr val="tx1"/>
                </a:solidFill>
              </a:rPr>
              <a:t>Nāciju Organizācijas Starpvaldību klimata pārmaiņu komisijas eksperti izšķir vairākus iespējamos sabiedrības attīstības un klimata mainības </a:t>
            </a:r>
            <a:r>
              <a:rPr lang="lv-LV" b="1" dirty="0" smtClean="0">
                <a:solidFill>
                  <a:schemeClr val="tx1"/>
                </a:solidFill>
              </a:rPr>
              <a:t>scenārijus:</a:t>
            </a:r>
          </a:p>
        </p:txBody>
      </p:sp>
      <p:sp>
        <p:nvSpPr>
          <p:cNvPr id="9" name="Rounded Rectangle 8"/>
          <p:cNvSpPr/>
          <p:nvPr/>
        </p:nvSpPr>
        <p:spPr>
          <a:xfrm>
            <a:off x="4021933" y="5377093"/>
            <a:ext cx="7486650" cy="123856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chemeClr val="tx1"/>
                </a:solidFill>
              </a:rPr>
              <a:t>Samazinoties materiālietilpīgām </a:t>
            </a:r>
            <a:r>
              <a:rPr lang="lv-LV" dirty="0" smtClean="0">
                <a:solidFill>
                  <a:schemeClr val="tx1"/>
                </a:solidFill>
              </a:rPr>
              <a:t>tehnoloģijām</a:t>
            </a:r>
            <a:r>
              <a:rPr lang="lv-LV" dirty="0">
                <a:solidFill>
                  <a:schemeClr val="tx1"/>
                </a:solidFill>
              </a:rPr>
              <a:t> </a:t>
            </a:r>
            <a:r>
              <a:rPr lang="lv-LV" dirty="0" smtClean="0">
                <a:solidFill>
                  <a:schemeClr val="tx1"/>
                </a:solidFill>
              </a:rPr>
              <a:t>un </a:t>
            </a:r>
            <a:r>
              <a:rPr lang="lv-LV" dirty="0">
                <a:solidFill>
                  <a:schemeClr val="tx1"/>
                </a:solidFill>
              </a:rPr>
              <a:t>ieviešot resursus saudzējošās tehnoloģijas, tiek nodrošināta attīstība, kas sekmē nevienlīdzības </a:t>
            </a:r>
            <a:endParaRPr lang="lv-LV" dirty="0" smtClean="0">
              <a:solidFill>
                <a:schemeClr val="tx1"/>
              </a:solidFill>
            </a:endParaRPr>
          </a:p>
          <a:p>
            <a:pPr algn="ctr"/>
            <a:r>
              <a:rPr lang="lv-LV" dirty="0" smtClean="0">
                <a:solidFill>
                  <a:schemeClr val="tx1"/>
                </a:solidFill>
              </a:rPr>
              <a:t>samazināšanos </a:t>
            </a:r>
            <a:r>
              <a:rPr lang="lv-LV" dirty="0">
                <a:solidFill>
                  <a:schemeClr val="tx1"/>
                </a:solidFill>
              </a:rPr>
              <a:t>un globālus risinājumus vides aizsardzības, </a:t>
            </a:r>
            <a:endParaRPr lang="lv-LV" dirty="0" smtClean="0">
              <a:solidFill>
                <a:schemeClr val="tx1"/>
              </a:solidFill>
            </a:endParaRPr>
          </a:p>
          <a:p>
            <a:pPr algn="ctr"/>
            <a:r>
              <a:rPr lang="lv-LV" dirty="0" smtClean="0">
                <a:solidFill>
                  <a:schemeClr val="tx1"/>
                </a:solidFill>
              </a:rPr>
              <a:t>ekonomiskās </a:t>
            </a:r>
            <a:r>
              <a:rPr lang="lv-LV" dirty="0">
                <a:solidFill>
                  <a:schemeClr val="tx1"/>
                </a:solidFill>
              </a:rPr>
              <a:t>izaugsmes un sociālās labklājības jomās</a:t>
            </a:r>
          </a:p>
        </p:txBody>
      </p:sp>
    </p:spTree>
    <p:extLst>
      <p:ext uri="{BB962C8B-B14F-4D97-AF65-F5344CB8AC3E}">
        <p14:creationId xmlns:p14="http://schemas.microsoft.com/office/powerpoint/2010/main" val="6072639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729288" y="2300288"/>
            <a:ext cx="6172200" cy="4557712"/>
            <a:chOff x="5729288" y="2300288"/>
            <a:chExt cx="6172200" cy="4557712"/>
          </a:xfrm>
        </p:grpSpPr>
        <p:sp>
          <p:nvSpPr>
            <p:cNvPr id="2" name="Rectangle 1"/>
            <p:cNvSpPr/>
            <p:nvPr/>
          </p:nvSpPr>
          <p:spPr>
            <a:xfrm>
              <a:off x="5729288" y="2300288"/>
              <a:ext cx="6172200" cy="4557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026" name="Picture 2" descr="http://nas-sites.org/americasclimatechoices/files/2012/10/Figure-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345" y="2708661"/>
              <a:ext cx="5904492" cy="392245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ounded Rectangle 7"/>
          <p:cNvSpPr/>
          <p:nvPr/>
        </p:nvSpPr>
        <p:spPr>
          <a:xfrm>
            <a:off x="341676" y="1112984"/>
            <a:ext cx="5273312" cy="1187304"/>
          </a:xfrm>
          <a:prstGeom prst="roundRect">
            <a:avLst>
              <a:gd name="adj" fmla="val 13669"/>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startAt="3"/>
            </a:pPr>
            <a:r>
              <a:rPr lang="lv-LV" b="1" dirty="0" smtClean="0">
                <a:solidFill>
                  <a:srgbClr val="FF0000"/>
                </a:solidFill>
              </a:rPr>
              <a:t>A2 scenārijs</a:t>
            </a:r>
            <a:r>
              <a:rPr lang="lv-LV" b="1" dirty="0" smtClean="0">
                <a:solidFill>
                  <a:schemeClr val="tx1"/>
                </a:solidFill>
              </a:rPr>
              <a:t> </a:t>
            </a:r>
            <a:r>
              <a:rPr lang="lv-LV" b="1" dirty="0" smtClean="0">
                <a:solidFill>
                  <a:srgbClr val="0070C0"/>
                </a:solidFill>
              </a:rPr>
              <a:t>(rīcība </a:t>
            </a:r>
            <a:r>
              <a:rPr lang="lv-LV" b="1" dirty="0">
                <a:solidFill>
                  <a:srgbClr val="0070C0"/>
                </a:solidFill>
              </a:rPr>
              <a:t>kā līdz </a:t>
            </a:r>
            <a:r>
              <a:rPr lang="lv-LV" b="1" dirty="0" smtClean="0">
                <a:solidFill>
                  <a:srgbClr val="0070C0"/>
                </a:solidFill>
              </a:rPr>
              <a:t>šim) </a:t>
            </a:r>
            <a:r>
              <a:rPr lang="lv-LV" b="1" dirty="0">
                <a:solidFill>
                  <a:schemeClr val="tx1"/>
                </a:solidFill>
              </a:rPr>
              <a:t>apraksta visai neviendabīgu pasauli, kurā galvenā tēma ir paļaušanās uz pašu spēkiem un </a:t>
            </a:r>
            <a:r>
              <a:rPr lang="lv-LV" b="1" dirty="0" smtClean="0">
                <a:solidFill>
                  <a:schemeClr val="tx1"/>
                </a:solidFill>
              </a:rPr>
              <a:t>resursiem</a:t>
            </a:r>
            <a:endParaRPr lang="lv-LV" dirty="0">
              <a:solidFill>
                <a:schemeClr val="tx1"/>
              </a:solidFill>
            </a:endParaRPr>
          </a:p>
        </p:txBody>
      </p:sp>
      <p:sp>
        <p:nvSpPr>
          <p:cNvPr id="9" name="Rounded Rectangle 8"/>
          <p:cNvSpPr/>
          <p:nvPr/>
        </p:nvSpPr>
        <p:spPr>
          <a:xfrm>
            <a:off x="341676" y="2848953"/>
            <a:ext cx="5273312" cy="2165960"/>
          </a:xfrm>
          <a:prstGeom prst="roundRect">
            <a:avLst>
              <a:gd name="adj" fmla="val 11171"/>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startAt="4"/>
            </a:pPr>
            <a:r>
              <a:rPr lang="lv-LV" b="1" dirty="0" smtClean="0">
                <a:solidFill>
                  <a:srgbClr val="FF0000"/>
                </a:solidFill>
              </a:rPr>
              <a:t>A1B </a:t>
            </a:r>
            <a:r>
              <a:rPr lang="lv-LV" b="1" dirty="0">
                <a:solidFill>
                  <a:srgbClr val="FF0000"/>
                </a:solidFill>
              </a:rPr>
              <a:t>scenārijs </a:t>
            </a:r>
            <a:r>
              <a:rPr lang="lv-LV" b="1" dirty="0">
                <a:solidFill>
                  <a:schemeClr val="tx1"/>
                </a:solidFill>
              </a:rPr>
              <a:t>apraksta nākotnes pasauli, kuru </a:t>
            </a:r>
            <a:r>
              <a:rPr lang="lv-LV" b="1" dirty="0" smtClean="0">
                <a:solidFill>
                  <a:schemeClr val="tx1"/>
                </a:solidFill>
              </a:rPr>
              <a:t>raksturo gan strauja </a:t>
            </a:r>
            <a:r>
              <a:rPr lang="lv-LV" b="1" dirty="0">
                <a:solidFill>
                  <a:schemeClr val="tx1"/>
                </a:solidFill>
              </a:rPr>
              <a:t>ekonomiskā izaugsme un iedzīvotāju skaita pieaugums, </a:t>
            </a:r>
            <a:r>
              <a:rPr lang="lv-LV" b="1" dirty="0" smtClean="0">
                <a:solidFill>
                  <a:schemeClr val="tx1"/>
                </a:solidFill>
              </a:rPr>
              <a:t>gan tehnoloģiskais </a:t>
            </a:r>
            <a:r>
              <a:rPr lang="lv-LV" b="1" dirty="0">
                <a:solidFill>
                  <a:schemeClr val="tx1"/>
                </a:solidFill>
              </a:rPr>
              <a:t>progress (īpaši enerģijas ieguves jomās), kas gadsimta otrajā pusē ļauj samazināt materiālu un resursu patēriņa </a:t>
            </a:r>
            <a:r>
              <a:rPr lang="lv-LV" b="1" dirty="0" smtClean="0">
                <a:solidFill>
                  <a:schemeClr val="tx1"/>
                </a:solidFill>
              </a:rPr>
              <a:t>pieaugumu</a:t>
            </a:r>
          </a:p>
          <a:p>
            <a:pPr marL="342900" indent="-342900">
              <a:buFont typeface="+mj-lt"/>
              <a:buAutoNum type="arabicPeriod" startAt="4"/>
            </a:pPr>
            <a:endParaRPr lang="lv-LV" dirty="0">
              <a:solidFill>
                <a:schemeClr val="tx1"/>
              </a:solidFill>
            </a:endParaRPr>
          </a:p>
        </p:txBody>
      </p:sp>
      <p:sp>
        <p:nvSpPr>
          <p:cNvPr id="10" name="Rounded Rectangle 9"/>
          <p:cNvSpPr/>
          <p:nvPr/>
        </p:nvSpPr>
        <p:spPr>
          <a:xfrm>
            <a:off x="5122072" y="962965"/>
            <a:ext cx="4822029" cy="148734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chemeClr val="tx1"/>
                </a:solidFill>
              </a:rPr>
              <a:t>Pasaules iedzīvotāju skaits turpina pieaugt, līdz ar to nosakot aizvien lielāku resursu un enerģijas patēriņu – ekonomiskā attīstība un tehnoloģiskais progress pamatā notiek atsevišķos reģionos</a:t>
            </a:r>
          </a:p>
        </p:txBody>
      </p:sp>
      <p:sp>
        <p:nvSpPr>
          <p:cNvPr id="11" name="Rounded Rectangle 10"/>
          <p:cNvSpPr/>
          <p:nvPr/>
        </p:nvSpPr>
        <p:spPr>
          <a:xfrm>
            <a:off x="760196" y="4669889"/>
            <a:ext cx="4436272" cy="105939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chemeClr val="tx1"/>
                </a:solidFill>
              </a:rPr>
              <a:t>Sabiedrības attīstību raksturo nevienlīdzības samazināšanās starp reģioniem un </a:t>
            </a:r>
            <a:endParaRPr lang="lv-LV" dirty="0" smtClean="0">
              <a:solidFill>
                <a:schemeClr val="tx1"/>
              </a:solidFill>
            </a:endParaRPr>
          </a:p>
          <a:p>
            <a:pPr algn="ctr"/>
            <a:r>
              <a:rPr lang="lv-LV" dirty="0" smtClean="0">
                <a:solidFill>
                  <a:schemeClr val="tx1"/>
                </a:solidFill>
              </a:rPr>
              <a:t>dažādu </a:t>
            </a:r>
            <a:r>
              <a:rPr lang="lv-LV" dirty="0">
                <a:solidFill>
                  <a:schemeClr val="tx1"/>
                </a:solidFill>
              </a:rPr>
              <a:t>kultūru mijiedarbība</a:t>
            </a:r>
          </a:p>
        </p:txBody>
      </p:sp>
    </p:spTree>
    <p:extLst>
      <p:ext uri="{BB962C8B-B14F-4D97-AF65-F5344CB8AC3E}">
        <p14:creationId xmlns:p14="http://schemas.microsoft.com/office/powerpoint/2010/main" val="2243126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5_Atteli\7163119505_128604b7fd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8691" y="1804303"/>
            <a:ext cx="6733309" cy="448887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110343" y="583450"/>
            <a:ext cx="9996174" cy="87857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Laika </a:t>
            </a:r>
            <a:r>
              <a:rPr lang="lv-LV" sz="2400" dirty="0"/>
              <a:t>posms </a:t>
            </a:r>
            <a:r>
              <a:rPr lang="lv-LV" sz="2400" dirty="0" smtClean="0"/>
              <a:t>1983.-2012.g. </a:t>
            </a:r>
            <a:r>
              <a:rPr lang="lv-LV" sz="2400" dirty="0"/>
              <a:t>ir bijis siltākais laika periods pēdējo 1400 gadu laikā </a:t>
            </a:r>
            <a:r>
              <a:rPr lang="lv-LV" sz="2400" dirty="0" smtClean="0"/>
              <a:t>Z </a:t>
            </a:r>
            <a:r>
              <a:rPr lang="lv-LV" sz="2400" dirty="0"/>
              <a:t>puslodē, kur šādu klimata rekonstrukciju ir iespējams </a:t>
            </a:r>
            <a:r>
              <a:rPr lang="lv-LV" sz="2400" dirty="0" smtClean="0"/>
              <a:t>veikt</a:t>
            </a:r>
          </a:p>
        </p:txBody>
      </p:sp>
      <p:sp>
        <p:nvSpPr>
          <p:cNvPr id="4" name="Rounded Rectangle 3"/>
          <p:cNvSpPr/>
          <p:nvPr/>
        </p:nvSpPr>
        <p:spPr>
          <a:xfrm>
            <a:off x="343711" y="2269808"/>
            <a:ext cx="5622470" cy="9486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Globālā vidējā kombinētā temperatūra virs sauszemes un okeāniem uzrāda lineāru pieauguma tendenci </a:t>
            </a:r>
            <a:endParaRPr lang="lv-LV" b="1" dirty="0" smtClean="0">
              <a:solidFill>
                <a:schemeClr val="tx1"/>
              </a:solidFill>
            </a:endParaRPr>
          </a:p>
          <a:p>
            <a:pPr algn="ctr"/>
            <a:r>
              <a:rPr lang="lv-LV" b="1" dirty="0" smtClean="0">
                <a:solidFill>
                  <a:schemeClr val="tx1"/>
                </a:solidFill>
              </a:rPr>
              <a:t>laika </a:t>
            </a:r>
            <a:r>
              <a:rPr lang="lv-LV" b="1" dirty="0">
                <a:solidFill>
                  <a:schemeClr val="tx1"/>
                </a:solidFill>
              </a:rPr>
              <a:t>posmam no </a:t>
            </a:r>
            <a:r>
              <a:rPr lang="lv-LV" b="1" dirty="0" smtClean="0">
                <a:solidFill>
                  <a:schemeClr val="tx1"/>
                </a:solidFill>
              </a:rPr>
              <a:t>1880. </a:t>
            </a:r>
            <a:r>
              <a:rPr lang="lv-LV" b="1" dirty="0">
                <a:solidFill>
                  <a:schemeClr val="tx1"/>
                </a:solidFill>
              </a:rPr>
              <a:t>līdz </a:t>
            </a:r>
            <a:r>
              <a:rPr lang="lv-LV" b="1" dirty="0" smtClean="0">
                <a:solidFill>
                  <a:schemeClr val="tx1"/>
                </a:solidFill>
              </a:rPr>
              <a:t>2012.g.</a:t>
            </a:r>
          </a:p>
        </p:txBody>
      </p:sp>
      <p:sp>
        <p:nvSpPr>
          <p:cNvPr id="7" name="Rounded Rectangle 6"/>
          <p:cNvSpPr/>
          <p:nvPr/>
        </p:nvSpPr>
        <p:spPr>
          <a:xfrm>
            <a:off x="343711" y="3685057"/>
            <a:ext cx="5622470"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Katra no pēdējām trim dekādēm ir bijusi ar augstāku temperatūru kā jebkura dekāde kopš 1850.g. </a:t>
            </a:r>
            <a:endParaRPr lang="lv-LV" b="1" dirty="0" smtClean="0">
              <a:solidFill>
                <a:schemeClr val="tx1"/>
              </a:solidFill>
            </a:endParaRPr>
          </a:p>
        </p:txBody>
      </p:sp>
      <p:sp>
        <p:nvSpPr>
          <p:cNvPr id="8" name="Rounded Rectangle 7"/>
          <p:cNvSpPr/>
          <p:nvPr/>
        </p:nvSpPr>
        <p:spPr>
          <a:xfrm>
            <a:off x="343711" y="4876441"/>
            <a:ext cx="5622470" cy="117337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Globālā sasilšana pēdējos 150 gados ir noteikusi ne tikai temperatūras pieaugumu, bet ietekmējusi jūras līmeņa celšanos un </a:t>
            </a:r>
            <a:r>
              <a:rPr lang="lv-LV" b="1" dirty="0" smtClean="0">
                <a:solidFill>
                  <a:schemeClr val="tx1"/>
                </a:solidFill>
              </a:rPr>
              <a:t>Ziemeļu </a:t>
            </a:r>
            <a:r>
              <a:rPr lang="lv-LV" b="1" dirty="0">
                <a:solidFill>
                  <a:schemeClr val="tx1"/>
                </a:solidFill>
              </a:rPr>
              <a:t>puslodes sniega segas </a:t>
            </a:r>
            <a:endParaRPr lang="lv-LV" b="1" dirty="0" smtClean="0">
              <a:solidFill>
                <a:schemeClr val="tx1"/>
              </a:solidFill>
            </a:endParaRPr>
          </a:p>
          <a:p>
            <a:pPr algn="ctr"/>
            <a:r>
              <a:rPr lang="lv-LV" b="1" dirty="0" smtClean="0">
                <a:solidFill>
                  <a:schemeClr val="tx1"/>
                </a:solidFill>
              </a:rPr>
              <a:t>platības </a:t>
            </a:r>
            <a:r>
              <a:rPr lang="lv-LV" b="1" dirty="0">
                <a:solidFill>
                  <a:schemeClr val="tx1"/>
                </a:solidFill>
              </a:rPr>
              <a:t>samazināšanos </a:t>
            </a:r>
            <a:endParaRPr lang="lv-LV" b="1" dirty="0" smtClean="0">
              <a:solidFill>
                <a:schemeClr val="tx1"/>
              </a:solidFill>
            </a:endParaRPr>
          </a:p>
        </p:txBody>
      </p:sp>
      <p:sp>
        <p:nvSpPr>
          <p:cNvPr id="9" name="Rectangle 8"/>
          <p:cNvSpPr/>
          <p:nvPr/>
        </p:nvSpPr>
        <p:spPr>
          <a:xfrm>
            <a:off x="9091749" y="6049818"/>
            <a:ext cx="3100251" cy="230832"/>
          </a:xfrm>
          <a:prstGeom prst="rect">
            <a:avLst/>
          </a:prstGeom>
        </p:spPr>
        <p:txBody>
          <a:bodyPr wrap="square">
            <a:spAutoFit/>
          </a:bodyPr>
          <a:lstStyle/>
          <a:p>
            <a:pPr algn="r"/>
            <a:r>
              <a:rPr lang="lv-LV" sz="900" dirty="0" err="1" smtClean="0">
                <a:solidFill>
                  <a:schemeClr val="bg1"/>
                </a:solidFill>
              </a:rPr>
              <a:t>July</a:t>
            </a:r>
            <a:r>
              <a:rPr lang="lv-LV" sz="900" dirty="0" smtClean="0">
                <a:solidFill>
                  <a:schemeClr val="bg1"/>
                </a:solidFill>
              </a:rPr>
              <a:t> 10</a:t>
            </a:r>
            <a:r>
              <a:rPr lang="en-US" sz="900" dirty="0" smtClean="0">
                <a:solidFill>
                  <a:schemeClr val="bg1"/>
                </a:solidFill>
              </a:rPr>
              <a:t>, 201</a:t>
            </a:r>
            <a:r>
              <a:rPr lang="lv-LV" sz="900" dirty="0">
                <a:solidFill>
                  <a:schemeClr val="bg1"/>
                </a:solidFill>
              </a:rPr>
              <a:t>1</a:t>
            </a:r>
            <a:r>
              <a:rPr lang="en-US" sz="900" dirty="0" smtClean="0">
                <a:solidFill>
                  <a:schemeClr val="bg1"/>
                </a:solidFill>
              </a:rPr>
              <a:t> –</a:t>
            </a:r>
            <a:r>
              <a:rPr lang="lv-LV" sz="900" dirty="0" smtClean="0">
                <a:solidFill>
                  <a:schemeClr val="bg1"/>
                </a:solidFill>
              </a:rPr>
              <a:t> </a:t>
            </a:r>
            <a:r>
              <a:rPr lang="en-US" sz="900" dirty="0" smtClean="0">
                <a:solidFill>
                  <a:schemeClr val="bg1"/>
                </a:solidFill>
              </a:rPr>
              <a:t> </a:t>
            </a:r>
            <a:r>
              <a:rPr lang="en-US" sz="900" dirty="0">
                <a:solidFill>
                  <a:schemeClr val="bg1"/>
                </a:solidFill>
              </a:rPr>
              <a:t>Sampling Melt </a:t>
            </a:r>
            <a:r>
              <a:rPr lang="en-US" sz="900" dirty="0" smtClean="0">
                <a:solidFill>
                  <a:schemeClr val="bg1"/>
                </a:solidFill>
              </a:rPr>
              <a:t>Ponds</a:t>
            </a:r>
            <a:r>
              <a:rPr lang="lv-LV" sz="900" dirty="0" smtClean="0">
                <a:solidFill>
                  <a:schemeClr val="bg1"/>
                </a:solidFill>
              </a:rPr>
              <a:t> </a:t>
            </a:r>
            <a:r>
              <a:rPr lang="lv-LV" sz="900" dirty="0" err="1" smtClean="0">
                <a:solidFill>
                  <a:schemeClr val="bg1"/>
                </a:solidFill>
              </a:rPr>
              <a:t>in</a:t>
            </a:r>
            <a:r>
              <a:rPr lang="lv-LV" sz="900" dirty="0">
                <a:solidFill>
                  <a:schemeClr val="bg1"/>
                </a:solidFill>
              </a:rPr>
              <a:t> </a:t>
            </a:r>
            <a:r>
              <a:rPr lang="lv-LV" sz="900" dirty="0" err="1">
                <a:solidFill>
                  <a:schemeClr val="bg1"/>
                </a:solidFill>
              </a:rPr>
              <a:t>Chukchi</a:t>
            </a:r>
            <a:r>
              <a:rPr lang="lv-LV" sz="900" dirty="0">
                <a:solidFill>
                  <a:schemeClr val="bg1"/>
                </a:solidFill>
              </a:rPr>
              <a:t> </a:t>
            </a:r>
            <a:r>
              <a:rPr lang="lv-LV" sz="900" dirty="0" err="1">
                <a:solidFill>
                  <a:schemeClr val="bg1"/>
                </a:solidFill>
              </a:rPr>
              <a:t>Sea</a:t>
            </a:r>
            <a:r>
              <a:rPr lang="lv-LV" sz="900" dirty="0">
                <a:solidFill>
                  <a:schemeClr val="bg1"/>
                </a:solidFill>
              </a:rPr>
              <a:t>, NASA</a:t>
            </a:r>
          </a:p>
        </p:txBody>
      </p:sp>
    </p:spTree>
    <p:extLst>
      <p:ext uri="{BB962C8B-B14F-4D97-AF65-F5344CB8AC3E}">
        <p14:creationId xmlns:p14="http://schemas.microsoft.com/office/powerpoint/2010/main" val="15347038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a:extLst>
              <a:ext uri="{28A0092B-C50C-407E-A947-70E740481C1C}">
                <a14:useLocalDpi xmlns:a14="http://schemas.microsoft.com/office/drawing/2010/main" val="0"/>
              </a:ext>
            </a:extLst>
          </a:blip>
          <a:srcRect b="35515"/>
          <a:stretch/>
        </p:blipFill>
        <p:spPr>
          <a:xfrm flipH="1">
            <a:off x="2438574" y="1724702"/>
            <a:ext cx="9753600" cy="3304498"/>
          </a:xfrm>
          <a:prstGeom prst="rect">
            <a:avLst/>
          </a:prstGeom>
        </p:spPr>
      </p:pic>
      <p:sp>
        <p:nvSpPr>
          <p:cNvPr id="5" name="Title 1"/>
          <p:cNvSpPr txBox="1">
            <a:spLocks/>
          </p:cNvSpPr>
          <p:nvPr/>
        </p:nvSpPr>
        <p:spPr>
          <a:xfrm>
            <a:off x="1397725" y="2019472"/>
            <a:ext cx="7093901"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6600" dirty="0" smtClean="0"/>
              <a:t>Paldies </a:t>
            </a:r>
          </a:p>
          <a:p>
            <a:pPr algn="r"/>
            <a:r>
              <a:rPr lang="lv-LV" sz="6600" dirty="0" smtClean="0"/>
              <a:t>par uzmanību!</a:t>
            </a:r>
            <a:endParaRPr lang="lv-LV" sz="6600" dirty="0"/>
          </a:p>
        </p:txBody>
      </p:sp>
      <p:sp>
        <p:nvSpPr>
          <p:cNvPr id="7" name="TextBox 6"/>
          <p:cNvSpPr txBox="1"/>
          <p:nvPr/>
        </p:nvSpPr>
        <p:spPr>
          <a:xfrm rot="19460909">
            <a:off x="10817297" y="2749051"/>
            <a:ext cx="1317597" cy="276999"/>
          </a:xfrm>
          <a:prstGeom prst="rect">
            <a:avLst/>
          </a:prstGeom>
          <a:noFill/>
        </p:spPr>
        <p:txBody>
          <a:bodyPr wrap="square" rtlCol="0">
            <a:spAutoFit/>
          </a:bodyPr>
          <a:lstStyle/>
          <a:p>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زانه گایله</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 </a:t>
            </a:r>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\۲۰۱۶</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a:t>
            </a:r>
            <a:endParaRPr lang="lv-LV" sz="1200" dirty="0" smtClean="0">
              <a:solidFill>
                <a:schemeClr val="accent2">
                  <a:lumMod val="60000"/>
                  <a:lumOff val="4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3692796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28A0092B-C50C-407E-A947-70E740481C1C}">
                <a14:useLocalDpi xmlns:a14="http://schemas.microsoft.com/office/drawing/2010/main" val="0"/>
              </a:ext>
            </a:extLst>
          </a:blip>
          <a:srcRect b="36452"/>
          <a:stretch/>
        </p:blipFill>
        <p:spPr>
          <a:xfrm>
            <a:off x="661062" y="1513518"/>
            <a:ext cx="4675094" cy="5238601"/>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64282"/>
          <a:stretch/>
        </p:blipFill>
        <p:spPr>
          <a:xfrm>
            <a:off x="6537247" y="3689267"/>
            <a:ext cx="4997257" cy="3062852"/>
          </a:xfrm>
          <a:prstGeom prst="rect">
            <a:avLst/>
          </a:prstGeom>
        </p:spPr>
      </p:pic>
      <p:sp>
        <p:nvSpPr>
          <p:cNvPr id="8" name="Title 1"/>
          <p:cNvSpPr txBox="1">
            <a:spLocks/>
          </p:cNvSpPr>
          <p:nvPr/>
        </p:nvSpPr>
        <p:spPr>
          <a:xfrm>
            <a:off x="2020168" y="565293"/>
            <a:ext cx="8142515" cy="94266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Globālās </a:t>
            </a:r>
            <a:r>
              <a:rPr lang="lv-LV" sz="2400" dirty="0" smtClean="0"/>
              <a:t>gada </a:t>
            </a:r>
            <a:r>
              <a:rPr lang="lv-LV" sz="2400" dirty="0"/>
              <a:t>vidējās gaisa </a:t>
            </a:r>
            <a:r>
              <a:rPr lang="lv-LV" sz="2400" dirty="0" smtClean="0"/>
              <a:t>temperatūras (</a:t>
            </a:r>
            <a:r>
              <a:rPr lang="lv-LV" sz="2400" dirty="0"/>
              <a:t>virs sauszemes un okeāniem) </a:t>
            </a:r>
            <a:r>
              <a:rPr lang="lv-LV" sz="2400" dirty="0" smtClean="0"/>
              <a:t>novirzes laika </a:t>
            </a:r>
            <a:r>
              <a:rPr lang="lv-LV" sz="2400" dirty="0"/>
              <a:t>posmam </a:t>
            </a:r>
            <a:r>
              <a:rPr lang="lv-LV" sz="2400" dirty="0" smtClean="0"/>
              <a:t>1850.-2012.g.</a:t>
            </a:r>
            <a:endParaRPr lang="lv-LV" sz="2400" b="1" dirty="0"/>
          </a:p>
        </p:txBody>
      </p:sp>
      <p:sp>
        <p:nvSpPr>
          <p:cNvPr id="9" name="Rounded Rectangle 8"/>
          <p:cNvSpPr/>
          <p:nvPr/>
        </p:nvSpPr>
        <p:spPr>
          <a:xfrm>
            <a:off x="7128923" y="3201519"/>
            <a:ext cx="3906726" cy="540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Novērotās </a:t>
            </a:r>
            <a:r>
              <a:rPr lang="lv-LV" b="1" dirty="0">
                <a:solidFill>
                  <a:schemeClr val="tx1"/>
                </a:solidFill>
              </a:rPr>
              <a:t>temperatūras izmaiņas laikā no </a:t>
            </a:r>
            <a:r>
              <a:rPr lang="lv-LV" b="1" dirty="0" smtClean="0">
                <a:solidFill>
                  <a:schemeClr val="tx1"/>
                </a:solidFill>
              </a:rPr>
              <a:t>1901. </a:t>
            </a:r>
            <a:r>
              <a:rPr lang="lv-LV" b="1" dirty="0">
                <a:solidFill>
                  <a:schemeClr val="tx1"/>
                </a:solidFill>
              </a:rPr>
              <a:t>līdz </a:t>
            </a:r>
            <a:r>
              <a:rPr lang="lv-LV" b="1" dirty="0" smtClean="0">
                <a:solidFill>
                  <a:schemeClr val="tx1"/>
                </a:solidFill>
              </a:rPr>
              <a:t>2012.g. </a:t>
            </a:r>
            <a:endParaRPr lang="lv-LV" b="1" dirty="0">
              <a:solidFill>
                <a:schemeClr val="tx1"/>
              </a:solidFill>
            </a:endParaRPr>
          </a:p>
        </p:txBody>
      </p:sp>
      <p:sp>
        <p:nvSpPr>
          <p:cNvPr id="10" name="Rounded Rectangle 9"/>
          <p:cNvSpPr/>
          <p:nvPr/>
        </p:nvSpPr>
        <p:spPr>
          <a:xfrm>
            <a:off x="4991445" y="2213667"/>
            <a:ext cx="4792635" cy="864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Globālās </a:t>
            </a:r>
            <a:r>
              <a:rPr lang="lv-LV" b="1" dirty="0" smtClean="0">
                <a:solidFill>
                  <a:schemeClr val="tx1"/>
                </a:solidFill>
              </a:rPr>
              <a:t>gada un dekādes vidējās </a:t>
            </a:r>
            <a:r>
              <a:rPr lang="lv-LV" b="1" dirty="0">
                <a:solidFill>
                  <a:schemeClr val="tx1"/>
                </a:solidFill>
              </a:rPr>
              <a:t>gaisa temperatūras, </a:t>
            </a:r>
            <a:r>
              <a:rPr lang="lv-LV" b="1" dirty="0" smtClean="0">
                <a:solidFill>
                  <a:schemeClr val="tx1"/>
                </a:solidFill>
              </a:rPr>
              <a:t>(</a:t>
            </a:r>
            <a:r>
              <a:rPr lang="lv-LV" b="1" dirty="0">
                <a:solidFill>
                  <a:schemeClr val="tx1"/>
                </a:solidFill>
              </a:rPr>
              <a:t>salīdzinot ar vidējo temperatūru </a:t>
            </a:r>
            <a:r>
              <a:rPr lang="lv-LV" b="1" dirty="0" smtClean="0">
                <a:solidFill>
                  <a:schemeClr val="tx1"/>
                </a:solidFill>
              </a:rPr>
              <a:t>1961.-1990.g.) </a:t>
            </a:r>
            <a:r>
              <a:rPr lang="lv-LV" b="1" dirty="0">
                <a:solidFill>
                  <a:schemeClr val="tx1"/>
                </a:solidFill>
              </a:rPr>
              <a:t>laika posmam </a:t>
            </a:r>
            <a:r>
              <a:rPr lang="lv-LV" b="1" dirty="0" smtClean="0">
                <a:solidFill>
                  <a:schemeClr val="tx1"/>
                </a:solidFill>
              </a:rPr>
              <a:t>1850.-2012.g.</a:t>
            </a:r>
            <a:endParaRPr lang="lv-LV" b="1" dirty="0">
              <a:solidFill>
                <a:schemeClr val="tx1"/>
              </a:solidFill>
            </a:endParaRPr>
          </a:p>
        </p:txBody>
      </p:sp>
    </p:spTree>
    <p:extLst>
      <p:ext uri="{BB962C8B-B14F-4D97-AF65-F5344CB8AC3E}">
        <p14:creationId xmlns:p14="http://schemas.microsoft.com/office/powerpoint/2010/main" val="12044843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998609" y="570854"/>
            <a:ext cx="6190947" cy="94266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Dažu nozīmīgu vides datu mainība pēdējo </a:t>
            </a:r>
          </a:p>
          <a:p>
            <a:pPr algn="ctr"/>
            <a:r>
              <a:rPr lang="lv-LV" sz="2400" dirty="0" smtClean="0"/>
              <a:t>simts gadu laikā</a:t>
            </a:r>
            <a:endParaRPr lang="lv-LV" sz="2400" b="1" dirty="0"/>
          </a:p>
        </p:txBody>
      </p:sp>
      <p:grpSp>
        <p:nvGrpSpPr>
          <p:cNvPr id="10" name="Group 9"/>
          <p:cNvGrpSpPr/>
          <p:nvPr/>
        </p:nvGrpSpPr>
        <p:grpSpPr>
          <a:xfrm>
            <a:off x="1430120" y="1809592"/>
            <a:ext cx="9347248" cy="4909215"/>
            <a:chOff x="1430120" y="1809592"/>
            <a:chExt cx="9347248" cy="4909215"/>
          </a:xfrm>
        </p:grpSpPr>
        <p:pic>
          <p:nvPicPr>
            <p:cNvPr id="4" name="Picture 3"/>
            <p:cNvPicPr/>
            <p:nvPr/>
          </p:nvPicPr>
          <p:blipFill rotWithShape="1">
            <a:blip r:embed="rId2">
              <a:extLst>
                <a:ext uri="{28A0092B-C50C-407E-A947-70E740481C1C}">
                  <a14:useLocalDpi xmlns:a14="http://schemas.microsoft.com/office/drawing/2010/main" val="0"/>
                </a:ext>
              </a:extLst>
            </a:blip>
            <a:srcRect t="49501"/>
            <a:stretch/>
          </p:blipFill>
          <p:spPr>
            <a:xfrm>
              <a:off x="6095353" y="1846492"/>
              <a:ext cx="4682015" cy="4872315"/>
            </a:xfrm>
            <a:prstGeom prst="rect">
              <a:avLst/>
            </a:prstGeom>
          </p:spPr>
        </p:pic>
        <p:pic>
          <p:nvPicPr>
            <p:cNvPr id="2" name="Picture 1"/>
            <p:cNvPicPr/>
            <p:nvPr/>
          </p:nvPicPr>
          <p:blipFill rotWithShape="1">
            <a:blip r:embed="rId2">
              <a:extLst>
                <a:ext uri="{28A0092B-C50C-407E-A947-70E740481C1C}">
                  <a14:useLocalDpi xmlns:a14="http://schemas.microsoft.com/office/drawing/2010/main" val="0"/>
                </a:ext>
              </a:extLst>
            </a:blip>
            <a:srcRect b="50074"/>
            <a:stretch/>
          </p:blipFill>
          <p:spPr>
            <a:xfrm>
              <a:off x="1430120" y="1901788"/>
              <a:ext cx="4682015" cy="4817019"/>
            </a:xfrm>
            <a:prstGeom prst="rect">
              <a:avLst/>
            </a:prstGeom>
          </p:spPr>
        </p:pic>
        <p:sp>
          <p:nvSpPr>
            <p:cNvPr id="6" name="Rounded Rectangle 5"/>
            <p:cNvSpPr/>
            <p:nvPr/>
          </p:nvSpPr>
          <p:spPr>
            <a:xfrm>
              <a:off x="2748991" y="1809592"/>
              <a:ext cx="3221667" cy="540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Sniega segas platības pavasara sezonā Ziemeļu puslodē </a:t>
              </a:r>
            </a:p>
          </p:txBody>
        </p:sp>
        <p:sp>
          <p:nvSpPr>
            <p:cNvPr id="7" name="Rounded Rectangle 6"/>
            <p:cNvSpPr/>
            <p:nvPr/>
          </p:nvSpPr>
          <p:spPr>
            <a:xfrm>
              <a:off x="3280997" y="4264199"/>
              <a:ext cx="2689661" cy="540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Jūras ledāju platība Arktikā vasarā </a:t>
              </a:r>
            </a:p>
          </p:txBody>
        </p:sp>
        <p:sp>
          <p:nvSpPr>
            <p:cNvPr id="8" name="Rounded Rectangle 7"/>
            <p:cNvSpPr/>
            <p:nvPr/>
          </p:nvSpPr>
          <p:spPr>
            <a:xfrm>
              <a:off x="6898341" y="1809592"/>
              <a:ext cx="2855507" cy="540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Pasaules </a:t>
              </a:r>
              <a:r>
                <a:rPr lang="lv-LV" b="1" dirty="0">
                  <a:solidFill>
                    <a:schemeClr val="tx1"/>
                  </a:solidFill>
                </a:rPr>
                <a:t>Okeāna siltumietilpības izmaiņas </a:t>
              </a:r>
            </a:p>
          </p:txBody>
        </p:sp>
        <p:sp>
          <p:nvSpPr>
            <p:cNvPr id="9" name="Rounded Rectangle 8"/>
            <p:cNvSpPr/>
            <p:nvPr/>
          </p:nvSpPr>
          <p:spPr>
            <a:xfrm>
              <a:off x="6898341" y="4264199"/>
              <a:ext cx="2321127" cy="540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Globālās </a:t>
              </a:r>
              <a:r>
                <a:rPr lang="lv-LV" b="1" dirty="0">
                  <a:solidFill>
                    <a:schemeClr val="tx1"/>
                  </a:solidFill>
                </a:rPr>
                <a:t>vidējās jūras līmeņa izmaiņas </a:t>
              </a:r>
            </a:p>
          </p:txBody>
        </p:sp>
      </p:grpSp>
    </p:spTree>
    <p:extLst>
      <p:ext uri="{BB962C8B-B14F-4D97-AF65-F5344CB8AC3E}">
        <p14:creationId xmlns:p14="http://schemas.microsoft.com/office/powerpoint/2010/main" val="17542251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03" y="1283859"/>
            <a:ext cx="7381111" cy="492314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234422" y="306579"/>
            <a:ext cx="7723156" cy="119802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Tomēr </a:t>
            </a:r>
            <a:r>
              <a:rPr lang="lv-LV" sz="2400" dirty="0"/>
              <a:t>temperatūras pieaugums uz Zemes nav bijis </a:t>
            </a:r>
            <a:r>
              <a:rPr lang="lv-LV" sz="2400" dirty="0" smtClean="0"/>
              <a:t>vienmērīgs – visstraujāk </a:t>
            </a:r>
            <a:r>
              <a:rPr lang="lv-LV" sz="2400" dirty="0"/>
              <a:t>temperatūra ir palielinājusies Zemes polu reģionos – </a:t>
            </a:r>
            <a:r>
              <a:rPr lang="lv-LV" sz="2400" b="1" dirty="0"/>
              <a:t>Arktikā un Antarktīdā</a:t>
            </a:r>
            <a:endParaRPr lang="lv-LV" sz="2400" b="1" dirty="0" smtClean="0"/>
          </a:p>
        </p:txBody>
      </p:sp>
      <p:sp>
        <p:nvSpPr>
          <p:cNvPr id="4" name="Rounded Rectangle 3"/>
          <p:cNvSpPr/>
          <p:nvPr/>
        </p:nvSpPr>
        <p:spPr>
          <a:xfrm>
            <a:off x="5578386" y="1751098"/>
            <a:ext cx="6373486" cy="9455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Ir pierādīts ne tikai piezemes temperatūras, bet arī troposfēras temperatūras </a:t>
            </a:r>
            <a:r>
              <a:rPr lang="lv-LV" b="1" dirty="0" smtClean="0">
                <a:solidFill>
                  <a:schemeClr val="tx1"/>
                </a:solidFill>
              </a:rPr>
              <a:t>pieaugums, </a:t>
            </a:r>
            <a:r>
              <a:rPr lang="lv-LV" b="1" dirty="0">
                <a:solidFill>
                  <a:schemeClr val="tx1"/>
                </a:solidFill>
              </a:rPr>
              <a:t>turklāt temperatūras pieauguma ātrums pētītajā atmosfēras masā ir </a:t>
            </a:r>
            <a:r>
              <a:rPr lang="lv-LV" b="1" dirty="0" smtClean="0">
                <a:solidFill>
                  <a:schemeClr val="tx1"/>
                </a:solidFill>
              </a:rPr>
              <a:t>līdzīgs</a:t>
            </a:r>
          </a:p>
        </p:txBody>
      </p:sp>
      <p:sp>
        <p:nvSpPr>
          <p:cNvPr id="5" name="Rounded Rectangle 4"/>
          <p:cNvSpPr/>
          <p:nvPr/>
        </p:nvSpPr>
        <p:spPr>
          <a:xfrm>
            <a:off x="5578386" y="3689369"/>
            <a:ext cx="6373486" cy="85812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Ūdens tvaiku koncentrācijas pieaugums atmosfērā var pastiprināt siltumnīcefektu nākotnē, jo ūdens ir viena no siltumnīcefektu veicinošām </a:t>
            </a:r>
            <a:r>
              <a:rPr lang="lv-LV" b="1" dirty="0" smtClean="0">
                <a:solidFill>
                  <a:schemeClr val="tx1"/>
                </a:solidFill>
              </a:rPr>
              <a:t>vielām</a:t>
            </a:r>
          </a:p>
        </p:txBody>
      </p:sp>
      <p:sp>
        <p:nvSpPr>
          <p:cNvPr id="6" name="Rounded Rectangle 5"/>
          <p:cNvSpPr/>
          <p:nvPr/>
        </p:nvSpPr>
        <p:spPr>
          <a:xfrm>
            <a:off x="5578386" y="4664895"/>
            <a:ext cx="6373486" cy="8651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Kopš </a:t>
            </a:r>
            <a:r>
              <a:rPr lang="lv-LV" b="1" dirty="0" smtClean="0">
                <a:solidFill>
                  <a:schemeClr val="tx1"/>
                </a:solidFill>
              </a:rPr>
              <a:t>1960.g. </a:t>
            </a:r>
            <a:r>
              <a:rPr lang="lv-LV" b="1" dirty="0">
                <a:solidFill>
                  <a:schemeClr val="tx1"/>
                </a:solidFill>
              </a:rPr>
              <a:t>veiktie mērījumi pierāda, ka palielinājusies okeānu ūdeņu temperatūra (līdz pat 3000 m dziļumam), jo ūdens absorbē lielāko daļu pieplūstošā siltuma </a:t>
            </a:r>
            <a:r>
              <a:rPr lang="lv-LV" b="1" dirty="0" smtClean="0">
                <a:solidFill>
                  <a:schemeClr val="tx1"/>
                </a:solidFill>
              </a:rPr>
              <a:t>daudzuma</a:t>
            </a:r>
            <a:endParaRPr lang="lv-LV" b="1" dirty="0">
              <a:solidFill>
                <a:schemeClr val="tx1"/>
              </a:solidFill>
            </a:endParaRPr>
          </a:p>
        </p:txBody>
      </p:sp>
      <p:sp>
        <p:nvSpPr>
          <p:cNvPr id="7" name="Rounded Rectangle 6"/>
          <p:cNvSpPr/>
          <p:nvPr/>
        </p:nvSpPr>
        <p:spPr>
          <a:xfrm>
            <a:off x="5578386" y="2828735"/>
            <a:ext cx="6373486" cy="74398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Ir </a:t>
            </a:r>
            <a:r>
              <a:rPr lang="lv-LV" b="1" dirty="0" smtClean="0">
                <a:solidFill>
                  <a:schemeClr val="tx1"/>
                </a:solidFill>
              </a:rPr>
              <a:t>palielinājies </a:t>
            </a:r>
            <a:r>
              <a:rPr lang="lv-LV" b="1" dirty="0">
                <a:solidFill>
                  <a:schemeClr val="tx1"/>
                </a:solidFill>
              </a:rPr>
              <a:t>arī ūdens tvaiku daudzums atmosfērā, ko savukārt nosaka temperatūras palielināšanās</a:t>
            </a:r>
            <a:endParaRPr lang="lv-LV" b="1" dirty="0" smtClean="0">
              <a:solidFill>
                <a:schemeClr val="tx1"/>
              </a:solidFill>
            </a:endParaRPr>
          </a:p>
        </p:txBody>
      </p:sp>
      <p:sp>
        <p:nvSpPr>
          <p:cNvPr id="8" name="Rounded Rectangle 7"/>
          <p:cNvSpPr/>
          <p:nvPr/>
        </p:nvSpPr>
        <p:spPr>
          <a:xfrm>
            <a:off x="5578386" y="5647488"/>
            <a:ext cx="6373486" cy="9144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Okeānu </a:t>
            </a:r>
            <a:r>
              <a:rPr lang="lv-LV" b="1" dirty="0">
                <a:solidFill>
                  <a:schemeClr val="tx1"/>
                </a:solidFill>
              </a:rPr>
              <a:t>ūdeņu temperatūras palielināšanās var sekmēt tilpuma palielināšanos un jūras līmeņa celšanos, kā arī ietekmēt </a:t>
            </a:r>
            <a:endParaRPr lang="lv-LV" b="1" dirty="0" smtClean="0">
              <a:solidFill>
                <a:schemeClr val="tx1"/>
              </a:solidFill>
            </a:endParaRPr>
          </a:p>
          <a:p>
            <a:pPr algn="ctr"/>
            <a:r>
              <a:rPr lang="lv-LV" b="1" dirty="0" smtClean="0">
                <a:solidFill>
                  <a:schemeClr val="tx1"/>
                </a:solidFill>
              </a:rPr>
              <a:t>ūdeņu </a:t>
            </a:r>
            <a:r>
              <a:rPr lang="lv-LV" b="1" dirty="0">
                <a:solidFill>
                  <a:schemeClr val="tx1"/>
                </a:solidFill>
              </a:rPr>
              <a:t>plūsmu raksturu</a:t>
            </a:r>
          </a:p>
        </p:txBody>
      </p:sp>
      <p:sp>
        <p:nvSpPr>
          <p:cNvPr id="9" name="Rectangle 8"/>
          <p:cNvSpPr/>
          <p:nvPr/>
        </p:nvSpPr>
        <p:spPr>
          <a:xfrm>
            <a:off x="0" y="5966695"/>
            <a:ext cx="3100251" cy="230832"/>
          </a:xfrm>
          <a:prstGeom prst="rect">
            <a:avLst/>
          </a:prstGeom>
        </p:spPr>
        <p:txBody>
          <a:bodyPr wrap="square">
            <a:spAutoFit/>
          </a:bodyPr>
          <a:lstStyle/>
          <a:p>
            <a:r>
              <a:rPr lang="lv-LV" sz="900" dirty="0" err="1" smtClean="0"/>
              <a:t>September</a:t>
            </a:r>
            <a:r>
              <a:rPr lang="lv-LV" sz="900" dirty="0" smtClean="0"/>
              <a:t> 16</a:t>
            </a:r>
            <a:r>
              <a:rPr lang="en-US" sz="900" dirty="0" smtClean="0"/>
              <a:t>, 201</a:t>
            </a:r>
            <a:r>
              <a:rPr lang="lv-LV" sz="900" dirty="0"/>
              <a:t>1</a:t>
            </a:r>
            <a:r>
              <a:rPr lang="en-US" sz="900" dirty="0" smtClean="0"/>
              <a:t> –</a:t>
            </a:r>
            <a:r>
              <a:rPr lang="lv-LV" sz="900" dirty="0" smtClean="0"/>
              <a:t> </a:t>
            </a:r>
            <a:r>
              <a:rPr lang="en-US" sz="900" dirty="0" smtClean="0"/>
              <a:t> </a:t>
            </a:r>
            <a:r>
              <a:rPr lang="lv-LV" sz="900" dirty="0" err="1" smtClean="0"/>
              <a:t>Arctic</a:t>
            </a:r>
            <a:r>
              <a:rPr lang="lv-LV" sz="900" dirty="0" smtClean="0"/>
              <a:t> </a:t>
            </a:r>
            <a:r>
              <a:rPr lang="en-US" sz="900" dirty="0" smtClean="0"/>
              <a:t>Sea Ice</a:t>
            </a:r>
            <a:r>
              <a:rPr lang="lv-LV" sz="900" dirty="0" smtClean="0"/>
              <a:t>, </a:t>
            </a:r>
            <a:r>
              <a:rPr lang="lv-LV" sz="900" dirty="0"/>
              <a:t>NASA</a:t>
            </a:r>
          </a:p>
        </p:txBody>
      </p:sp>
    </p:spTree>
    <p:extLst>
      <p:ext uri="{BB962C8B-B14F-4D97-AF65-F5344CB8AC3E}">
        <p14:creationId xmlns:p14="http://schemas.microsoft.com/office/powerpoint/2010/main" val="24843320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user\Desktop\5_Atteli\6426705655_db2fdd6f1b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2983" y="1568695"/>
            <a:ext cx="7269018" cy="483622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136467" y="361997"/>
            <a:ext cx="9940834" cy="126360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Pēdējā gadsimta laikā ir samazinājusies ne tikai sniega segas platība </a:t>
            </a:r>
            <a:r>
              <a:rPr lang="lv-LV" sz="2400" dirty="0" smtClean="0"/>
              <a:t>Z </a:t>
            </a:r>
            <a:r>
              <a:rPr lang="lv-LV" sz="2400" dirty="0"/>
              <a:t>puslodē, bet arī kalnu un kontinentālo ledāju </a:t>
            </a:r>
            <a:r>
              <a:rPr lang="lv-LV" sz="2400" dirty="0" smtClean="0"/>
              <a:t>platība</a:t>
            </a:r>
            <a:r>
              <a:rPr lang="lv-LV" sz="2400" dirty="0"/>
              <a:t>, kā arī mūžīgā sasaluma </a:t>
            </a:r>
            <a:endParaRPr lang="lv-LV" sz="2400" dirty="0" smtClean="0"/>
          </a:p>
          <a:p>
            <a:pPr algn="ctr"/>
            <a:r>
              <a:rPr lang="lv-LV" sz="2400" dirty="0" smtClean="0"/>
              <a:t>aizņemtās </a:t>
            </a:r>
            <a:r>
              <a:rPr lang="lv-LV" sz="2400" dirty="0"/>
              <a:t>platības, </a:t>
            </a:r>
            <a:r>
              <a:rPr lang="lv-LV" sz="2400" dirty="0" smtClean="0"/>
              <a:t>kas </a:t>
            </a:r>
            <a:r>
              <a:rPr lang="lv-LV" sz="2400" dirty="0"/>
              <a:t>sekmē jūras līmeņa celšanos</a:t>
            </a:r>
          </a:p>
        </p:txBody>
      </p:sp>
      <p:sp>
        <p:nvSpPr>
          <p:cNvPr id="5" name="Rounded Rectangle 4"/>
          <p:cNvSpPr/>
          <p:nvPr/>
        </p:nvSpPr>
        <p:spPr>
          <a:xfrm>
            <a:off x="344237" y="2013407"/>
            <a:ext cx="5410018" cy="66018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Īpaši būtiski tiek ietekmēti Antarktīdas un </a:t>
            </a:r>
            <a:endParaRPr lang="lv-LV" b="1" dirty="0" smtClean="0">
              <a:solidFill>
                <a:schemeClr val="tx1"/>
              </a:solidFill>
            </a:endParaRPr>
          </a:p>
          <a:p>
            <a:pPr algn="ctr"/>
            <a:r>
              <a:rPr lang="lv-LV" b="1" dirty="0" smtClean="0">
                <a:solidFill>
                  <a:schemeClr val="tx1"/>
                </a:solidFill>
              </a:rPr>
              <a:t>Grenlandes ledāji</a:t>
            </a:r>
          </a:p>
        </p:txBody>
      </p:sp>
      <p:sp>
        <p:nvSpPr>
          <p:cNvPr id="6" name="Rounded Rectangle 5"/>
          <p:cNvSpPr/>
          <p:nvPr/>
        </p:nvSpPr>
        <p:spPr>
          <a:xfrm>
            <a:off x="344237" y="2946866"/>
            <a:ext cx="5410018" cy="101237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Kalnāju </a:t>
            </a:r>
            <a:r>
              <a:rPr lang="lv-LV" b="1" dirty="0">
                <a:solidFill>
                  <a:schemeClr val="tx1"/>
                </a:solidFill>
              </a:rPr>
              <a:t>ledāji kļūst arvien īsāki un </a:t>
            </a:r>
            <a:r>
              <a:rPr lang="lv-LV" b="1" dirty="0" smtClean="0">
                <a:solidFill>
                  <a:schemeClr val="tx1"/>
                </a:solidFill>
              </a:rPr>
              <a:t>plānāki, piemēram</a:t>
            </a:r>
            <a:r>
              <a:rPr lang="lv-LV" b="1" dirty="0">
                <a:solidFill>
                  <a:schemeClr val="tx1"/>
                </a:solidFill>
              </a:rPr>
              <a:t>, Vidusāzijā un </a:t>
            </a:r>
            <a:r>
              <a:rPr lang="lv-LV" b="1" dirty="0" smtClean="0">
                <a:solidFill>
                  <a:schemeClr val="tx1"/>
                </a:solidFill>
              </a:rPr>
              <a:t>D-Sibīrijas </a:t>
            </a:r>
            <a:r>
              <a:rPr lang="lv-LV" b="1" dirty="0">
                <a:solidFill>
                  <a:schemeClr val="tx1"/>
                </a:solidFill>
              </a:rPr>
              <a:t>kalnājos daudzi šļūdoņi pēdējo </a:t>
            </a:r>
            <a:r>
              <a:rPr lang="lv-LV" b="1" dirty="0" smtClean="0">
                <a:solidFill>
                  <a:schemeClr val="tx1"/>
                </a:solidFill>
              </a:rPr>
              <a:t>200 </a:t>
            </a:r>
            <a:r>
              <a:rPr lang="lv-LV" b="1" dirty="0">
                <a:solidFill>
                  <a:schemeClr val="tx1"/>
                </a:solidFill>
              </a:rPr>
              <a:t>gadu laikā ir kļuvuši īsāki par 4 km</a:t>
            </a:r>
            <a:endParaRPr lang="lv-LV" b="1" dirty="0" smtClean="0">
              <a:solidFill>
                <a:schemeClr val="tx1"/>
              </a:solidFill>
            </a:endParaRPr>
          </a:p>
        </p:txBody>
      </p:sp>
      <p:sp>
        <p:nvSpPr>
          <p:cNvPr id="7" name="Rounded Rectangle 6"/>
          <p:cNvSpPr/>
          <p:nvPr/>
        </p:nvSpPr>
        <p:spPr>
          <a:xfrm>
            <a:off x="344237" y="4232508"/>
            <a:ext cx="5410018" cy="87902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Alpu kalnu ledāju platība samazinājusies par </a:t>
            </a:r>
            <a:r>
              <a:rPr lang="lv-LV" b="1" dirty="0" smtClean="0">
                <a:solidFill>
                  <a:schemeClr val="tx1"/>
                </a:solidFill>
              </a:rPr>
              <a:t>30-40</a:t>
            </a:r>
            <a:r>
              <a:rPr lang="lv-LV" b="1" dirty="0">
                <a:solidFill>
                  <a:schemeClr val="tx1"/>
                </a:solidFill>
              </a:rPr>
              <a:t>% salīdzinājumā ar platību, kādu tie aizņēma </a:t>
            </a:r>
            <a:endParaRPr lang="lv-LV" b="1" dirty="0" smtClean="0">
              <a:solidFill>
                <a:schemeClr val="tx1"/>
              </a:solidFill>
            </a:endParaRPr>
          </a:p>
          <a:p>
            <a:pPr algn="ctr"/>
            <a:r>
              <a:rPr lang="lv-LV" b="1" dirty="0" smtClean="0">
                <a:solidFill>
                  <a:schemeClr val="tx1"/>
                </a:solidFill>
              </a:rPr>
              <a:t>Mazajā </a:t>
            </a:r>
            <a:r>
              <a:rPr lang="lv-LV" b="1" dirty="0">
                <a:solidFill>
                  <a:schemeClr val="tx1"/>
                </a:solidFill>
              </a:rPr>
              <a:t>ledus laikmetā</a:t>
            </a:r>
            <a:endParaRPr lang="lv-LV" b="1" dirty="0" smtClean="0">
              <a:solidFill>
                <a:schemeClr val="tx1"/>
              </a:solidFill>
            </a:endParaRPr>
          </a:p>
        </p:txBody>
      </p:sp>
      <p:sp>
        <p:nvSpPr>
          <p:cNvPr id="8" name="Rounded Rectangle 7"/>
          <p:cNvSpPr/>
          <p:nvPr/>
        </p:nvSpPr>
        <p:spPr>
          <a:xfrm>
            <a:off x="344237" y="5384800"/>
            <a:ext cx="5410018" cy="11637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Eiropā šļūdoņu straujā samazināšanās ir tieši saistīta ar Alpu reģiona straujo klimata </a:t>
            </a:r>
            <a:r>
              <a:rPr lang="lv-LV" b="1" dirty="0" err="1">
                <a:solidFill>
                  <a:schemeClr val="tx1"/>
                </a:solidFill>
              </a:rPr>
              <a:t>pasiltināšanos</a:t>
            </a:r>
            <a:r>
              <a:rPr lang="lv-LV" b="1" dirty="0">
                <a:solidFill>
                  <a:schemeClr val="tx1"/>
                </a:solidFill>
              </a:rPr>
              <a:t> </a:t>
            </a:r>
            <a:r>
              <a:rPr lang="lv-LV" b="1" dirty="0" smtClean="0">
                <a:solidFill>
                  <a:schemeClr val="tx1"/>
                </a:solidFill>
              </a:rPr>
              <a:t>20.gs. laikā; samazinās </a:t>
            </a:r>
            <a:r>
              <a:rPr lang="lv-LV" b="1" dirty="0">
                <a:solidFill>
                  <a:schemeClr val="tx1"/>
                </a:solidFill>
              </a:rPr>
              <a:t>arī zemes sasalums mūžīgā </a:t>
            </a:r>
            <a:endParaRPr lang="lv-LV" b="1" dirty="0" smtClean="0">
              <a:solidFill>
                <a:schemeClr val="tx1"/>
              </a:solidFill>
            </a:endParaRPr>
          </a:p>
          <a:p>
            <a:pPr algn="ctr"/>
            <a:r>
              <a:rPr lang="lv-LV" b="1" dirty="0" smtClean="0">
                <a:solidFill>
                  <a:schemeClr val="tx1"/>
                </a:solidFill>
              </a:rPr>
              <a:t>sasaluma </a:t>
            </a:r>
            <a:r>
              <a:rPr lang="lv-LV" b="1" dirty="0">
                <a:solidFill>
                  <a:schemeClr val="tx1"/>
                </a:solidFill>
              </a:rPr>
              <a:t>apgabalos</a:t>
            </a:r>
            <a:endParaRPr lang="lv-LV" b="1" dirty="0" smtClean="0">
              <a:solidFill>
                <a:schemeClr val="tx1"/>
              </a:solidFill>
            </a:endParaRPr>
          </a:p>
        </p:txBody>
      </p:sp>
      <p:sp>
        <p:nvSpPr>
          <p:cNvPr id="9" name="Rectangle 8"/>
          <p:cNvSpPr/>
          <p:nvPr/>
        </p:nvSpPr>
        <p:spPr>
          <a:xfrm>
            <a:off x="9698182" y="1644075"/>
            <a:ext cx="2493818" cy="369332"/>
          </a:xfrm>
          <a:prstGeom prst="rect">
            <a:avLst/>
          </a:prstGeom>
        </p:spPr>
        <p:txBody>
          <a:bodyPr wrap="square">
            <a:spAutoFit/>
          </a:bodyPr>
          <a:lstStyle/>
          <a:p>
            <a:pPr algn="r"/>
            <a:r>
              <a:rPr lang="lv-LV" sz="900" dirty="0" err="1" smtClean="0">
                <a:solidFill>
                  <a:schemeClr val="bg1"/>
                </a:solidFill>
              </a:rPr>
              <a:t>October</a:t>
            </a:r>
            <a:r>
              <a:rPr lang="lv-LV" sz="900" dirty="0" smtClean="0">
                <a:solidFill>
                  <a:schemeClr val="bg1"/>
                </a:solidFill>
              </a:rPr>
              <a:t> 16</a:t>
            </a:r>
            <a:r>
              <a:rPr lang="en-US" sz="900" dirty="0" smtClean="0">
                <a:solidFill>
                  <a:schemeClr val="bg1"/>
                </a:solidFill>
              </a:rPr>
              <a:t>, 201</a:t>
            </a:r>
            <a:r>
              <a:rPr lang="lv-LV" sz="900" dirty="0">
                <a:solidFill>
                  <a:schemeClr val="bg1"/>
                </a:solidFill>
              </a:rPr>
              <a:t>1</a:t>
            </a:r>
            <a:r>
              <a:rPr lang="en-US" sz="900" dirty="0" smtClean="0">
                <a:solidFill>
                  <a:schemeClr val="bg1"/>
                </a:solidFill>
              </a:rPr>
              <a:t> –</a:t>
            </a:r>
            <a:r>
              <a:rPr lang="lv-LV" sz="900" dirty="0" smtClean="0">
                <a:solidFill>
                  <a:schemeClr val="bg1"/>
                </a:solidFill>
              </a:rPr>
              <a:t> </a:t>
            </a:r>
            <a:r>
              <a:rPr lang="en-US" sz="900" dirty="0" smtClean="0">
                <a:solidFill>
                  <a:schemeClr val="bg1"/>
                </a:solidFill>
              </a:rPr>
              <a:t> </a:t>
            </a:r>
            <a:r>
              <a:rPr lang="en-US" sz="900" dirty="0">
                <a:solidFill>
                  <a:schemeClr val="bg1"/>
                </a:solidFill>
              </a:rPr>
              <a:t>Aerial View of Switzerland’s Fast-Decreasing </a:t>
            </a:r>
            <a:r>
              <a:rPr lang="en-US" sz="900" dirty="0" smtClean="0">
                <a:solidFill>
                  <a:schemeClr val="bg1"/>
                </a:solidFill>
              </a:rPr>
              <a:t>Glaciers</a:t>
            </a:r>
            <a:r>
              <a:rPr lang="lv-LV" sz="900" dirty="0" smtClean="0">
                <a:solidFill>
                  <a:schemeClr val="bg1"/>
                </a:solidFill>
              </a:rPr>
              <a:t>, UN</a:t>
            </a:r>
            <a:endParaRPr lang="lv-LV" sz="900" dirty="0">
              <a:solidFill>
                <a:schemeClr val="bg1"/>
              </a:solidFill>
            </a:endParaRPr>
          </a:p>
        </p:txBody>
      </p:sp>
    </p:spTree>
    <p:extLst>
      <p:ext uri="{BB962C8B-B14F-4D97-AF65-F5344CB8AC3E}">
        <p14:creationId xmlns:p14="http://schemas.microsoft.com/office/powerpoint/2010/main" val="32764657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1754" y="1627130"/>
            <a:ext cx="7406116" cy="5061054"/>
          </a:xfrm>
          <a:prstGeom prst="rect">
            <a:avLst/>
          </a:prstGeom>
        </p:spPr>
      </p:pic>
      <p:sp>
        <p:nvSpPr>
          <p:cNvPr id="5" name="Title 1"/>
          <p:cNvSpPr txBox="1">
            <a:spLocks/>
          </p:cNvSpPr>
          <p:nvPr/>
        </p:nvSpPr>
        <p:spPr>
          <a:xfrm>
            <a:off x="2844811" y="558457"/>
            <a:ext cx="6534318" cy="94266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Kalnu ledāju platības izmaiņas </a:t>
            </a:r>
            <a:endParaRPr lang="lv-LV" sz="2400" dirty="0" smtClean="0"/>
          </a:p>
          <a:p>
            <a:pPr algn="ctr"/>
            <a:r>
              <a:rPr lang="lv-LV" sz="2400" dirty="0" smtClean="0"/>
              <a:t>60 </a:t>
            </a:r>
            <a:r>
              <a:rPr lang="lv-LV" sz="2400" dirty="0"/>
              <a:t>gadu </a:t>
            </a:r>
            <a:r>
              <a:rPr lang="lv-LV" sz="2400" dirty="0" smtClean="0"/>
              <a:t>laikā</a:t>
            </a:r>
            <a:endParaRPr lang="lv-LV" sz="2400" b="1" dirty="0"/>
          </a:p>
        </p:txBody>
      </p:sp>
    </p:spTree>
    <p:extLst>
      <p:ext uri="{BB962C8B-B14F-4D97-AF65-F5344CB8AC3E}">
        <p14:creationId xmlns:p14="http://schemas.microsoft.com/office/powerpoint/2010/main" val="18464927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esktop\5_Atteli\8003803354_bf6a72e24d_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16"/>
          <a:stretch/>
        </p:blipFill>
        <p:spPr bwMode="auto">
          <a:xfrm>
            <a:off x="0" y="1579424"/>
            <a:ext cx="7533318" cy="439650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708697" y="598037"/>
            <a:ext cx="6774605" cy="116213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Tā kā temperatūras pieaugums ir īpaši būtisks Zemes polārajos reģionos, ir samazinājusies arī jūras </a:t>
            </a:r>
            <a:endParaRPr lang="lv-LV" sz="2400" dirty="0" smtClean="0"/>
          </a:p>
          <a:p>
            <a:pPr algn="ctr"/>
            <a:r>
              <a:rPr lang="lv-LV" sz="2400" dirty="0" smtClean="0"/>
              <a:t>ledus </a:t>
            </a:r>
            <a:r>
              <a:rPr lang="lv-LV" sz="2400" dirty="0"/>
              <a:t>aizņemtā platība</a:t>
            </a:r>
            <a:endParaRPr lang="lv-LV" sz="2400" dirty="0" smtClean="0"/>
          </a:p>
        </p:txBody>
      </p:sp>
      <p:sp>
        <p:nvSpPr>
          <p:cNvPr id="4" name="Rounded Rectangle 3"/>
          <p:cNvSpPr/>
          <p:nvPr/>
        </p:nvSpPr>
        <p:spPr>
          <a:xfrm>
            <a:off x="6412512" y="2599396"/>
            <a:ext cx="5622470" cy="89113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Jūras līmeņa mainība ir ievērojami ietekmējusi krasta erozijas procesus un sekmējusi piekrastes </a:t>
            </a:r>
            <a:endParaRPr lang="lv-LV" b="1" dirty="0" smtClean="0">
              <a:solidFill>
                <a:schemeClr val="tx1"/>
              </a:solidFill>
            </a:endParaRPr>
          </a:p>
          <a:p>
            <a:pPr algn="ctr"/>
            <a:r>
              <a:rPr lang="lv-LV" b="1" dirty="0" smtClean="0">
                <a:solidFill>
                  <a:schemeClr val="tx1"/>
                </a:solidFill>
              </a:rPr>
              <a:t>teritoriju </a:t>
            </a:r>
            <a:r>
              <a:rPr lang="lv-LV" b="1" dirty="0">
                <a:solidFill>
                  <a:schemeClr val="tx1"/>
                </a:solidFill>
              </a:rPr>
              <a:t>degradāciju</a:t>
            </a:r>
            <a:endParaRPr lang="lv-LV" b="1" dirty="0" smtClean="0">
              <a:solidFill>
                <a:schemeClr val="tx1"/>
              </a:solidFill>
            </a:endParaRPr>
          </a:p>
        </p:txBody>
      </p:sp>
      <p:sp>
        <p:nvSpPr>
          <p:cNvPr id="5" name="Rounded Rectangle 4"/>
          <p:cNvSpPr/>
          <p:nvPr/>
        </p:nvSpPr>
        <p:spPr>
          <a:xfrm>
            <a:off x="6412512" y="3881829"/>
            <a:ext cx="5622470" cy="89586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Nokrišņu </a:t>
            </a:r>
            <a:r>
              <a:rPr lang="lv-LV" b="1" dirty="0">
                <a:solidFill>
                  <a:schemeClr val="tx1"/>
                </a:solidFill>
              </a:rPr>
              <a:t>daudzums, lai arī nevienmērīgi, bet vidēji uz Zemes ir pieaudzis par 2% kopš </a:t>
            </a:r>
            <a:r>
              <a:rPr lang="lv-LV" b="1" dirty="0" smtClean="0">
                <a:solidFill>
                  <a:schemeClr val="tx1"/>
                </a:solidFill>
              </a:rPr>
              <a:t>20.gs. </a:t>
            </a:r>
            <a:r>
              <a:rPr lang="lv-LV" b="1" dirty="0">
                <a:solidFill>
                  <a:schemeClr val="tx1"/>
                </a:solidFill>
              </a:rPr>
              <a:t>sākuma, kā arī ievērojami ir palielinājies ekstremālu nokrišņu biežums </a:t>
            </a:r>
            <a:endParaRPr lang="lv-LV" b="1" dirty="0" smtClean="0">
              <a:solidFill>
                <a:schemeClr val="tx1"/>
              </a:solidFill>
            </a:endParaRPr>
          </a:p>
        </p:txBody>
      </p:sp>
      <p:sp>
        <p:nvSpPr>
          <p:cNvPr id="6" name="Rounded Rectangle 5"/>
          <p:cNvSpPr/>
          <p:nvPr/>
        </p:nvSpPr>
        <p:spPr>
          <a:xfrm>
            <a:off x="5384800" y="5168983"/>
            <a:ext cx="6650182" cy="9916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Nokrišņu daudzums ir pieaudzis </a:t>
            </a:r>
            <a:r>
              <a:rPr lang="lv-LV" b="1" dirty="0" smtClean="0">
                <a:solidFill>
                  <a:schemeClr val="tx1"/>
                </a:solidFill>
              </a:rPr>
              <a:t>Z-Amerikā </a:t>
            </a:r>
            <a:r>
              <a:rPr lang="lv-LV" b="1" dirty="0">
                <a:solidFill>
                  <a:schemeClr val="tx1"/>
                </a:solidFill>
              </a:rPr>
              <a:t>un </a:t>
            </a:r>
            <a:r>
              <a:rPr lang="lv-LV" b="1" dirty="0" smtClean="0">
                <a:solidFill>
                  <a:schemeClr val="tx1"/>
                </a:solidFill>
              </a:rPr>
              <a:t>D-Amerikā</a:t>
            </a:r>
            <a:r>
              <a:rPr lang="lv-LV" b="1" dirty="0">
                <a:solidFill>
                  <a:schemeClr val="tx1"/>
                </a:solidFill>
              </a:rPr>
              <a:t>, </a:t>
            </a:r>
            <a:r>
              <a:rPr lang="lv-LV" b="1" dirty="0" smtClean="0">
                <a:solidFill>
                  <a:schemeClr val="tx1"/>
                </a:solidFill>
              </a:rPr>
              <a:t>Z-Eiropā</a:t>
            </a:r>
            <a:r>
              <a:rPr lang="lv-LV" b="1" dirty="0">
                <a:solidFill>
                  <a:schemeClr val="tx1"/>
                </a:solidFill>
              </a:rPr>
              <a:t>, </a:t>
            </a:r>
            <a:r>
              <a:rPr lang="lv-LV" b="1" dirty="0" smtClean="0">
                <a:solidFill>
                  <a:schemeClr val="tx1"/>
                </a:solidFill>
              </a:rPr>
              <a:t>Z-</a:t>
            </a:r>
            <a:r>
              <a:rPr lang="lv-LV" b="1" dirty="0">
                <a:solidFill>
                  <a:schemeClr val="tx1"/>
                </a:solidFill>
              </a:rPr>
              <a:t>Ā</a:t>
            </a:r>
            <a:r>
              <a:rPr lang="lv-LV" b="1" dirty="0" smtClean="0">
                <a:solidFill>
                  <a:schemeClr val="tx1"/>
                </a:solidFill>
              </a:rPr>
              <a:t>zijā </a:t>
            </a:r>
            <a:r>
              <a:rPr lang="lv-LV" b="1" dirty="0">
                <a:solidFill>
                  <a:schemeClr val="tx1"/>
                </a:solidFill>
              </a:rPr>
              <a:t>un </a:t>
            </a:r>
            <a:r>
              <a:rPr lang="lv-LV" b="1" dirty="0" smtClean="0">
                <a:solidFill>
                  <a:schemeClr val="tx1"/>
                </a:solidFill>
              </a:rPr>
              <a:t>Centrālāzijā, bet samazinājies </a:t>
            </a:r>
            <a:r>
              <a:rPr lang="lv-LV" b="1" dirty="0" err="1">
                <a:solidFill>
                  <a:schemeClr val="tx1"/>
                </a:solidFill>
              </a:rPr>
              <a:t>Sāhela</a:t>
            </a:r>
            <a:r>
              <a:rPr lang="lv-LV" b="1" dirty="0">
                <a:solidFill>
                  <a:schemeClr val="tx1"/>
                </a:solidFill>
              </a:rPr>
              <a:t> reģionā, </a:t>
            </a:r>
            <a:endParaRPr lang="lv-LV" b="1" dirty="0" smtClean="0">
              <a:solidFill>
                <a:schemeClr val="tx1"/>
              </a:solidFill>
            </a:endParaRPr>
          </a:p>
          <a:p>
            <a:pPr algn="ctr"/>
            <a:r>
              <a:rPr lang="lv-LV" b="1" dirty="0" smtClean="0">
                <a:solidFill>
                  <a:schemeClr val="tx1"/>
                </a:solidFill>
              </a:rPr>
              <a:t>Vidusjūras reģiona valstīs </a:t>
            </a:r>
            <a:r>
              <a:rPr lang="lv-LV" b="1" dirty="0">
                <a:solidFill>
                  <a:schemeClr val="tx1"/>
                </a:solidFill>
              </a:rPr>
              <a:t>un </a:t>
            </a:r>
            <a:r>
              <a:rPr lang="lv-LV" b="1" dirty="0" smtClean="0">
                <a:solidFill>
                  <a:schemeClr val="tx1"/>
                </a:solidFill>
              </a:rPr>
              <a:t>D-Āfrikā</a:t>
            </a:r>
          </a:p>
        </p:txBody>
      </p:sp>
      <p:sp>
        <p:nvSpPr>
          <p:cNvPr id="7" name="Rectangle 6"/>
          <p:cNvSpPr/>
          <p:nvPr/>
        </p:nvSpPr>
        <p:spPr>
          <a:xfrm>
            <a:off x="1" y="1588668"/>
            <a:ext cx="1782617" cy="369332"/>
          </a:xfrm>
          <a:prstGeom prst="rect">
            <a:avLst/>
          </a:prstGeom>
        </p:spPr>
        <p:txBody>
          <a:bodyPr wrap="square">
            <a:spAutoFit/>
          </a:bodyPr>
          <a:lstStyle/>
          <a:p>
            <a:r>
              <a:rPr lang="en-US" sz="900" dirty="0">
                <a:solidFill>
                  <a:schemeClr val="bg1"/>
                </a:solidFill>
              </a:rPr>
              <a:t>Arctic Sea Ice Hits Smallest Extent In Satellite </a:t>
            </a:r>
            <a:r>
              <a:rPr lang="en-US" sz="900" dirty="0" smtClean="0">
                <a:solidFill>
                  <a:schemeClr val="bg1"/>
                </a:solidFill>
              </a:rPr>
              <a:t>Era</a:t>
            </a:r>
            <a:r>
              <a:rPr lang="lv-LV" sz="900" dirty="0" smtClean="0">
                <a:solidFill>
                  <a:schemeClr val="bg1"/>
                </a:solidFill>
              </a:rPr>
              <a:t>, NASA</a:t>
            </a:r>
            <a:endParaRPr lang="lv-LV" sz="900" dirty="0">
              <a:solidFill>
                <a:schemeClr val="bg1"/>
              </a:solidFill>
            </a:endParaRPr>
          </a:p>
        </p:txBody>
      </p:sp>
    </p:spTree>
    <p:extLst>
      <p:ext uri="{BB962C8B-B14F-4D97-AF65-F5344CB8AC3E}">
        <p14:creationId xmlns:p14="http://schemas.microsoft.com/office/powerpoint/2010/main" val="3321781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2374</TotalTime>
  <Words>2241</Words>
  <Application>Microsoft Office PowerPoint</Application>
  <PresentationFormat>Widescreen</PresentationFormat>
  <Paragraphs>191</Paragraphs>
  <Slides>30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Adobe Arabic</vt:lpstr>
      <vt:lpstr>Arial</vt:lpstr>
      <vt:lpstr>Calibri</vt:lpstr>
      <vt:lpstr>Calibri Light</vt:lpstr>
      <vt:lpstr>Office Theme</vt:lpstr>
      <vt:lpstr>Globālā sasilšana un tās sekas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Birojs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 cilvēks spēj ietekmēt dabu?</dc:title>
  <dc:creator>User</dc:creator>
  <cp:lastModifiedBy>User</cp:lastModifiedBy>
  <cp:revision>367</cp:revision>
  <dcterms:created xsi:type="dcterms:W3CDTF">2016-02-04T15:08:05Z</dcterms:created>
  <dcterms:modified xsi:type="dcterms:W3CDTF">2016-04-29T16:49:10Z</dcterms:modified>
</cp:coreProperties>
</file>