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6" r:id="rId2"/>
    <p:sldId id="398" r:id="rId3"/>
    <p:sldId id="399" r:id="rId4"/>
    <p:sldId id="400" r:id="rId5"/>
    <p:sldId id="401" r:id="rId6"/>
    <p:sldId id="403" r:id="rId7"/>
    <p:sldId id="405" r:id="rId8"/>
    <p:sldId id="445" r:id="rId9"/>
    <p:sldId id="406" r:id="rId10"/>
    <p:sldId id="407" r:id="rId11"/>
    <p:sldId id="408" r:id="rId12"/>
    <p:sldId id="446" r:id="rId13"/>
    <p:sldId id="409" r:id="rId14"/>
    <p:sldId id="411" r:id="rId15"/>
    <p:sldId id="412" r:id="rId16"/>
    <p:sldId id="413" r:id="rId17"/>
    <p:sldId id="414" r:id="rId18"/>
    <p:sldId id="415" r:id="rId19"/>
    <p:sldId id="417" r:id="rId20"/>
    <p:sldId id="276"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CCFF"/>
    <a:srgbClr val="0099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1771" autoAdjust="0"/>
  </p:normalViewPr>
  <p:slideViewPr>
    <p:cSldViewPr snapToGrid="0">
      <p:cViewPr varScale="1">
        <p:scale>
          <a:sx n="63" d="100"/>
          <a:sy n="63" d="100"/>
        </p:scale>
        <p:origin x="9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59209-D0FC-41C9-89B5-48CE4DB485EF}" type="datetimeFigureOut">
              <a:rPr lang="lv-LV" smtClean="0"/>
              <a:t>29.04.2016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75CE-5761-4A61-84E0-186432756F8C}" type="slidenum">
              <a:rPr lang="lv-LV" smtClean="0"/>
              <a:t>‹#›</a:t>
            </a:fld>
            <a:endParaRPr lang="lv-LV"/>
          </a:p>
        </p:txBody>
      </p:sp>
    </p:spTree>
    <p:extLst>
      <p:ext uri="{BB962C8B-B14F-4D97-AF65-F5344CB8AC3E}">
        <p14:creationId xmlns:p14="http://schemas.microsoft.com/office/powerpoint/2010/main" val="6908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https://www.google.lv/search?q=resursu+atguve&amp;espv=2&amp;biw=1920&amp;bih=935&amp;source=lnms&amp;tbm=isch&amp;sa=X&amp;ved=0ahUKEwik98yUl6nMAhUoJ5oKHad9CFYQ_AUIBygC#tbm=isch&amp;q=latvijas+av%C4%ABzes+gr%C4%81mata&amp;imgrc=ktQdknJn1VYpdM%3A</a:t>
            </a:r>
          </a:p>
          <a:p>
            <a:r>
              <a:rPr lang="lv-LV" dirty="0" smtClean="0"/>
              <a:t>https://www.google.lv/search?q=resursu+atguve&amp;espv=2&amp;biw=1920&amp;bih=935&amp;source=lnms&amp;tbm=isch&amp;sa=X&amp;ved=0ahUKEwik98yUl6nMAhUoJ5oKHad9CFYQ_AUIBygC#tbm=isch&amp;q=daba+un+v%C4%93sture&amp;imgrc=7r1oJp-QoKe4rM%3A</a:t>
            </a:r>
          </a:p>
          <a:p>
            <a:r>
              <a:rPr lang="lv-LV" dirty="0" smtClean="0"/>
              <a:t>https://www.google.lv/search?q=resursu+atguve&amp;espv=2&amp;biw=1920&amp;bih=935&amp;source=lnms&amp;tbm=isch&amp;sa=X&amp;ved=0ahUKEwik98yUl6nMAhUoJ5oKHad9CFYQ_AUIBygC#tbm=isch&amp;q=daba+un+v%C4%93sture&amp;imgrc=ycTNdmC9G7F-vM%3A</a:t>
            </a:r>
          </a:p>
          <a:p>
            <a:r>
              <a:rPr lang="lv-LV" dirty="0" smtClean="0"/>
              <a:t>https://www.google.lv/search?q=resursu+atguve&amp;espv=2&amp;biw=1920&amp;bih=935&amp;source=lnms&amp;tbm=isch&amp;sa=X&amp;ved=0ahUKEwik98yUl6nMAhUoJ5oKHad9CFYQ_AUIBygC#tbm=isch&amp;q=daba+un+v%C4%93sture&amp;imgrc=k3iWd6aFTsvsQM%3A</a:t>
            </a:r>
          </a:p>
          <a:p>
            <a:r>
              <a:rPr lang="lv-LV" dirty="0" smtClean="0"/>
              <a:t>https://www.google.lv/search?q=resursu+atguve&amp;espv=2&amp;biw=1920&amp;bih=935&amp;source=lnms&amp;tbm=isch&amp;sa=X&amp;ved=0ahUKEwik98yUl6nMAhUoJ5oKHad9CFYQ_AUIBygC#tbm=isch&amp;q=daba+un+v%C4%93sture&amp;imgrc=fRX_C5e7CUYd4M%3A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7</a:t>
            </a:fld>
            <a:endParaRPr lang="lv-LV"/>
          </a:p>
        </p:txBody>
      </p:sp>
    </p:spTree>
    <p:extLst>
      <p:ext uri="{BB962C8B-B14F-4D97-AF65-F5344CB8AC3E}">
        <p14:creationId xmlns:p14="http://schemas.microsoft.com/office/powerpoint/2010/main" val="186913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https://www.google.lv/search?q=resursu+atguve&amp;espv=2&amp;biw=1920&amp;bih=935&amp;source=lnms&amp;tbm=isch&amp;sa=X&amp;ved=0ahUKEwik98yUl6nMAhUoJ5oKHad9CFYQ_AUIBygC#q=tilia+cordata+flower&amp;tbs=isz:l&amp;tbm=isch&amp;tbas=0&amp;imgrc=fZLNGw9bGkeklM%3A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14</a:t>
            </a:fld>
            <a:endParaRPr lang="lv-LV"/>
          </a:p>
        </p:txBody>
      </p:sp>
    </p:spTree>
    <p:extLst>
      <p:ext uri="{BB962C8B-B14F-4D97-AF65-F5344CB8AC3E}">
        <p14:creationId xmlns:p14="http://schemas.microsoft.com/office/powerpoint/2010/main" val="411343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03225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04186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7820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9343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569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5869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E85F011-099F-4791-891A-40072BC70105}" type="datetimeFigureOut">
              <a:rPr lang="lv-LV" smtClean="0"/>
              <a:t>29.04.2016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7865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E85F011-099F-4791-891A-40072BC70105}" type="datetimeFigureOut">
              <a:rPr lang="lv-LV" smtClean="0"/>
              <a:t>29.04.2016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2168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5F011-099F-4791-891A-40072BC70105}" type="datetimeFigureOut">
              <a:rPr lang="lv-LV" smtClean="0"/>
              <a:t>29.04.2016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200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65630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81917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9900"/>
            </a:gs>
            <a:gs pos="20000">
              <a:schemeClr val="bg1"/>
            </a:gs>
            <a:gs pos="80000">
              <a:schemeClr val="bg1"/>
            </a:gs>
            <a:gs pos="100000">
              <a:srgbClr val="CC99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5F011-099F-4791-891A-40072BC70105}" type="datetimeFigureOut">
              <a:rPr lang="lv-LV" smtClean="0"/>
              <a:t>29.04.2016</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D0DEE-122F-481E-8273-33DEFAF3CAAB}" type="slidenum">
              <a:rPr lang="lv-LV" smtClean="0"/>
              <a:t>‹#›</a:t>
            </a:fld>
            <a:endParaRPr lang="lv-LV"/>
          </a:p>
        </p:txBody>
      </p:sp>
    </p:spTree>
    <p:extLst>
      <p:ext uri="{BB962C8B-B14F-4D97-AF65-F5344CB8AC3E}">
        <p14:creationId xmlns:p14="http://schemas.microsoft.com/office/powerpoint/2010/main" val="17962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a:off x="0" y="1724702"/>
            <a:ext cx="9753600" cy="3304498"/>
          </a:xfrm>
          <a:prstGeom prst="rect">
            <a:avLst/>
          </a:prstGeom>
        </p:spPr>
      </p:pic>
      <p:sp>
        <p:nvSpPr>
          <p:cNvPr id="2" name="Title 1"/>
          <p:cNvSpPr>
            <a:spLocks noGrp="1"/>
          </p:cNvSpPr>
          <p:nvPr>
            <p:ph type="ctrTitle"/>
          </p:nvPr>
        </p:nvSpPr>
        <p:spPr>
          <a:xfrm>
            <a:off x="3758519" y="2006409"/>
            <a:ext cx="7240407" cy="2387600"/>
          </a:xfrm>
        </p:spPr>
        <p:txBody>
          <a:bodyPr>
            <a:noAutofit/>
          </a:bodyPr>
          <a:lstStyle/>
          <a:p>
            <a:pPr algn="l"/>
            <a:r>
              <a:rPr lang="lv-LV" sz="5400" b="1" dirty="0"/>
              <a:t>Augšanas sezonas izmaiņas </a:t>
            </a:r>
            <a:r>
              <a:rPr lang="lv-LV" sz="4800" dirty="0"/>
              <a:t>un </a:t>
            </a:r>
            <a:r>
              <a:rPr lang="lv-LV" sz="4800" dirty="0" smtClean="0"/>
              <a:t>tās ietekme</a:t>
            </a:r>
            <a:br>
              <a:rPr lang="lv-LV" sz="4800" dirty="0" smtClean="0"/>
            </a:br>
            <a:r>
              <a:rPr lang="lv-LV" sz="4800" dirty="0" smtClean="0"/>
              <a:t>uz mežsaimniecību </a:t>
            </a:r>
            <a:r>
              <a:rPr lang="lv-LV" sz="4800" smtClean="0"/>
              <a:t>un </a:t>
            </a:r>
            <a:r>
              <a:rPr lang="lv-LV" sz="4800" smtClean="0"/>
              <a:t>lauksaimniecību I</a:t>
            </a:r>
            <a:endParaRPr lang="lv-LV" sz="4800" dirty="0"/>
          </a:p>
        </p:txBody>
      </p:sp>
      <p:grpSp>
        <p:nvGrpSpPr>
          <p:cNvPr id="5" name="Group 4"/>
          <p:cNvGrpSpPr/>
          <p:nvPr/>
        </p:nvGrpSpPr>
        <p:grpSpPr>
          <a:xfrm>
            <a:off x="3463289" y="4573992"/>
            <a:ext cx="6293151" cy="756000"/>
            <a:chOff x="2846069" y="4631142"/>
            <a:chExt cx="6293151" cy="756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797" y="4649142"/>
              <a:ext cx="1971849" cy="7200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492" y="4649142"/>
              <a:ext cx="864715" cy="720000"/>
            </a:xfrm>
            <a:prstGeom prst="rect">
              <a:avLst/>
            </a:prstGeom>
          </p:spPr>
        </p:pic>
        <p:pic>
          <p:nvPicPr>
            <p:cNvPr id="8" name="Picture 2" descr="http://eeagrants.org/content/download/6663/71306/version/1/file/EEA+Grants+-+JP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t="20554" r="9972" b="22773"/>
            <a:stretch/>
          </p:blipFill>
          <p:spPr bwMode="auto">
            <a:xfrm>
              <a:off x="2846069" y="4649142"/>
              <a:ext cx="1014662"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iksd.riga.lv/upload_pic/2.Izglitiba/Pub_bildes/0_2014/01_2014/L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30" y="4649142"/>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uarctic.org/media/861227/grid-arendal_logo_box_369x369.png?mode=pad&amp;width=449&amp;height=360&amp;format=jpg&amp;scale=upscalecanvas"/>
            <p:cNvPicPr>
              <a:picLocks noChangeAspect="1" noChangeArrowheads="1"/>
            </p:cNvPicPr>
            <p:nvPr/>
          </p:nvPicPr>
          <p:blipFill rotWithShape="1">
            <a:blip r:embed="rId7">
              <a:extLst>
                <a:ext uri="{28A0092B-C50C-407E-A947-70E740481C1C}">
                  <a14:useLocalDpi xmlns:a14="http://schemas.microsoft.com/office/drawing/2010/main" val="0"/>
                </a:ext>
              </a:extLst>
            </a:blip>
            <a:srcRect l="9190" t="24296" r="9028" b="27370"/>
            <a:stretch/>
          </p:blipFill>
          <p:spPr bwMode="auto">
            <a:xfrm>
              <a:off x="7543800" y="4631142"/>
              <a:ext cx="1595420" cy="75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6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13248" y="537313"/>
            <a:ext cx="6365504" cy="103023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Fenoloģisko fāžu iestāšanās laika izmaiņas </a:t>
            </a:r>
          </a:p>
          <a:p>
            <a:pPr algn="ctr"/>
            <a:r>
              <a:rPr lang="lv-LV" sz="2400" dirty="0" smtClean="0"/>
              <a:t>laika </a:t>
            </a:r>
            <a:r>
              <a:rPr lang="lv-LV" sz="2400" dirty="0"/>
              <a:t>periodā </a:t>
            </a:r>
            <a:r>
              <a:rPr lang="lv-LV" sz="2400" dirty="0" smtClean="0"/>
              <a:t>1971.-2000.g. </a:t>
            </a:r>
            <a:r>
              <a:rPr lang="lv-LV" sz="2400" dirty="0"/>
              <a:t>Eiropā </a:t>
            </a:r>
            <a:endParaRPr lang="lv-LV" sz="2400" dirty="0" smtClean="0"/>
          </a:p>
        </p:txBody>
      </p:sp>
      <p:sp>
        <p:nvSpPr>
          <p:cNvPr id="6" name="Rounded Rectangle 5"/>
          <p:cNvSpPr/>
          <p:nvPr/>
        </p:nvSpPr>
        <p:spPr>
          <a:xfrm>
            <a:off x="7984686" y="5018440"/>
            <a:ext cx="3432252" cy="73738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Pētījumā analizēti </a:t>
            </a:r>
            <a:r>
              <a:rPr lang="lv-LV" b="1" dirty="0">
                <a:solidFill>
                  <a:schemeClr val="tx1"/>
                </a:solidFill>
              </a:rPr>
              <a:t>21 valsts dati, vairāk nekā 542 augu </a:t>
            </a:r>
            <a:r>
              <a:rPr lang="lv-LV" b="1" dirty="0" smtClean="0">
                <a:solidFill>
                  <a:schemeClr val="tx1"/>
                </a:solidFill>
              </a:rPr>
              <a:t>sugas </a:t>
            </a:r>
          </a:p>
        </p:txBody>
      </p:sp>
      <p:grpSp>
        <p:nvGrpSpPr>
          <p:cNvPr id="9" name="Group 8"/>
          <p:cNvGrpSpPr/>
          <p:nvPr/>
        </p:nvGrpSpPr>
        <p:grpSpPr>
          <a:xfrm>
            <a:off x="1384797" y="2028541"/>
            <a:ext cx="9449074" cy="2439357"/>
            <a:chOff x="1280293" y="1519084"/>
            <a:chExt cx="9449074" cy="2439357"/>
          </a:xfrm>
        </p:grpSpPr>
        <p:pic>
          <p:nvPicPr>
            <p:cNvPr id="2050" name="Picture 2" descr="Figure 1.6"/>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462633" y="1985949"/>
              <a:ext cx="9266734" cy="1972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39673" y="2626569"/>
              <a:ext cx="1619794" cy="338554"/>
            </a:xfrm>
            <a:prstGeom prst="rect">
              <a:avLst/>
            </a:prstGeom>
            <a:solidFill>
              <a:schemeClr val="bg1"/>
            </a:solidFill>
          </p:spPr>
          <p:txBody>
            <a:bodyPr wrap="square" rtlCol="0">
              <a:spAutoFit/>
            </a:bodyPr>
            <a:lstStyle/>
            <a:p>
              <a:pPr algn="ctr"/>
              <a:r>
                <a:rPr lang="lv-LV" sz="1600" b="1" dirty="0" smtClean="0"/>
                <a:t>Atkārtojamība</a:t>
              </a:r>
              <a:endParaRPr lang="lv-LV" sz="1600" b="1" dirty="0"/>
            </a:p>
          </p:txBody>
        </p:sp>
        <p:sp>
          <p:nvSpPr>
            <p:cNvPr id="10" name="TextBox 9"/>
            <p:cNvSpPr txBox="1"/>
            <p:nvPr/>
          </p:nvSpPr>
          <p:spPr>
            <a:xfrm>
              <a:off x="2095505" y="2581835"/>
              <a:ext cx="972000" cy="507831"/>
            </a:xfrm>
            <a:prstGeom prst="rect">
              <a:avLst/>
            </a:prstGeom>
            <a:solidFill>
              <a:schemeClr val="bg1"/>
            </a:solidFill>
          </p:spPr>
          <p:txBody>
            <a:bodyPr wrap="square" rtlCol="0">
              <a:spAutoFit/>
            </a:bodyPr>
            <a:lstStyle/>
            <a:p>
              <a:pPr algn="ctr"/>
              <a:r>
                <a:rPr lang="lv-LV" sz="1600" b="1" dirty="0"/>
                <a:t>Agrāk</a:t>
              </a:r>
              <a:r>
                <a:rPr lang="lv-LV" sz="1200" b="1" dirty="0"/>
                <a:t> </a:t>
              </a:r>
              <a:r>
                <a:rPr lang="lv-LV" sz="1100" dirty="0"/>
                <a:t>(</a:t>
              </a:r>
              <a:r>
                <a:rPr lang="lv-LV" sz="1100" dirty="0" smtClean="0"/>
                <a:t>dienas gadā</a:t>
              </a:r>
              <a:r>
                <a:rPr lang="lv-LV" sz="1100" dirty="0"/>
                <a:t>)</a:t>
              </a:r>
            </a:p>
          </p:txBody>
        </p:sp>
        <p:sp>
          <p:nvSpPr>
            <p:cNvPr id="11" name="TextBox 10"/>
            <p:cNvSpPr txBox="1"/>
            <p:nvPr/>
          </p:nvSpPr>
          <p:spPr>
            <a:xfrm>
              <a:off x="3155389" y="2581835"/>
              <a:ext cx="972000" cy="507831"/>
            </a:xfrm>
            <a:prstGeom prst="rect">
              <a:avLst/>
            </a:prstGeom>
            <a:solidFill>
              <a:schemeClr val="bg1"/>
            </a:solidFill>
          </p:spPr>
          <p:txBody>
            <a:bodyPr wrap="square" rtlCol="0">
              <a:spAutoFit/>
            </a:bodyPr>
            <a:lstStyle/>
            <a:p>
              <a:pPr algn="ctr"/>
              <a:r>
                <a:rPr lang="lv-LV" sz="1600" b="1" dirty="0" smtClean="0"/>
                <a:t>Vēlāk</a:t>
              </a:r>
              <a:r>
                <a:rPr lang="lv-LV" sz="1200" b="1" dirty="0" smtClean="0"/>
                <a:t> </a:t>
              </a:r>
              <a:r>
                <a:rPr lang="lv-LV" sz="1100" dirty="0"/>
                <a:t>(</a:t>
              </a:r>
              <a:r>
                <a:rPr lang="lv-LV" sz="1100" dirty="0" smtClean="0"/>
                <a:t>dienas gadā</a:t>
              </a:r>
              <a:r>
                <a:rPr lang="lv-LV" sz="1100" dirty="0"/>
                <a:t>)</a:t>
              </a:r>
            </a:p>
          </p:txBody>
        </p:sp>
        <p:sp>
          <p:nvSpPr>
            <p:cNvPr id="8" name="Rectangle 7"/>
            <p:cNvSpPr/>
            <p:nvPr/>
          </p:nvSpPr>
          <p:spPr>
            <a:xfrm>
              <a:off x="3278777" y="2142309"/>
              <a:ext cx="705394" cy="43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ounded Rectangle 15"/>
            <p:cNvSpPr/>
            <p:nvPr/>
          </p:nvSpPr>
          <p:spPr>
            <a:xfrm>
              <a:off x="2219138" y="1519084"/>
              <a:ext cx="17911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Pirmie lauku darbi</a:t>
              </a:r>
            </a:p>
          </p:txBody>
        </p:sp>
        <p:sp>
          <p:nvSpPr>
            <p:cNvPr id="17" name="Rectangle 16"/>
            <p:cNvSpPr/>
            <p:nvPr/>
          </p:nvSpPr>
          <p:spPr>
            <a:xfrm>
              <a:off x="5345444" y="2152247"/>
              <a:ext cx="936000" cy="43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Rounded Rectangle 17"/>
            <p:cNvSpPr/>
            <p:nvPr/>
          </p:nvSpPr>
          <p:spPr>
            <a:xfrm>
              <a:off x="4402184" y="1519084"/>
              <a:ext cx="17373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Lapu plaukšana</a:t>
              </a:r>
            </a:p>
            <a:p>
              <a:pPr algn="ctr"/>
              <a:r>
                <a:rPr lang="lv-LV" b="1" dirty="0" smtClean="0">
                  <a:solidFill>
                    <a:schemeClr val="tx1"/>
                  </a:solidFill>
                </a:rPr>
                <a:t>Ziedēšana</a:t>
              </a:r>
            </a:p>
          </p:txBody>
        </p:sp>
        <p:sp>
          <p:nvSpPr>
            <p:cNvPr id="19" name="Rectangle 18"/>
            <p:cNvSpPr/>
            <p:nvPr/>
          </p:nvSpPr>
          <p:spPr>
            <a:xfrm>
              <a:off x="7499499" y="2142309"/>
              <a:ext cx="936000" cy="43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Rounded Rectangle 19"/>
            <p:cNvSpPr/>
            <p:nvPr/>
          </p:nvSpPr>
          <p:spPr>
            <a:xfrm>
              <a:off x="6551938" y="1519084"/>
              <a:ext cx="17911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Augļu nogatavošanās</a:t>
              </a:r>
            </a:p>
          </p:txBody>
        </p:sp>
        <p:sp>
          <p:nvSpPr>
            <p:cNvPr id="22" name="Rectangle 21"/>
            <p:cNvSpPr/>
            <p:nvPr/>
          </p:nvSpPr>
          <p:spPr>
            <a:xfrm>
              <a:off x="9653554" y="2122182"/>
              <a:ext cx="972000" cy="43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Rounded Rectangle 20"/>
            <p:cNvSpPr/>
            <p:nvPr/>
          </p:nvSpPr>
          <p:spPr>
            <a:xfrm>
              <a:off x="8710916" y="1519084"/>
              <a:ext cx="17911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Lapu krāsošanās</a:t>
              </a:r>
            </a:p>
            <a:p>
              <a:pPr algn="ctr"/>
              <a:r>
                <a:rPr lang="lv-LV" b="1" dirty="0" smtClean="0">
                  <a:solidFill>
                    <a:schemeClr val="tx1"/>
                  </a:solidFill>
                </a:rPr>
                <a:t>Lapkritis</a:t>
              </a:r>
            </a:p>
          </p:txBody>
        </p:sp>
      </p:grpSp>
      <p:sp>
        <p:nvSpPr>
          <p:cNvPr id="24" name="Title 1"/>
          <p:cNvSpPr txBox="1">
            <a:spLocks/>
          </p:cNvSpPr>
          <p:nvPr/>
        </p:nvSpPr>
        <p:spPr>
          <a:xfrm>
            <a:off x="719747" y="4812591"/>
            <a:ext cx="6365504"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Kopumā </a:t>
            </a:r>
            <a:r>
              <a:rPr lang="lv-LV" sz="2400" dirty="0" err="1"/>
              <a:t>fenoloģiskais</a:t>
            </a:r>
            <a:r>
              <a:rPr lang="lv-LV" sz="2400" dirty="0"/>
              <a:t> pavasaris un vasara Eiropas teritorijā normas periodā (</a:t>
            </a:r>
            <a:r>
              <a:rPr lang="lv-LV" sz="2400" dirty="0" smtClean="0"/>
              <a:t>1971.-2000.g.) </a:t>
            </a:r>
          </a:p>
          <a:p>
            <a:pPr algn="ctr"/>
            <a:r>
              <a:rPr lang="lv-LV" sz="2400" dirty="0" smtClean="0"/>
              <a:t>iestājies </a:t>
            </a:r>
            <a:r>
              <a:rPr lang="lv-LV" sz="2400" dirty="0"/>
              <a:t>par 2,5 dienām </a:t>
            </a:r>
            <a:r>
              <a:rPr lang="lv-LV" sz="2400" dirty="0" smtClean="0"/>
              <a:t>agrāk desmitgades laikā</a:t>
            </a:r>
          </a:p>
        </p:txBody>
      </p:sp>
    </p:spTree>
    <p:extLst>
      <p:ext uri="{BB962C8B-B14F-4D97-AF65-F5344CB8AC3E}">
        <p14:creationId xmlns:p14="http://schemas.microsoft.com/office/powerpoint/2010/main" val="2659767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8_Atteli\4764724998_a2bb50098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5308"/>
            <a:ext cx="8368683" cy="470738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096000" y="1308290"/>
            <a:ext cx="5738949" cy="121484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Pētījumi pierāda, ka gaisa temperatūras izmaiņas ir galvenais ietekmējošais faktors – paaugstinoties gaisa temperatūrai par 1 </a:t>
            </a:r>
            <a:r>
              <a:rPr lang="lv-LV" b="1" dirty="0" err="1" smtClean="0">
                <a:solidFill>
                  <a:schemeClr val="tx1"/>
                </a:solidFill>
              </a:rPr>
              <a:t>ºC</a:t>
            </a:r>
            <a:r>
              <a:rPr lang="lv-LV" b="1" dirty="0">
                <a:solidFill>
                  <a:schemeClr val="tx1"/>
                </a:solidFill>
              </a:rPr>
              <a:t>, pavasara-vasaras fāzes iestājas </a:t>
            </a:r>
            <a:endParaRPr lang="lv-LV" b="1" dirty="0" smtClean="0">
              <a:solidFill>
                <a:schemeClr val="tx1"/>
              </a:solidFill>
            </a:endParaRPr>
          </a:p>
          <a:p>
            <a:pPr algn="ctr"/>
            <a:r>
              <a:rPr lang="lv-LV" b="1" dirty="0" smtClean="0">
                <a:solidFill>
                  <a:schemeClr val="tx1"/>
                </a:solidFill>
              </a:rPr>
              <a:t>2,5 </a:t>
            </a:r>
            <a:r>
              <a:rPr lang="lv-LV" b="1" dirty="0">
                <a:solidFill>
                  <a:schemeClr val="tx1"/>
                </a:solidFill>
              </a:rPr>
              <a:t>dienas agrāk, savukārt rudens fāzes – 1 dienu vēlāk</a:t>
            </a:r>
            <a:endParaRPr lang="lv-LV" b="1" dirty="0" smtClean="0">
              <a:solidFill>
                <a:schemeClr val="tx1"/>
              </a:solidFill>
            </a:endParaRPr>
          </a:p>
        </p:txBody>
      </p:sp>
      <p:sp>
        <p:nvSpPr>
          <p:cNvPr id="4" name="Rounded Rectangle 3"/>
          <p:cNvSpPr/>
          <p:nvPr/>
        </p:nvSpPr>
        <p:spPr>
          <a:xfrm>
            <a:off x="6096000" y="2810815"/>
            <a:ext cx="5738949" cy="70309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Turklāt agrās pavasara fāzes ir jutīgākas pret </a:t>
            </a:r>
            <a:endParaRPr lang="lv-LV" b="1" dirty="0" smtClean="0">
              <a:solidFill>
                <a:schemeClr val="tx1"/>
              </a:solidFill>
            </a:endParaRPr>
          </a:p>
          <a:p>
            <a:pPr algn="ctr"/>
            <a:r>
              <a:rPr lang="lv-LV" b="1" dirty="0" smtClean="0">
                <a:solidFill>
                  <a:schemeClr val="tx1"/>
                </a:solidFill>
              </a:rPr>
              <a:t>temperatūras </a:t>
            </a:r>
            <a:r>
              <a:rPr lang="lv-LV" b="1" dirty="0">
                <a:solidFill>
                  <a:schemeClr val="tx1"/>
                </a:solidFill>
              </a:rPr>
              <a:t>izmaiņām</a:t>
            </a:r>
            <a:endParaRPr lang="lv-LV" b="1" dirty="0" smtClean="0">
              <a:solidFill>
                <a:schemeClr val="tx1"/>
              </a:solidFill>
            </a:endParaRPr>
          </a:p>
        </p:txBody>
      </p:sp>
      <p:sp>
        <p:nvSpPr>
          <p:cNvPr id="5" name="Rounded Rectangle 4"/>
          <p:cNvSpPr/>
          <p:nvPr/>
        </p:nvSpPr>
        <p:spPr>
          <a:xfrm>
            <a:off x="6096000" y="3801587"/>
            <a:ext cx="5738949" cy="75734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Starp lapu dzeltēšanu, lapu krišanu un gaisa temperatūru netika atrasta būtiska </a:t>
            </a:r>
            <a:r>
              <a:rPr lang="lv-LV" b="1" dirty="0" smtClean="0">
                <a:solidFill>
                  <a:schemeClr val="tx1"/>
                </a:solidFill>
              </a:rPr>
              <a:t>sakarība</a:t>
            </a:r>
          </a:p>
        </p:txBody>
      </p:sp>
      <p:sp>
        <p:nvSpPr>
          <p:cNvPr id="7" name="Rounded Rectangle 6"/>
          <p:cNvSpPr/>
          <p:nvPr/>
        </p:nvSpPr>
        <p:spPr>
          <a:xfrm>
            <a:off x="6096000" y="4846615"/>
            <a:ext cx="5738949" cy="6789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Tas </a:t>
            </a:r>
            <a:r>
              <a:rPr lang="lv-LV" b="1" dirty="0">
                <a:solidFill>
                  <a:schemeClr val="tx1"/>
                </a:solidFill>
              </a:rPr>
              <a:t>nozīmē, ka rudens fāzēm ir citi limitējošie faktori, kuri, kā atzīst zinātnieki, vēl nav līdz galam izpētīti</a:t>
            </a:r>
            <a:endParaRPr lang="lv-LV" b="1" dirty="0" smtClean="0">
              <a:solidFill>
                <a:schemeClr val="tx1"/>
              </a:solidFill>
            </a:endParaRPr>
          </a:p>
        </p:txBody>
      </p:sp>
    </p:spTree>
    <p:extLst>
      <p:ext uri="{BB962C8B-B14F-4D97-AF65-F5344CB8AC3E}">
        <p14:creationId xmlns:p14="http://schemas.microsoft.com/office/powerpoint/2010/main" val="997048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8_Atteli\7034251637_58fa717c08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107" y="0"/>
            <a:ext cx="45943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83523" y="2251336"/>
            <a:ext cx="6008915" cy="11756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augšanas sezonas sākums augļu kokiem Vācijas teritorijā ir mainījies – tas sākas vidēji 2,3 dienas agrāk desmitgades laikā (ķiršu </a:t>
            </a:r>
            <a:r>
              <a:rPr lang="lv-LV" b="1" dirty="0" smtClean="0">
                <a:solidFill>
                  <a:schemeClr val="tx1"/>
                </a:solidFill>
              </a:rPr>
              <a:t>ziedēšana – 2 </a:t>
            </a:r>
            <a:r>
              <a:rPr lang="lv-LV" b="1" dirty="0">
                <a:solidFill>
                  <a:schemeClr val="tx1"/>
                </a:solidFill>
              </a:rPr>
              <a:t>dienas, ābeļu </a:t>
            </a:r>
            <a:r>
              <a:rPr lang="lv-LV" b="1" dirty="0" smtClean="0">
                <a:solidFill>
                  <a:schemeClr val="tx1"/>
                </a:solidFill>
              </a:rPr>
              <a:t>ziedēšana – </a:t>
            </a:r>
            <a:r>
              <a:rPr lang="lv-LV" b="1" dirty="0">
                <a:solidFill>
                  <a:schemeClr val="tx1"/>
                </a:solidFill>
              </a:rPr>
              <a:t>2,2 dienas agrāk) </a:t>
            </a:r>
            <a:endParaRPr lang="lv-LV" b="1" dirty="0" smtClean="0">
              <a:solidFill>
                <a:schemeClr val="tx1"/>
              </a:solidFill>
            </a:endParaRPr>
          </a:p>
        </p:txBody>
      </p:sp>
      <p:sp>
        <p:nvSpPr>
          <p:cNvPr id="4" name="Rounded Rectangle 3"/>
          <p:cNvSpPr/>
          <p:nvPr/>
        </p:nvSpPr>
        <p:spPr>
          <a:xfrm>
            <a:off x="583524" y="3618751"/>
            <a:ext cx="6008915" cy="67892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Francijā aprikožu un persiku ziedēšanas laiks pēdējos </a:t>
            </a:r>
            <a:endParaRPr lang="lv-LV" b="1" dirty="0" smtClean="0">
              <a:solidFill>
                <a:schemeClr val="tx1"/>
              </a:solidFill>
            </a:endParaRPr>
          </a:p>
          <a:p>
            <a:pPr algn="ctr"/>
            <a:r>
              <a:rPr lang="lv-LV" b="1" dirty="0" smtClean="0">
                <a:solidFill>
                  <a:schemeClr val="tx1"/>
                </a:solidFill>
              </a:rPr>
              <a:t>30 </a:t>
            </a:r>
            <a:r>
              <a:rPr lang="lv-LV" b="1" dirty="0">
                <a:solidFill>
                  <a:schemeClr val="tx1"/>
                </a:solidFill>
              </a:rPr>
              <a:t>gados mainījies par </a:t>
            </a:r>
            <a:r>
              <a:rPr lang="lv-LV" b="1" dirty="0" smtClean="0">
                <a:solidFill>
                  <a:schemeClr val="tx1"/>
                </a:solidFill>
              </a:rPr>
              <a:t>1-3 nedēļām</a:t>
            </a:r>
          </a:p>
        </p:txBody>
      </p:sp>
      <p:sp>
        <p:nvSpPr>
          <p:cNvPr id="5" name="Rounded Rectangle 4"/>
          <p:cNvSpPr/>
          <p:nvPr/>
        </p:nvSpPr>
        <p:spPr>
          <a:xfrm>
            <a:off x="583524" y="4489435"/>
            <a:ext cx="6008915" cy="6442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Mainījies arī sēšanas vai stādīšanas laiks gan graudaugiem, gan citām </a:t>
            </a:r>
            <a:r>
              <a:rPr lang="lv-LV" b="1" dirty="0" smtClean="0">
                <a:solidFill>
                  <a:schemeClr val="tx1"/>
                </a:solidFill>
              </a:rPr>
              <a:t>kultūrām</a:t>
            </a:r>
          </a:p>
        </p:txBody>
      </p:sp>
      <p:sp>
        <p:nvSpPr>
          <p:cNvPr id="6" name="Title 1"/>
          <p:cNvSpPr txBox="1">
            <a:spLocks/>
          </p:cNvSpPr>
          <p:nvPr/>
        </p:nvSpPr>
        <p:spPr>
          <a:xfrm>
            <a:off x="910122" y="455910"/>
            <a:ext cx="10373409" cy="139901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Pētījumi pasaules vai Eiropas līmenī palīdz izprast dabas ritmu likumsakarības un ietekmējošos faktorus, bet svarīgi veikt un analizēt vietējos novērojumus, kā arī salīdzināt dažādas sugas, jo kultūraugu izmaiņas nenotiek tik strauji kā </a:t>
            </a:r>
            <a:endParaRPr lang="lv-LV" sz="2400" dirty="0" smtClean="0"/>
          </a:p>
          <a:p>
            <a:pPr algn="ctr"/>
            <a:r>
              <a:rPr lang="lv-LV" sz="2400" dirty="0" smtClean="0"/>
              <a:t>savvaļas </a:t>
            </a:r>
            <a:r>
              <a:rPr lang="lv-LV" sz="2400" dirty="0"/>
              <a:t>augiem, tāpat pastāv lielas teritoriālas atšķirības</a:t>
            </a:r>
            <a:endParaRPr lang="lv-LV" sz="2400" dirty="0" smtClean="0"/>
          </a:p>
        </p:txBody>
      </p:sp>
      <p:sp>
        <p:nvSpPr>
          <p:cNvPr id="7" name="Rounded Rectangle 6"/>
          <p:cNvSpPr/>
          <p:nvPr/>
        </p:nvSpPr>
        <p:spPr>
          <a:xfrm>
            <a:off x="583523" y="5325458"/>
            <a:ext cx="6008915" cy="94453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Piemēram</a:t>
            </a:r>
            <a:r>
              <a:rPr lang="lv-LV" b="1" dirty="0">
                <a:solidFill>
                  <a:schemeClr val="tx1"/>
                </a:solidFill>
              </a:rPr>
              <a:t>, kartupeļi Somijā tiek stādīti vidēji 5 dienas agrāk, kukurūza un cukurbietes Vācijā – 10 dienas agrāk, Francijā kukurūzas sēšana notiek pat līdz 20 dienām agrāk</a:t>
            </a:r>
            <a:endParaRPr lang="lv-LV" b="1" dirty="0" smtClean="0">
              <a:solidFill>
                <a:schemeClr val="tx1"/>
              </a:solidFill>
            </a:endParaRPr>
          </a:p>
        </p:txBody>
      </p:sp>
    </p:spTree>
    <p:extLst>
      <p:ext uri="{BB962C8B-B14F-4D97-AF65-F5344CB8AC3E}">
        <p14:creationId xmlns:p14="http://schemas.microsoft.com/office/powerpoint/2010/main" val="1715040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5686" y="563438"/>
            <a:ext cx="11586753"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Lai arī Latvijā novērojumu skaits un novērojumu vietas gadu no gada variē, kas apgrūtina datu analīzi, tomēr kopumā </a:t>
            </a:r>
            <a:r>
              <a:rPr lang="lv-LV" sz="2400" dirty="0" err="1"/>
              <a:t>bioklimatiskās</a:t>
            </a:r>
            <a:r>
              <a:rPr lang="lv-LV" sz="2400" dirty="0"/>
              <a:t> tendences Latvijā sakrīt ar Eiropā un citur pasaulē novēroto: </a:t>
            </a:r>
            <a:r>
              <a:rPr lang="lv-LV" sz="2400" b="1" dirty="0" err="1"/>
              <a:t>fenoloģiskajam</a:t>
            </a:r>
            <a:r>
              <a:rPr lang="lv-LV" sz="2400" b="1" dirty="0"/>
              <a:t> pavasarim un vasarai ir tendence sākties agrāk</a:t>
            </a:r>
            <a:endParaRPr lang="lv-LV" sz="2400" b="1" dirty="0" smtClean="0"/>
          </a:p>
        </p:txBody>
      </p:sp>
      <p:grpSp>
        <p:nvGrpSpPr>
          <p:cNvPr id="2" name="Group 1"/>
          <p:cNvGrpSpPr/>
          <p:nvPr/>
        </p:nvGrpSpPr>
        <p:grpSpPr>
          <a:xfrm>
            <a:off x="702226" y="2264636"/>
            <a:ext cx="8109857" cy="4096975"/>
            <a:chOff x="600891" y="1898875"/>
            <a:chExt cx="8109857" cy="4096975"/>
          </a:xfrm>
        </p:grpSpPr>
        <p:pic>
          <p:nvPicPr>
            <p:cNvPr id="7"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l="28050" t="10929" r="40498" b="18768"/>
            <a:stretch/>
          </p:blipFill>
          <p:spPr bwMode="auto">
            <a:xfrm>
              <a:off x="600891" y="1898875"/>
              <a:ext cx="3383280" cy="40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84171" y="4179968"/>
              <a:ext cx="4726577" cy="1815882"/>
            </a:xfrm>
            <a:prstGeom prst="rect">
              <a:avLst/>
            </a:prstGeom>
            <a:solidFill>
              <a:schemeClr val="bg1"/>
            </a:solidFill>
          </p:spPr>
          <p:txBody>
            <a:bodyPr wrap="square">
              <a:spAutoFit/>
            </a:bodyPr>
            <a:lstStyle/>
            <a:p>
              <a:r>
                <a:rPr lang="lv-LV" sz="1400" b="1" dirty="0"/>
                <a:t>Parastās ievas </a:t>
              </a:r>
              <a:r>
                <a:rPr lang="lv-LV" sz="1400" b="1" i="1" dirty="0"/>
                <a:t>Padus </a:t>
              </a:r>
              <a:r>
                <a:rPr lang="lv-LV" sz="1400" b="1" i="1" dirty="0" err="1"/>
                <a:t>racemosa</a:t>
              </a:r>
              <a:r>
                <a:rPr lang="lv-LV" sz="1400" b="1" dirty="0"/>
                <a:t>, liepas </a:t>
              </a:r>
              <a:r>
                <a:rPr lang="lv-LV" sz="1400" b="1" i="1" dirty="0" err="1"/>
                <a:t>Tilia</a:t>
              </a:r>
              <a:r>
                <a:rPr lang="lv-LV" sz="1400" b="1" i="1" dirty="0"/>
                <a:t> </a:t>
              </a:r>
              <a:r>
                <a:rPr lang="lv-LV" sz="1400" b="1" i="1" dirty="0" err="1"/>
                <a:t>cordata</a:t>
              </a:r>
              <a:r>
                <a:rPr lang="lv-LV" sz="1400" b="1" i="1" dirty="0"/>
                <a:t> </a:t>
              </a:r>
              <a:r>
                <a:rPr lang="lv-LV" sz="1400" b="1" dirty="0"/>
                <a:t>ziedēšanas sākuma (BBCH61) un āra bērza </a:t>
              </a:r>
              <a:r>
                <a:rPr lang="lv-LV" sz="1400" b="1" i="1" dirty="0" err="1"/>
                <a:t>Betula</a:t>
              </a:r>
              <a:r>
                <a:rPr lang="lv-LV" sz="1400" b="1" i="1" dirty="0"/>
                <a:t> </a:t>
              </a:r>
              <a:r>
                <a:rPr lang="lv-LV" sz="1400" b="1" i="1" dirty="0" err="1"/>
                <a:t>pendula</a:t>
              </a:r>
              <a:r>
                <a:rPr lang="lv-LV" sz="1400" b="1" i="1" dirty="0"/>
                <a:t> </a:t>
              </a:r>
              <a:r>
                <a:rPr lang="lv-LV" sz="1400" b="1" dirty="0"/>
                <a:t>lapu dzeltēšanas sākuma (BBCH92) ilgtermiņa izmaiņas (</a:t>
              </a:r>
              <a:r>
                <a:rPr lang="lv-LV" sz="1400" b="1" dirty="0" smtClean="0"/>
                <a:t>1927.-1939.g. </a:t>
              </a:r>
              <a:r>
                <a:rPr lang="lv-LV" sz="1400" b="1" dirty="0"/>
                <a:t>un </a:t>
              </a:r>
              <a:r>
                <a:rPr lang="lv-LV" sz="1400" b="1" dirty="0" smtClean="0"/>
                <a:t>1959.-2007.g.) Latvijā</a:t>
              </a:r>
            </a:p>
            <a:p>
              <a:endParaRPr lang="lv-LV" sz="1400" b="1" dirty="0" smtClean="0"/>
            </a:p>
            <a:p>
              <a:r>
                <a:rPr lang="lv-LV" sz="1400" dirty="0" smtClean="0"/>
                <a:t>BBCH </a:t>
              </a:r>
              <a:r>
                <a:rPr lang="lv-LV" sz="1400" dirty="0"/>
                <a:t>– augu attīstības skala, kur augu attīstības fāzes tiek apzīmētas ar divu ciparu kodu, no kuriem pirmais norāda fāzi, otrais – fāzes intensitāti, piemēram, 6 </a:t>
              </a:r>
              <a:r>
                <a:rPr lang="lv-LV" sz="1400" dirty="0" smtClean="0"/>
                <a:t>– ziedēšana, 1 – </a:t>
              </a:r>
              <a:r>
                <a:rPr lang="lv-LV" sz="1400" dirty="0"/>
                <a:t>sākums</a:t>
              </a:r>
            </a:p>
          </p:txBody>
        </p:sp>
      </p:grpSp>
      <p:pic>
        <p:nvPicPr>
          <p:cNvPr id="10243" name="Picture 3" descr="C:\Users\user\Desktop\8_Atteli\2538711671_6049e8671a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2261" y="3844031"/>
            <a:ext cx="2696042" cy="301396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616388" y="2652900"/>
            <a:ext cx="7048870" cy="134071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Pretstatā Eiropā novērotajām tendencēm arī </a:t>
            </a:r>
            <a:r>
              <a:rPr lang="lv-LV" b="1" dirty="0" err="1">
                <a:solidFill>
                  <a:schemeClr val="tx1"/>
                </a:solidFill>
              </a:rPr>
              <a:t>fenoloģiskais</a:t>
            </a:r>
            <a:r>
              <a:rPr lang="lv-LV" b="1" dirty="0">
                <a:solidFill>
                  <a:schemeClr val="tx1"/>
                </a:solidFill>
              </a:rPr>
              <a:t> rudens Latvijas, kā arī Lietuvas teritorijā atsevišķās novērojumu </a:t>
            </a:r>
            <a:r>
              <a:rPr lang="lv-LV" b="1" dirty="0" smtClean="0">
                <a:solidFill>
                  <a:schemeClr val="tx1"/>
                </a:solidFill>
              </a:rPr>
              <a:t>vietās </a:t>
            </a:r>
          </a:p>
          <a:p>
            <a:pPr algn="ctr"/>
            <a:r>
              <a:rPr lang="lv-LV" b="1" dirty="0" smtClean="0">
                <a:solidFill>
                  <a:schemeClr val="tx1"/>
                </a:solidFill>
              </a:rPr>
              <a:t>iestājās </a:t>
            </a:r>
            <a:r>
              <a:rPr lang="lv-LV" b="1" dirty="0">
                <a:solidFill>
                  <a:schemeClr val="tx1"/>
                </a:solidFill>
              </a:rPr>
              <a:t>agrāk (lapas dzeltē un krīt agrāk) vai arī </a:t>
            </a:r>
            <a:endParaRPr lang="lv-LV" b="1" dirty="0" smtClean="0">
              <a:solidFill>
                <a:schemeClr val="tx1"/>
              </a:solidFill>
            </a:endParaRPr>
          </a:p>
          <a:p>
            <a:pPr algn="ctr"/>
            <a:r>
              <a:rPr lang="lv-LV" b="1" dirty="0" smtClean="0">
                <a:solidFill>
                  <a:schemeClr val="tx1"/>
                </a:solidFill>
              </a:rPr>
              <a:t>izmaiņu </a:t>
            </a:r>
            <a:r>
              <a:rPr lang="lv-LV" b="1" dirty="0">
                <a:solidFill>
                  <a:schemeClr val="tx1"/>
                </a:solidFill>
              </a:rPr>
              <a:t>tendence ir neitrāla</a:t>
            </a:r>
            <a:endParaRPr lang="lv-LV" b="1" dirty="0" smtClean="0">
              <a:solidFill>
                <a:schemeClr val="tx1"/>
              </a:solidFill>
            </a:endParaRPr>
          </a:p>
        </p:txBody>
      </p:sp>
    </p:spTree>
    <p:extLst>
      <p:ext uri="{BB962C8B-B14F-4D97-AF65-F5344CB8AC3E}">
        <p14:creationId xmlns:p14="http://schemas.microsoft.com/office/powerpoint/2010/main" val="246685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naplant.com/wp-content/uploads/2015/09/Linden_tree_flower_by_Ninui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660" y="1059771"/>
            <a:ext cx="7087340" cy="531550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76497" y="2279875"/>
            <a:ext cx="5819503"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Dažādās valstīs indikatorsugas, kā arī sezonu skaits atšķiras, piemēram, Vācijā tiek izdalītas 10 sezonas, Latvijā izdala </a:t>
            </a:r>
            <a:r>
              <a:rPr lang="lv-LV" b="1" dirty="0" smtClean="0">
                <a:solidFill>
                  <a:schemeClr val="tx1"/>
                </a:solidFill>
              </a:rPr>
              <a:t>pat </a:t>
            </a:r>
            <a:r>
              <a:rPr lang="lv-LV" b="1" dirty="0">
                <a:solidFill>
                  <a:schemeClr val="tx1"/>
                </a:solidFill>
              </a:rPr>
              <a:t>12 sezonas</a:t>
            </a:r>
            <a:endParaRPr lang="lv-LV" b="1" dirty="0" smtClean="0">
              <a:solidFill>
                <a:schemeClr val="tx1"/>
              </a:solidFill>
            </a:endParaRPr>
          </a:p>
        </p:txBody>
      </p:sp>
      <p:sp>
        <p:nvSpPr>
          <p:cNvPr id="4" name="Rounded Rectangle 3"/>
          <p:cNvSpPr/>
          <p:nvPr/>
        </p:nvSpPr>
        <p:spPr>
          <a:xfrm>
            <a:off x="276498" y="3435552"/>
            <a:ext cx="5819503" cy="93474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Visbiežāk par </a:t>
            </a:r>
            <a:r>
              <a:rPr lang="lv-LV" b="1" dirty="0" err="1">
                <a:solidFill>
                  <a:schemeClr val="tx1"/>
                </a:solidFill>
              </a:rPr>
              <a:t>fenoloģiskā</a:t>
            </a:r>
            <a:r>
              <a:rPr lang="lv-LV" b="1" dirty="0">
                <a:solidFill>
                  <a:schemeClr val="tx1"/>
                </a:solidFill>
              </a:rPr>
              <a:t> pavasara indikatoru tiek pieņemts lazdas ziedēšanas sākums, kas vidēji </a:t>
            </a:r>
            <a:endParaRPr lang="lv-LV" b="1" dirty="0" smtClean="0">
              <a:solidFill>
                <a:schemeClr val="tx1"/>
              </a:solidFill>
            </a:endParaRPr>
          </a:p>
          <a:p>
            <a:pPr algn="ctr"/>
            <a:r>
              <a:rPr lang="lv-LV" b="1" dirty="0" smtClean="0">
                <a:solidFill>
                  <a:schemeClr val="tx1"/>
                </a:solidFill>
              </a:rPr>
              <a:t>Latvijā </a:t>
            </a:r>
            <a:r>
              <a:rPr lang="lv-LV" b="1" dirty="0">
                <a:solidFill>
                  <a:schemeClr val="tx1"/>
                </a:solidFill>
              </a:rPr>
              <a:t>iestājas </a:t>
            </a:r>
            <a:r>
              <a:rPr lang="lv-LV" b="1" dirty="0" smtClean="0">
                <a:solidFill>
                  <a:schemeClr val="tx1"/>
                </a:solidFill>
              </a:rPr>
              <a:t>24.martā</a:t>
            </a:r>
          </a:p>
        </p:txBody>
      </p:sp>
      <p:sp>
        <p:nvSpPr>
          <p:cNvPr id="5" name="Rounded Rectangle 4"/>
          <p:cNvSpPr/>
          <p:nvPr/>
        </p:nvSpPr>
        <p:spPr>
          <a:xfrm>
            <a:off x="276497" y="4611479"/>
            <a:ext cx="5819503" cy="149350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Savukārt meža aveņu ziedēšana, kas ir </a:t>
            </a:r>
            <a:r>
              <a:rPr lang="lv-LV" b="1" dirty="0" err="1">
                <a:solidFill>
                  <a:schemeClr val="tx1"/>
                </a:solidFill>
              </a:rPr>
              <a:t>fenoloģiskās</a:t>
            </a:r>
            <a:r>
              <a:rPr lang="lv-LV" b="1" dirty="0">
                <a:solidFill>
                  <a:schemeClr val="tx1"/>
                </a:solidFill>
              </a:rPr>
              <a:t> vasaras indikators, vidēji iestājas </a:t>
            </a:r>
            <a:r>
              <a:rPr lang="lv-LV" b="1" dirty="0" smtClean="0">
                <a:solidFill>
                  <a:schemeClr val="tx1"/>
                </a:solidFill>
              </a:rPr>
              <a:t>11.jūnijā, bet 18.septembris </a:t>
            </a:r>
            <a:r>
              <a:rPr lang="lv-LV" b="1" dirty="0">
                <a:solidFill>
                  <a:schemeClr val="tx1"/>
                </a:solidFill>
              </a:rPr>
              <a:t>ir vidējais </a:t>
            </a:r>
            <a:r>
              <a:rPr lang="lv-LV" b="1" dirty="0" err="1">
                <a:solidFill>
                  <a:schemeClr val="tx1"/>
                </a:solidFill>
              </a:rPr>
              <a:t>fenoloģiskā</a:t>
            </a:r>
            <a:r>
              <a:rPr lang="lv-LV" b="1" dirty="0">
                <a:solidFill>
                  <a:schemeClr val="tx1"/>
                </a:solidFill>
              </a:rPr>
              <a:t> rudens sākums, ko iezīmē bērza lapu </a:t>
            </a:r>
            <a:r>
              <a:rPr lang="lv-LV" b="1" dirty="0" smtClean="0">
                <a:solidFill>
                  <a:schemeClr val="tx1"/>
                </a:solidFill>
              </a:rPr>
              <a:t>dzeltēšana</a:t>
            </a:r>
            <a:r>
              <a:rPr lang="lv-LV" b="1" dirty="0">
                <a:solidFill>
                  <a:schemeClr val="tx1"/>
                </a:solidFill>
              </a:rPr>
              <a:t>;</a:t>
            </a:r>
            <a:r>
              <a:rPr lang="lv-LV" b="1" dirty="0" smtClean="0">
                <a:solidFill>
                  <a:schemeClr val="tx1"/>
                </a:solidFill>
              </a:rPr>
              <a:t> savukārt pirmais </a:t>
            </a:r>
            <a:r>
              <a:rPr lang="lv-LV" b="1" dirty="0">
                <a:solidFill>
                  <a:schemeClr val="tx1"/>
                </a:solidFill>
              </a:rPr>
              <a:t>sniegs ir </a:t>
            </a:r>
            <a:r>
              <a:rPr lang="lv-LV" b="1" dirty="0" err="1">
                <a:solidFill>
                  <a:schemeClr val="tx1"/>
                </a:solidFill>
              </a:rPr>
              <a:t>fenoloģiskās</a:t>
            </a:r>
            <a:r>
              <a:rPr lang="lv-LV" b="1" dirty="0">
                <a:solidFill>
                  <a:schemeClr val="tx1"/>
                </a:solidFill>
              </a:rPr>
              <a:t> ziemas sākums </a:t>
            </a:r>
            <a:endParaRPr lang="lv-LV" b="1" dirty="0" smtClean="0">
              <a:solidFill>
                <a:schemeClr val="tx1"/>
              </a:solidFill>
            </a:endParaRPr>
          </a:p>
        </p:txBody>
      </p:sp>
      <p:sp>
        <p:nvSpPr>
          <p:cNvPr id="6" name="Title 1"/>
          <p:cNvSpPr txBox="1">
            <a:spLocks/>
          </p:cNvSpPr>
          <p:nvPr/>
        </p:nvSpPr>
        <p:spPr>
          <a:xfrm>
            <a:off x="276497" y="747472"/>
            <a:ext cx="11639006"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Lai kvalitatīvāk un vieglāk uztverami raksturotu dabas ritmus, izmaiņas kalendārā gada griezumā, tiek izdalītas </a:t>
            </a:r>
            <a:r>
              <a:rPr lang="lv-LV" sz="2400" b="1" dirty="0" err="1"/>
              <a:t>fenoloģiskās</a:t>
            </a:r>
            <a:r>
              <a:rPr lang="lv-LV" sz="2400" b="1" dirty="0"/>
              <a:t> sezonas</a:t>
            </a:r>
            <a:r>
              <a:rPr lang="lv-LV" sz="2400" dirty="0"/>
              <a:t>, par sezonas robežu pieņemot raksturīgu, viegli nosakāmu augu vai dzīvnieku attīstības fāzi, piemēram, liepas ziedēšanu vasarā</a:t>
            </a:r>
            <a:endParaRPr lang="lv-LV" sz="2400" dirty="0" smtClean="0"/>
          </a:p>
        </p:txBody>
      </p:sp>
    </p:spTree>
    <p:extLst>
      <p:ext uri="{BB962C8B-B14F-4D97-AF65-F5344CB8AC3E}">
        <p14:creationId xmlns:p14="http://schemas.microsoft.com/office/powerpoint/2010/main" val="271117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714314" y="3617350"/>
            <a:ext cx="5057712" cy="206499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b="1" u="sng" dirty="0" smtClean="0">
                <a:solidFill>
                  <a:schemeClr val="tx1"/>
                </a:solidFill>
              </a:rPr>
              <a:t>Fenoloģisko sezonu </a:t>
            </a:r>
            <a:r>
              <a:rPr lang="lv-LV" b="1" u="sng" dirty="0" err="1" smtClean="0">
                <a:solidFill>
                  <a:schemeClr val="tx1"/>
                </a:solidFill>
              </a:rPr>
              <a:t>indikatorpazīmes</a:t>
            </a:r>
            <a:r>
              <a:rPr lang="lv-LV" b="1" dirty="0" smtClean="0">
                <a:solidFill>
                  <a:schemeClr val="tx1"/>
                </a:solidFill>
              </a:rPr>
              <a:t>:</a:t>
            </a:r>
          </a:p>
          <a:p>
            <a:pPr marL="285750" indent="-285750">
              <a:spcAft>
                <a:spcPts val="600"/>
              </a:spcAft>
              <a:buFont typeface="Arial" panose="020B0604020202020204" pitchFamily="34" charset="0"/>
              <a:buChar char="•"/>
            </a:pPr>
            <a:r>
              <a:rPr lang="lv-LV" b="1" dirty="0">
                <a:solidFill>
                  <a:schemeClr val="tx1"/>
                </a:solidFill>
              </a:rPr>
              <a:t>P</a:t>
            </a:r>
            <a:r>
              <a:rPr lang="lv-LV" b="1" dirty="0" smtClean="0">
                <a:solidFill>
                  <a:schemeClr val="tx1"/>
                </a:solidFill>
              </a:rPr>
              <a:t>avasaris – lazdas ziedēšanas sākums</a:t>
            </a:r>
          </a:p>
          <a:p>
            <a:pPr marL="285750" indent="-285750">
              <a:spcAft>
                <a:spcPts val="600"/>
              </a:spcAft>
              <a:buFont typeface="Arial" panose="020B0604020202020204" pitchFamily="34" charset="0"/>
              <a:buChar char="•"/>
            </a:pPr>
            <a:r>
              <a:rPr lang="lv-LV" b="1" dirty="0" smtClean="0">
                <a:solidFill>
                  <a:schemeClr val="tx1"/>
                </a:solidFill>
              </a:rPr>
              <a:t>Vasara – meža avenes ziedēšanas sākums</a:t>
            </a:r>
          </a:p>
          <a:p>
            <a:pPr marL="285750" indent="-285750">
              <a:spcAft>
                <a:spcPts val="600"/>
              </a:spcAft>
              <a:buFont typeface="Arial" panose="020B0604020202020204" pitchFamily="34" charset="0"/>
              <a:buChar char="•"/>
            </a:pPr>
            <a:r>
              <a:rPr lang="lv-LV" b="1" dirty="0" smtClean="0">
                <a:solidFill>
                  <a:schemeClr val="tx1"/>
                </a:solidFill>
              </a:rPr>
              <a:t>Rudens – bērza lapu dzeltēšana</a:t>
            </a:r>
          </a:p>
          <a:p>
            <a:pPr marL="285750" indent="-285750">
              <a:spcAft>
                <a:spcPts val="600"/>
              </a:spcAft>
              <a:buFont typeface="Arial" panose="020B0604020202020204" pitchFamily="34" charset="0"/>
              <a:buChar char="•"/>
            </a:pPr>
            <a:r>
              <a:rPr lang="lv-LV" b="1" dirty="0" smtClean="0">
                <a:solidFill>
                  <a:schemeClr val="tx1"/>
                </a:solidFill>
              </a:rPr>
              <a:t>Ziema – pirmais sniegs</a:t>
            </a:r>
          </a:p>
        </p:txBody>
      </p:sp>
      <p:sp>
        <p:nvSpPr>
          <p:cNvPr id="4" name="Rounded Rectangle 3"/>
          <p:cNvSpPr/>
          <p:nvPr/>
        </p:nvSpPr>
        <p:spPr>
          <a:xfrm>
            <a:off x="6714314" y="2428463"/>
            <a:ext cx="5057712" cy="7041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a:t>
            </a:r>
            <a:r>
              <a:rPr lang="lv-LV" b="1" dirty="0" smtClean="0">
                <a:solidFill>
                  <a:schemeClr val="tx1"/>
                </a:solidFill>
              </a:rPr>
              <a:t>ormas </a:t>
            </a:r>
            <a:r>
              <a:rPr lang="lv-LV" b="1" dirty="0">
                <a:solidFill>
                  <a:schemeClr val="tx1"/>
                </a:solidFill>
              </a:rPr>
              <a:t>periodā (</a:t>
            </a:r>
            <a:r>
              <a:rPr lang="lv-LV" b="1" dirty="0" smtClean="0">
                <a:solidFill>
                  <a:schemeClr val="tx1"/>
                </a:solidFill>
              </a:rPr>
              <a:t>1971.-2000.g.) </a:t>
            </a:r>
            <a:r>
              <a:rPr lang="lv-LV" b="1" dirty="0">
                <a:solidFill>
                  <a:schemeClr val="tx1"/>
                </a:solidFill>
              </a:rPr>
              <a:t>ir būtiski mainījies gan sezonas sākums, gan ilgums</a:t>
            </a:r>
            <a:endParaRPr lang="lv-LV" b="1" dirty="0" smtClean="0">
              <a:solidFill>
                <a:schemeClr val="tx1"/>
              </a:solidFill>
            </a:endParaRPr>
          </a:p>
        </p:txBody>
      </p:sp>
      <p:grpSp>
        <p:nvGrpSpPr>
          <p:cNvPr id="12" name="Group 11"/>
          <p:cNvGrpSpPr/>
          <p:nvPr/>
        </p:nvGrpSpPr>
        <p:grpSpPr>
          <a:xfrm>
            <a:off x="1" y="1854926"/>
            <a:ext cx="6335486" cy="4153988"/>
            <a:chOff x="1" y="1854926"/>
            <a:chExt cx="6335486" cy="4153988"/>
          </a:xfrm>
        </p:grpSpPr>
        <p:sp>
          <p:nvSpPr>
            <p:cNvPr id="3" name="Rectangle 2"/>
            <p:cNvSpPr/>
            <p:nvPr/>
          </p:nvSpPr>
          <p:spPr>
            <a:xfrm>
              <a:off x="1" y="1854926"/>
              <a:ext cx="6335486" cy="4153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5" name="Picture 14"/>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8374" t="35817" r="45469" b="26690"/>
            <a:stretch/>
          </p:blipFill>
          <p:spPr bwMode="auto">
            <a:xfrm>
              <a:off x="1606858" y="2271405"/>
              <a:ext cx="4230285" cy="333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735918" y="3016911"/>
              <a:ext cx="1265621" cy="570969"/>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Ziema</a:t>
              </a:r>
            </a:p>
          </p:txBody>
        </p:sp>
        <p:sp>
          <p:nvSpPr>
            <p:cNvPr id="9" name="Rounded Rectangle 8"/>
            <p:cNvSpPr/>
            <p:nvPr/>
          </p:nvSpPr>
          <p:spPr>
            <a:xfrm>
              <a:off x="4439793" y="5090413"/>
              <a:ext cx="1265621" cy="570969"/>
            </a:xfrm>
            <a:prstGeom prst="roundRect">
              <a:avLst/>
            </a:prstGeom>
            <a:solidFill>
              <a:srgbClr val="CCCC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Pavasaris</a:t>
              </a:r>
            </a:p>
          </p:txBody>
        </p:sp>
        <p:sp>
          <p:nvSpPr>
            <p:cNvPr id="10" name="Rounded Rectangle 9"/>
            <p:cNvSpPr/>
            <p:nvPr/>
          </p:nvSpPr>
          <p:spPr>
            <a:xfrm>
              <a:off x="291147" y="3573756"/>
              <a:ext cx="1265621" cy="570969"/>
            </a:xfrm>
            <a:prstGeom prst="roundRect">
              <a:avLst/>
            </a:prstGeom>
            <a:solidFill>
              <a:schemeClr val="tx1">
                <a:lumMod val="75000"/>
                <a:lumOff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Rudens</a:t>
              </a:r>
            </a:p>
          </p:txBody>
        </p:sp>
        <p:sp>
          <p:nvSpPr>
            <p:cNvPr id="11" name="Rounded Rectangle 10"/>
            <p:cNvSpPr/>
            <p:nvPr/>
          </p:nvSpPr>
          <p:spPr>
            <a:xfrm>
              <a:off x="637595" y="5092012"/>
              <a:ext cx="1265621" cy="570969"/>
            </a:xfrm>
            <a:prstGeom prst="roundRect">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Vasara</a:t>
              </a:r>
            </a:p>
          </p:txBody>
        </p:sp>
      </p:grpSp>
      <p:sp>
        <p:nvSpPr>
          <p:cNvPr id="6" name="Title 1"/>
          <p:cNvSpPr txBox="1">
            <a:spLocks/>
          </p:cNvSpPr>
          <p:nvPr/>
        </p:nvSpPr>
        <p:spPr>
          <a:xfrm>
            <a:off x="2412390" y="524924"/>
            <a:ext cx="7393346"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Fenoloģisko sezonu iestāšanās laika izmaiņas </a:t>
            </a:r>
            <a:endParaRPr lang="lv-LV" sz="2400" dirty="0" smtClean="0"/>
          </a:p>
          <a:p>
            <a:pPr algn="ctr"/>
            <a:r>
              <a:rPr lang="lv-LV" sz="2400" dirty="0" smtClean="0"/>
              <a:t>kalendārā </a:t>
            </a:r>
            <a:r>
              <a:rPr lang="lv-LV" sz="2400" dirty="0"/>
              <a:t>gada ietvaros un </a:t>
            </a:r>
            <a:endParaRPr lang="lv-LV" sz="2400" dirty="0" smtClean="0"/>
          </a:p>
          <a:p>
            <a:pPr algn="ctr"/>
            <a:r>
              <a:rPr lang="lv-LV" sz="2400" dirty="0" err="1" smtClean="0"/>
              <a:t>fenoloģisko</a:t>
            </a:r>
            <a:r>
              <a:rPr lang="lv-LV" sz="2400" dirty="0" smtClean="0"/>
              <a:t> </a:t>
            </a:r>
            <a:r>
              <a:rPr lang="lv-LV" sz="2400" dirty="0"/>
              <a:t>sezonu </a:t>
            </a:r>
            <a:r>
              <a:rPr lang="lv-LV" sz="2400" dirty="0" smtClean="0"/>
              <a:t>ilguma </a:t>
            </a:r>
            <a:r>
              <a:rPr lang="lv-LV" sz="2400" dirty="0"/>
              <a:t>(dienās) izmaiņas Latvijā</a:t>
            </a:r>
            <a:endParaRPr lang="lv-LV" sz="2400" dirty="0" smtClean="0"/>
          </a:p>
        </p:txBody>
      </p:sp>
    </p:spTree>
    <p:extLst>
      <p:ext uri="{BB962C8B-B14F-4D97-AF65-F5344CB8AC3E}">
        <p14:creationId xmlns:p14="http://schemas.microsoft.com/office/powerpoint/2010/main" val="129736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0000">
            <a:off x="5817311" y="868012"/>
            <a:ext cx="6845701" cy="513427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30435" y="2231035"/>
            <a:ext cx="6547414" cy="2395930"/>
          </a:xfrm>
          <a:prstGeom prst="roundRect">
            <a:avLst>
              <a:gd name="adj" fmla="val 1163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a:pPr>
            <a:r>
              <a:rPr lang="lv-LV" b="1" dirty="0" smtClean="0">
                <a:solidFill>
                  <a:schemeClr val="tx1"/>
                </a:solidFill>
              </a:rPr>
              <a:t>Periods jeb </a:t>
            </a:r>
            <a:r>
              <a:rPr lang="lv-LV" b="1" dirty="0">
                <a:solidFill>
                  <a:schemeClr val="tx1"/>
                </a:solidFill>
              </a:rPr>
              <a:t>dienu skaits starp pēdējo salnu pavasarī un pirmo salnu rudenī (izmanto galvenokārt Ziemeļamerikā</a:t>
            </a:r>
            <a:r>
              <a:rPr lang="lv-LV" b="1" dirty="0" smtClean="0">
                <a:solidFill>
                  <a:schemeClr val="tx1"/>
                </a:solidFill>
              </a:rPr>
              <a:t>)</a:t>
            </a:r>
            <a:endParaRPr lang="lv-LV" b="1" dirty="0">
              <a:solidFill>
                <a:schemeClr val="tx1"/>
              </a:solidFill>
            </a:endParaRPr>
          </a:p>
          <a:p>
            <a:pPr marL="342900" indent="-342900">
              <a:spcAft>
                <a:spcPts val="600"/>
              </a:spcAft>
              <a:buFont typeface="+mj-lt"/>
              <a:buAutoNum type="arabicParenR"/>
            </a:pPr>
            <a:r>
              <a:rPr lang="lv-LV" b="1" dirty="0" smtClean="0">
                <a:solidFill>
                  <a:schemeClr val="tx1"/>
                </a:solidFill>
              </a:rPr>
              <a:t>Klimatiskā augšanas </a:t>
            </a:r>
            <a:r>
              <a:rPr lang="lv-LV" b="1" dirty="0">
                <a:solidFill>
                  <a:schemeClr val="tx1"/>
                </a:solidFill>
              </a:rPr>
              <a:t>sezona (veģetācijas periods</a:t>
            </a:r>
            <a:r>
              <a:rPr lang="lv-LV" b="1" dirty="0" smtClean="0">
                <a:solidFill>
                  <a:schemeClr val="tx1"/>
                </a:solidFill>
              </a:rPr>
              <a:t>)</a:t>
            </a:r>
            <a:endParaRPr lang="lv-LV" b="1" dirty="0">
              <a:solidFill>
                <a:schemeClr val="tx1"/>
              </a:solidFill>
            </a:endParaRPr>
          </a:p>
          <a:p>
            <a:pPr marL="342900" indent="-342900">
              <a:spcAft>
                <a:spcPts val="600"/>
              </a:spcAft>
              <a:buFont typeface="+mj-lt"/>
              <a:buAutoNum type="arabicParenR"/>
            </a:pPr>
            <a:r>
              <a:rPr lang="lv-LV" b="1" dirty="0" err="1" smtClean="0">
                <a:solidFill>
                  <a:schemeClr val="tx1"/>
                </a:solidFill>
              </a:rPr>
              <a:t>Fenoloģiskā</a:t>
            </a:r>
            <a:r>
              <a:rPr lang="lv-LV" b="1" dirty="0" smtClean="0">
                <a:solidFill>
                  <a:schemeClr val="tx1"/>
                </a:solidFill>
              </a:rPr>
              <a:t> augšanas </a:t>
            </a:r>
            <a:r>
              <a:rPr lang="lv-LV" b="1" dirty="0">
                <a:solidFill>
                  <a:schemeClr val="tx1"/>
                </a:solidFill>
              </a:rPr>
              <a:t>sezona kā periods starp lapu plaukšanu lapu kokiem un lapu dzeltēšanu vai arī citos avotos starp pumpurošanos un lapu krišanu vai starp lapu plaukšanu un lapu krišanu</a:t>
            </a:r>
            <a:endParaRPr lang="lv-LV" b="1" dirty="0" smtClean="0">
              <a:solidFill>
                <a:schemeClr val="tx1"/>
              </a:solidFill>
            </a:endParaRPr>
          </a:p>
        </p:txBody>
      </p:sp>
      <p:sp>
        <p:nvSpPr>
          <p:cNvPr id="4" name="Rounded Rectangle 3"/>
          <p:cNvSpPr/>
          <p:nvPr/>
        </p:nvSpPr>
        <p:spPr>
          <a:xfrm>
            <a:off x="1545471" y="5198835"/>
            <a:ext cx="9127181" cy="103214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Latvijā </a:t>
            </a:r>
            <a:r>
              <a:rPr lang="lv-LV" b="1" u="sng" dirty="0">
                <a:solidFill>
                  <a:schemeClr val="tx1"/>
                </a:solidFill>
              </a:rPr>
              <a:t>augšanas sezonas sākums</a:t>
            </a:r>
            <a:r>
              <a:rPr lang="lv-LV" b="1" dirty="0">
                <a:solidFill>
                  <a:schemeClr val="tx1"/>
                </a:solidFill>
              </a:rPr>
              <a:t> ir diena, kad vidējā diennakts temperatūra ir augstāka par +5 </a:t>
            </a:r>
            <a:r>
              <a:rPr lang="lv-LV" b="1" dirty="0" err="1" smtClean="0">
                <a:solidFill>
                  <a:schemeClr val="tx1"/>
                </a:solidFill>
              </a:rPr>
              <a:t>ºC</a:t>
            </a:r>
            <a:r>
              <a:rPr lang="lv-LV" b="1" dirty="0" smtClean="0">
                <a:solidFill>
                  <a:schemeClr val="tx1"/>
                </a:solidFill>
              </a:rPr>
              <a:t> </a:t>
            </a:r>
            <a:r>
              <a:rPr lang="lv-LV" b="1" dirty="0">
                <a:solidFill>
                  <a:schemeClr val="tx1"/>
                </a:solidFill>
              </a:rPr>
              <a:t>vismaz 5 dienas pēc kārtas, savukārt augšanas sezonas beigas iestājas tad, </a:t>
            </a:r>
            <a:endParaRPr lang="lv-LV" b="1" dirty="0" smtClean="0">
              <a:solidFill>
                <a:schemeClr val="tx1"/>
              </a:solidFill>
            </a:endParaRPr>
          </a:p>
          <a:p>
            <a:pPr algn="ctr"/>
            <a:r>
              <a:rPr lang="lv-LV" b="1" dirty="0" smtClean="0">
                <a:solidFill>
                  <a:schemeClr val="tx1"/>
                </a:solidFill>
              </a:rPr>
              <a:t>kad </a:t>
            </a:r>
            <a:r>
              <a:rPr lang="lv-LV" b="1" dirty="0">
                <a:solidFill>
                  <a:schemeClr val="tx1"/>
                </a:solidFill>
              </a:rPr>
              <a:t>vidējā diennakts temperatūra 5 dienas ir bijusi zemāka par +5 </a:t>
            </a:r>
            <a:r>
              <a:rPr lang="lv-LV" b="1" dirty="0" err="1" smtClean="0">
                <a:solidFill>
                  <a:schemeClr val="tx1"/>
                </a:solidFill>
              </a:rPr>
              <a:t>ºC</a:t>
            </a:r>
            <a:endParaRPr lang="lv-LV" b="1" dirty="0">
              <a:solidFill>
                <a:schemeClr val="tx1"/>
              </a:solidFill>
            </a:endParaRPr>
          </a:p>
        </p:txBody>
      </p:sp>
      <p:sp>
        <p:nvSpPr>
          <p:cNvPr id="6" name="Title 1"/>
          <p:cNvSpPr txBox="1">
            <a:spLocks/>
          </p:cNvSpPr>
          <p:nvPr/>
        </p:nvSpPr>
        <p:spPr>
          <a:xfrm>
            <a:off x="2201092" y="512519"/>
            <a:ext cx="7815941"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Lauksaimniecības un mežsaimniecības vajadzībām svarīgi ir definēt un analizēt augšanas sezonu, ko zinātniskajā </a:t>
            </a:r>
            <a:endParaRPr lang="lv-LV" sz="2400" dirty="0" smtClean="0"/>
          </a:p>
          <a:p>
            <a:pPr algn="ctr"/>
            <a:r>
              <a:rPr lang="lv-LV" sz="2400" dirty="0" smtClean="0"/>
              <a:t>literatūrā </a:t>
            </a:r>
            <a:r>
              <a:rPr lang="lv-LV" sz="2400" dirty="0"/>
              <a:t>izsaka trīs </a:t>
            </a:r>
            <a:r>
              <a:rPr lang="lv-LV" sz="2400" dirty="0" smtClean="0"/>
              <a:t>veidos:</a:t>
            </a:r>
          </a:p>
        </p:txBody>
      </p:sp>
    </p:spTree>
    <p:extLst>
      <p:ext uri="{BB962C8B-B14F-4D97-AF65-F5344CB8AC3E}">
        <p14:creationId xmlns:p14="http://schemas.microsoft.com/office/powerpoint/2010/main" val="3812804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8_Atteli\4444622877_7b0e5e691c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479"/>
          <a:stretch/>
        </p:blipFill>
        <p:spPr bwMode="auto">
          <a:xfrm>
            <a:off x="426131" y="0"/>
            <a:ext cx="4976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062329" y="2114051"/>
            <a:ext cx="6549903" cy="70539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Pasaulē vidēji </a:t>
            </a:r>
            <a:r>
              <a:rPr lang="lv-LV" b="1" dirty="0" err="1">
                <a:solidFill>
                  <a:schemeClr val="tx1"/>
                </a:solidFill>
              </a:rPr>
              <a:t>fenoloģiskais</a:t>
            </a:r>
            <a:r>
              <a:rPr lang="lv-LV" b="1" dirty="0">
                <a:solidFill>
                  <a:schemeClr val="tx1"/>
                </a:solidFill>
              </a:rPr>
              <a:t> pavasaris iestājas 8 dienas agrāk, bet augšanas sezona ir pagarinājusies līdz pat 12 dienām</a:t>
            </a:r>
            <a:endParaRPr lang="lv-LV" b="1" dirty="0" smtClean="0">
              <a:solidFill>
                <a:schemeClr val="tx1"/>
              </a:solidFill>
            </a:endParaRPr>
          </a:p>
        </p:txBody>
      </p:sp>
      <p:sp>
        <p:nvSpPr>
          <p:cNvPr id="4" name="Rounded Rectangle 3"/>
          <p:cNvSpPr/>
          <p:nvPr/>
        </p:nvSpPr>
        <p:spPr>
          <a:xfrm>
            <a:off x="5062329" y="3089364"/>
            <a:ext cx="6549903" cy="12213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Atšķirības variē atkarībā no novērojumu vietām, piemēram, analizējot Eiropas </a:t>
            </a:r>
            <a:r>
              <a:rPr lang="lv-LV" b="1" dirty="0" err="1">
                <a:solidFill>
                  <a:schemeClr val="tx1"/>
                </a:solidFill>
              </a:rPr>
              <a:t>fenoloģisko</a:t>
            </a:r>
            <a:r>
              <a:rPr lang="lv-LV" b="1" dirty="0">
                <a:solidFill>
                  <a:schemeClr val="tx1"/>
                </a:solidFill>
              </a:rPr>
              <a:t> dārzu datus, konstatēts, ka kopumā augšanas sezonas ilgums vidēji pagarinājies par 10,5 dienām, </a:t>
            </a:r>
            <a:endParaRPr lang="lv-LV" b="1" dirty="0" smtClean="0">
              <a:solidFill>
                <a:schemeClr val="tx1"/>
              </a:solidFill>
            </a:endParaRPr>
          </a:p>
          <a:p>
            <a:pPr algn="ctr"/>
            <a:r>
              <a:rPr lang="lv-LV" b="1" dirty="0" smtClean="0">
                <a:solidFill>
                  <a:schemeClr val="tx1"/>
                </a:solidFill>
              </a:rPr>
              <a:t>t.i</a:t>
            </a:r>
            <a:r>
              <a:rPr lang="lv-LV" b="1" dirty="0">
                <a:solidFill>
                  <a:schemeClr val="tx1"/>
                </a:solidFill>
              </a:rPr>
              <a:t>., par + 3,5 dienām desmitgadē</a:t>
            </a:r>
            <a:endParaRPr lang="lv-LV" b="1" dirty="0" smtClean="0">
              <a:solidFill>
                <a:schemeClr val="tx1"/>
              </a:solidFill>
            </a:endParaRPr>
          </a:p>
        </p:txBody>
      </p:sp>
      <p:sp>
        <p:nvSpPr>
          <p:cNvPr id="5" name="Rounded Rectangle 4"/>
          <p:cNvSpPr/>
          <p:nvPr/>
        </p:nvSpPr>
        <p:spPr>
          <a:xfrm>
            <a:off x="5062329" y="4580661"/>
            <a:ext cx="6549903" cy="68366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Vislielākās izmaiņas konstatētas Centrāleiropā, mazāk Skandināvijas ziemeļos un </a:t>
            </a:r>
            <a:r>
              <a:rPr lang="lv-LV" b="1" dirty="0" smtClean="0">
                <a:solidFill>
                  <a:schemeClr val="tx1"/>
                </a:solidFill>
              </a:rPr>
              <a:t>DA-Eiropā</a:t>
            </a:r>
          </a:p>
        </p:txBody>
      </p:sp>
      <p:sp>
        <p:nvSpPr>
          <p:cNvPr id="6" name="Title 1"/>
          <p:cNvSpPr txBox="1">
            <a:spLocks/>
          </p:cNvSpPr>
          <p:nvPr/>
        </p:nvSpPr>
        <p:spPr>
          <a:xfrm>
            <a:off x="2549550" y="564143"/>
            <a:ext cx="7119026"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20. un </a:t>
            </a:r>
            <a:r>
              <a:rPr lang="lv-LV" sz="2400" dirty="0" smtClean="0"/>
              <a:t>21.gs</a:t>
            </a:r>
            <a:r>
              <a:rPr lang="lv-LV" sz="2400" dirty="0"/>
              <a:t>. </a:t>
            </a:r>
            <a:r>
              <a:rPr lang="lv-LV" sz="2400" dirty="0" err="1"/>
              <a:t>fenoloģisko</a:t>
            </a:r>
            <a:r>
              <a:rPr lang="lv-LV" sz="2400" dirty="0"/>
              <a:t> fāžu iestāšanās laiks, tostarp </a:t>
            </a:r>
            <a:r>
              <a:rPr lang="lv-LV" sz="2400" dirty="0" err="1"/>
              <a:t>fenoloģiskās</a:t>
            </a:r>
            <a:r>
              <a:rPr lang="lv-LV" sz="2400" dirty="0"/>
              <a:t> augšanas sezonas sākums, beigas un ilgums ir būtiski mainījies</a:t>
            </a:r>
            <a:endParaRPr lang="lv-LV" sz="2400" dirty="0" smtClean="0"/>
          </a:p>
        </p:txBody>
      </p:sp>
      <p:sp>
        <p:nvSpPr>
          <p:cNvPr id="7" name="Rounded Rectangle 6"/>
          <p:cNvSpPr/>
          <p:nvPr/>
        </p:nvSpPr>
        <p:spPr>
          <a:xfrm>
            <a:off x="5062329" y="5534249"/>
            <a:ext cx="6549903" cy="98411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Ir </a:t>
            </a:r>
            <a:r>
              <a:rPr lang="lv-LV" b="1" dirty="0">
                <a:solidFill>
                  <a:schemeClr val="tx1"/>
                </a:solidFill>
              </a:rPr>
              <a:t>aprēķināts, ka </a:t>
            </a:r>
            <a:r>
              <a:rPr lang="lv-LV" b="1" dirty="0" err="1">
                <a:solidFill>
                  <a:schemeClr val="tx1"/>
                </a:solidFill>
              </a:rPr>
              <a:t>fenoloģiskā</a:t>
            </a:r>
            <a:r>
              <a:rPr lang="lv-LV" b="1" dirty="0">
                <a:solidFill>
                  <a:schemeClr val="tx1"/>
                </a:solidFill>
              </a:rPr>
              <a:t> augšanas sezona Eiropā </a:t>
            </a:r>
            <a:endParaRPr lang="lv-LV" b="1" dirty="0" smtClean="0">
              <a:solidFill>
                <a:schemeClr val="tx1"/>
              </a:solidFill>
            </a:endParaRPr>
          </a:p>
          <a:p>
            <a:pPr algn="ctr"/>
            <a:r>
              <a:rPr lang="lv-LV" b="1" dirty="0" smtClean="0">
                <a:solidFill>
                  <a:schemeClr val="tx1"/>
                </a:solidFill>
              </a:rPr>
              <a:t>virzās </a:t>
            </a:r>
            <a:r>
              <a:rPr lang="lv-LV" b="1" dirty="0">
                <a:solidFill>
                  <a:schemeClr val="tx1"/>
                </a:solidFill>
              </a:rPr>
              <a:t>ar ātrumu 44 km diennaktī no </a:t>
            </a:r>
            <a:r>
              <a:rPr lang="lv-LV" b="1" dirty="0" smtClean="0">
                <a:solidFill>
                  <a:schemeClr val="tx1"/>
                </a:solidFill>
              </a:rPr>
              <a:t>D </a:t>
            </a:r>
            <a:r>
              <a:rPr lang="lv-LV" b="1" dirty="0">
                <a:solidFill>
                  <a:schemeClr val="tx1"/>
                </a:solidFill>
              </a:rPr>
              <a:t>uz </a:t>
            </a:r>
            <a:r>
              <a:rPr lang="lv-LV" b="1" dirty="0" smtClean="0">
                <a:solidFill>
                  <a:schemeClr val="tx1"/>
                </a:solidFill>
              </a:rPr>
              <a:t>Z </a:t>
            </a:r>
            <a:r>
              <a:rPr lang="lv-LV" b="1" dirty="0">
                <a:solidFill>
                  <a:schemeClr val="tx1"/>
                </a:solidFill>
              </a:rPr>
              <a:t>un </a:t>
            </a:r>
            <a:endParaRPr lang="lv-LV" b="1" dirty="0" smtClean="0">
              <a:solidFill>
                <a:schemeClr val="tx1"/>
              </a:solidFill>
            </a:endParaRPr>
          </a:p>
          <a:p>
            <a:pPr algn="ctr"/>
            <a:r>
              <a:rPr lang="lv-LV" b="1" dirty="0" smtClean="0">
                <a:solidFill>
                  <a:schemeClr val="tx1"/>
                </a:solidFill>
              </a:rPr>
              <a:t>ar ātrumu 200 </a:t>
            </a:r>
            <a:r>
              <a:rPr lang="lv-LV" b="1" dirty="0">
                <a:solidFill>
                  <a:schemeClr val="tx1"/>
                </a:solidFill>
              </a:rPr>
              <a:t>km diennaktī no </a:t>
            </a:r>
            <a:r>
              <a:rPr lang="lv-LV" b="1" dirty="0" smtClean="0">
                <a:solidFill>
                  <a:schemeClr val="tx1"/>
                </a:solidFill>
              </a:rPr>
              <a:t>R </a:t>
            </a:r>
            <a:r>
              <a:rPr lang="lv-LV" b="1" dirty="0">
                <a:solidFill>
                  <a:schemeClr val="tx1"/>
                </a:solidFill>
              </a:rPr>
              <a:t>uz </a:t>
            </a:r>
            <a:r>
              <a:rPr lang="lv-LV" b="1" dirty="0" smtClean="0">
                <a:solidFill>
                  <a:schemeClr val="tx1"/>
                </a:solidFill>
              </a:rPr>
              <a:t>A</a:t>
            </a:r>
          </a:p>
        </p:txBody>
      </p:sp>
    </p:spTree>
    <p:extLst>
      <p:ext uri="{BB962C8B-B14F-4D97-AF65-F5344CB8AC3E}">
        <p14:creationId xmlns:p14="http://schemas.microsoft.com/office/powerpoint/2010/main" val="114261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849999" y="368199"/>
            <a:ext cx="6516073" cy="8314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Augšanas sezonas sākuma </a:t>
            </a:r>
            <a:r>
              <a:rPr lang="lv-LV" sz="2400" dirty="0" smtClean="0"/>
              <a:t>un </a:t>
            </a:r>
            <a:r>
              <a:rPr lang="lv-LV" sz="2400" dirty="0"/>
              <a:t>ilguma </a:t>
            </a:r>
            <a:r>
              <a:rPr lang="lv-LV" sz="2400" dirty="0" smtClean="0"/>
              <a:t>izmaiņas </a:t>
            </a:r>
          </a:p>
          <a:p>
            <a:pPr algn="ctr"/>
            <a:r>
              <a:rPr lang="lv-LV" sz="2400" dirty="0" smtClean="0"/>
              <a:t>periodā 1982.-2006.g. </a:t>
            </a:r>
            <a:r>
              <a:rPr lang="lv-LV" sz="2400" dirty="0"/>
              <a:t>Ziemeļeiropā</a:t>
            </a:r>
            <a:endParaRPr lang="lv-LV" sz="2400" dirty="0" smtClean="0"/>
          </a:p>
        </p:txBody>
      </p:sp>
      <p:grpSp>
        <p:nvGrpSpPr>
          <p:cNvPr id="12" name="Group 11"/>
          <p:cNvGrpSpPr/>
          <p:nvPr/>
        </p:nvGrpSpPr>
        <p:grpSpPr>
          <a:xfrm>
            <a:off x="1423851" y="1306280"/>
            <a:ext cx="9366069" cy="4389120"/>
            <a:chOff x="1619794" y="1802674"/>
            <a:chExt cx="9366069" cy="4389120"/>
          </a:xfrm>
        </p:grpSpPr>
        <p:sp>
          <p:nvSpPr>
            <p:cNvPr id="6" name="Rectangle 5"/>
            <p:cNvSpPr/>
            <p:nvPr/>
          </p:nvSpPr>
          <p:spPr>
            <a:xfrm>
              <a:off x="1619794" y="1802674"/>
              <a:ext cx="9366069" cy="438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p:cNvPicPr>
              <a:picLocks noChangeAspect="1"/>
            </p:cNvPicPr>
            <p:nvPr/>
          </p:nvPicPr>
          <p:blipFill rotWithShape="1">
            <a:blip r:embed="rId2"/>
            <a:srcRect l="30456" t="16874" r="27879" b="13483"/>
            <a:stretch/>
          </p:blipFill>
          <p:spPr>
            <a:xfrm>
              <a:off x="6453053" y="1920240"/>
              <a:ext cx="4428000" cy="4161252"/>
            </a:xfrm>
            <a:prstGeom prst="rect">
              <a:avLst/>
            </a:prstGeom>
          </p:spPr>
        </p:pic>
        <p:pic>
          <p:nvPicPr>
            <p:cNvPr id="9" name="Picture 8"/>
            <p:cNvPicPr>
              <a:picLocks noChangeAspect="1"/>
            </p:cNvPicPr>
            <p:nvPr/>
          </p:nvPicPr>
          <p:blipFill rotWithShape="1">
            <a:blip r:embed="rId3"/>
            <a:srcRect l="30757" t="21696" r="27478" b="8839"/>
            <a:stretch/>
          </p:blipFill>
          <p:spPr>
            <a:xfrm>
              <a:off x="1867991" y="1916701"/>
              <a:ext cx="4437017" cy="4149039"/>
            </a:xfrm>
            <a:prstGeom prst="rect">
              <a:avLst/>
            </a:prstGeom>
          </p:spPr>
        </p:pic>
        <p:sp>
          <p:nvSpPr>
            <p:cNvPr id="4" name="TextBox 3"/>
            <p:cNvSpPr txBox="1"/>
            <p:nvPr/>
          </p:nvSpPr>
          <p:spPr>
            <a:xfrm>
              <a:off x="4985994" y="5278685"/>
              <a:ext cx="1209336" cy="708784"/>
            </a:xfrm>
            <a:prstGeom prst="rect">
              <a:avLst/>
            </a:prstGeom>
            <a:solidFill>
              <a:schemeClr val="bg1"/>
            </a:solidFill>
          </p:spPr>
          <p:txBody>
            <a:bodyPr wrap="square" rtlCol="0">
              <a:spAutoFit/>
            </a:bodyPr>
            <a:lstStyle/>
            <a:p>
              <a:pPr>
                <a:lnSpc>
                  <a:spcPct val="150000"/>
                </a:lnSpc>
                <a:spcAft>
                  <a:spcPts val="100"/>
                </a:spcAft>
              </a:pPr>
              <a:r>
                <a:rPr lang="lv-LV" sz="500" b="1" dirty="0"/>
                <a:t>&gt;2 nedēļas agrāk</a:t>
              </a:r>
            </a:p>
            <a:p>
              <a:pPr>
                <a:lnSpc>
                  <a:spcPct val="150000"/>
                </a:lnSpc>
                <a:spcAft>
                  <a:spcPts val="100"/>
                </a:spcAft>
              </a:pPr>
              <a:r>
                <a:rPr lang="lv-LV" sz="500" b="1" dirty="0" smtClean="0"/>
                <a:t>1-2 </a:t>
              </a:r>
              <a:r>
                <a:rPr lang="lv-LV" sz="500" b="1" dirty="0"/>
                <a:t>nedēļas agrāk</a:t>
              </a:r>
            </a:p>
            <a:p>
              <a:pPr>
                <a:lnSpc>
                  <a:spcPct val="150000"/>
                </a:lnSpc>
                <a:spcAft>
                  <a:spcPts val="100"/>
                </a:spcAft>
              </a:pPr>
              <a:r>
                <a:rPr lang="lv-LV" sz="500" b="1" dirty="0"/>
                <a:t>Bez būtiskām izmaiņām </a:t>
              </a:r>
              <a:r>
                <a:rPr lang="lv-LV" sz="500" b="1" dirty="0" smtClean="0"/>
                <a:t>(+/-1 </a:t>
              </a:r>
              <a:r>
                <a:rPr lang="lv-LV" sz="500" b="1" dirty="0"/>
                <a:t>nedēļa)</a:t>
              </a:r>
            </a:p>
            <a:p>
              <a:pPr>
                <a:lnSpc>
                  <a:spcPct val="150000"/>
                </a:lnSpc>
                <a:spcAft>
                  <a:spcPts val="100"/>
                </a:spcAft>
              </a:pPr>
              <a:r>
                <a:rPr lang="lv-LV" sz="500" b="1" dirty="0"/>
                <a:t>&gt;1 nedēļu vēlāk</a:t>
              </a:r>
            </a:p>
            <a:p>
              <a:pPr>
                <a:lnSpc>
                  <a:spcPct val="150000"/>
                </a:lnSpc>
                <a:spcAft>
                  <a:spcPts val="100"/>
                </a:spcAft>
              </a:pPr>
              <a:r>
                <a:rPr lang="lv-LV" sz="500" b="1" dirty="0"/>
                <a:t>Lauksaimniecībā izmantojamās zemes</a:t>
              </a:r>
            </a:p>
          </p:txBody>
        </p:sp>
        <p:sp>
          <p:nvSpPr>
            <p:cNvPr id="13" name="TextBox 12"/>
            <p:cNvSpPr txBox="1"/>
            <p:nvPr/>
          </p:nvSpPr>
          <p:spPr>
            <a:xfrm>
              <a:off x="9560559" y="5137868"/>
              <a:ext cx="1209336" cy="837024"/>
            </a:xfrm>
            <a:prstGeom prst="rect">
              <a:avLst/>
            </a:prstGeom>
            <a:solidFill>
              <a:schemeClr val="bg1"/>
            </a:solidFill>
          </p:spPr>
          <p:txBody>
            <a:bodyPr wrap="square" rtlCol="0">
              <a:spAutoFit/>
            </a:bodyPr>
            <a:lstStyle/>
            <a:p>
              <a:pPr>
                <a:lnSpc>
                  <a:spcPct val="150000"/>
                </a:lnSpc>
                <a:spcAft>
                  <a:spcPts val="100"/>
                </a:spcAft>
              </a:pPr>
              <a:r>
                <a:rPr lang="lv-LV" sz="500" b="1" dirty="0"/>
                <a:t>&gt;3 nedēļas ilgāks</a:t>
              </a:r>
            </a:p>
            <a:p>
              <a:pPr>
                <a:lnSpc>
                  <a:spcPct val="150000"/>
                </a:lnSpc>
                <a:spcAft>
                  <a:spcPts val="100"/>
                </a:spcAft>
              </a:pPr>
              <a:r>
                <a:rPr lang="lv-LV" sz="500" b="1" dirty="0"/>
                <a:t>2–3 nedēļas ilgāks</a:t>
              </a:r>
            </a:p>
            <a:p>
              <a:pPr>
                <a:lnSpc>
                  <a:spcPct val="150000"/>
                </a:lnSpc>
                <a:spcAft>
                  <a:spcPts val="100"/>
                </a:spcAft>
              </a:pPr>
              <a:r>
                <a:rPr lang="lv-LV" sz="500" b="1" dirty="0"/>
                <a:t>1–2 nedēļas ilgāks</a:t>
              </a:r>
            </a:p>
            <a:p>
              <a:pPr>
                <a:lnSpc>
                  <a:spcPct val="150000"/>
                </a:lnSpc>
                <a:spcAft>
                  <a:spcPts val="100"/>
                </a:spcAft>
              </a:pPr>
              <a:r>
                <a:rPr lang="lv-LV" sz="500" b="1" dirty="0"/>
                <a:t>Nav mainījies (+/–1 nedēļa)</a:t>
              </a:r>
            </a:p>
            <a:p>
              <a:pPr>
                <a:lnSpc>
                  <a:spcPct val="150000"/>
                </a:lnSpc>
                <a:spcAft>
                  <a:spcPts val="100"/>
                </a:spcAft>
              </a:pPr>
              <a:r>
                <a:rPr lang="lv-LV" sz="500" b="1" dirty="0"/>
                <a:t>&gt;1 nedēļu īsāks</a:t>
              </a:r>
            </a:p>
            <a:p>
              <a:pPr>
                <a:lnSpc>
                  <a:spcPct val="150000"/>
                </a:lnSpc>
                <a:spcAft>
                  <a:spcPts val="100"/>
                </a:spcAft>
              </a:pPr>
              <a:r>
                <a:rPr lang="lv-LV" sz="500" b="1" dirty="0"/>
                <a:t>Lauksaimniecībā izmantojamās zemes</a:t>
              </a:r>
            </a:p>
          </p:txBody>
        </p:sp>
        <p:sp>
          <p:nvSpPr>
            <p:cNvPr id="14" name="Rounded Rectangle 13"/>
            <p:cNvSpPr/>
            <p:nvPr/>
          </p:nvSpPr>
          <p:spPr>
            <a:xfrm>
              <a:off x="1759247" y="1903637"/>
              <a:ext cx="17373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Augšanas sezonas sākums</a:t>
              </a:r>
            </a:p>
          </p:txBody>
        </p:sp>
        <p:sp>
          <p:nvSpPr>
            <p:cNvPr id="15" name="Rounded Rectangle 14"/>
            <p:cNvSpPr/>
            <p:nvPr/>
          </p:nvSpPr>
          <p:spPr>
            <a:xfrm>
              <a:off x="6361500" y="1903638"/>
              <a:ext cx="1737361" cy="57096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Augšanas sezonas ilgums</a:t>
              </a:r>
            </a:p>
          </p:txBody>
        </p:sp>
      </p:grpSp>
      <p:sp>
        <p:nvSpPr>
          <p:cNvPr id="18" name="Rounded Rectangle 17"/>
          <p:cNvSpPr/>
          <p:nvPr/>
        </p:nvSpPr>
        <p:spPr>
          <a:xfrm>
            <a:off x="587825" y="5599914"/>
            <a:ext cx="11038115" cy="98411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Satelīta attēlu datu analīze liecina, ka </a:t>
            </a:r>
            <a:r>
              <a:rPr lang="lv-LV" b="1" dirty="0" smtClean="0">
                <a:solidFill>
                  <a:schemeClr val="tx1"/>
                </a:solidFill>
              </a:rPr>
              <a:t>Z-Eiropas lielākajā </a:t>
            </a:r>
            <a:r>
              <a:rPr lang="lv-LV" b="1" dirty="0">
                <a:solidFill>
                  <a:schemeClr val="tx1"/>
                </a:solidFill>
              </a:rPr>
              <a:t>daļā </a:t>
            </a:r>
            <a:r>
              <a:rPr lang="lv-LV" b="1" dirty="0" err="1" smtClean="0">
                <a:solidFill>
                  <a:schemeClr val="tx1"/>
                </a:solidFill>
              </a:rPr>
              <a:t>fenoloģiskais</a:t>
            </a:r>
            <a:r>
              <a:rPr lang="lv-LV" b="1" dirty="0" smtClean="0">
                <a:solidFill>
                  <a:schemeClr val="tx1"/>
                </a:solidFill>
              </a:rPr>
              <a:t> </a:t>
            </a:r>
            <a:r>
              <a:rPr lang="lv-LV" b="1" dirty="0">
                <a:solidFill>
                  <a:schemeClr val="tx1"/>
                </a:solidFill>
              </a:rPr>
              <a:t>pavasaris iestājies līdz </a:t>
            </a:r>
            <a:r>
              <a:rPr lang="lv-LV" b="1" dirty="0" smtClean="0">
                <a:solidFill>
                  <a:schemeClr val="tx1"/>
                </a:solidFill>
              </a:rPr>
              <a:t>2 </a:t>
            </a:r>
            <a:r>
              <a:rPr lang="lv-LV" b="1" dirty="0">
                <a:solidFill>
                  <a:schemeClr val="tx1"/>
                </a:solidFill>
              </a:rPr>
              <a:t>nedēļām agrāk (atsevišķās vietās pat vairāk nekā 2 nedēļas agrāk), savukārt </a:t>
            </a:r>
            <a:r>
              <a:rPr lang="lv-LV" b="1" dirty="0" err="1">
                <a:solidFill>
                  <a:schemeClr val="tx1"/>
                </a:solidFill>
              </a:rPr>
              <a:t>fenoloģiskais</a:t>
            </a:r>
            <a:r>
              <a:rPr lang="lv-LV" b="1" dirty="0">
                <a:solidFill>
                  <a:schemeClr val="tx1"/>
                </a:solidFill>
              </a:rPr>
              <a:t> rudens iestājies </a:t>
            </a:r>
            <a:r>
              <a:rPr lang="lv-LV" b="1" dirty="0" smtClean="0">
                <a:solidFill>
                  <a:schemeClr val="tx1"/>
                </a:solidFill>
              </a:rPr>
              <a:t>2-4 </a:t>
            </a:r>
            <a:r>
              <a:rPr lang="lv-LV" b="1" dirty="0">
                <a:solidFill>
                  <a:schemeClr val="tx1"/>
                </a:solidFill>
              </a:rPr>
              <a:t>nedēļas vēlāk, augšanas sezonas ilgumam pagarinoties no 2 līdz pat vairāk nekā 4 nedēļām</a:t>
            </a:r>
          </a:p>
        </p:txBody>
      </p:sp>
    </p:spTree>
    <p:extLst>
      <p:ext uri="{BB962C8B-B14F-4D97-AF65-F5344CB8AC3E}">
        <p14:creationId xmlns:p14="http://schemas.microsoft.com/office/powerpoint/2010/main" val="2112100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37499" y="3566584"/>
            <a:ext cx="7876903" cy="2827498"/>
            <a:chOff x="2155372" y="3658025"/>
            <a:chExt cx="7876903" cy="2827498"/>
          </a:xfrm>
        </p:grpSpPr>
        <p:sp>
          <p:nvSpPr>
            <p:cNvPr id="2" name="Rectangle 1"/>
            <p:cNvSpPr/>
            <p:nvPr/>
          </p:nvSpPr>
          <p:spPr>
            <a:xfrm>
              <a:off x="2155372" y="3658025"/>
              <a:ext cx="7876903" cy="2827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59" y="3684858"/>
              <a:ext cx="7698338" cy="2341753"/>
            </a:xfrm>
            <a:prstGeom prst="rect">
              <a:avLst/>
            </a:prstGeom>
          </p:spPr>
        </p:pic>
        <p:sp>
          <p:nvSpPr>
            <p:cNvPr id="9" name="Rectangle 8"/>
            <p:cNvSpPr/>
            <p:nvPr/>
          </p:nvSpPr>
          <p:spPr>
            <a:xfrm>
              <a:off x="2333898" y="5874622"/>
              <a:ext cx="7524204" cy="584775"/>
            </a:xfrm>
            <a:prstGeom prst="rect">
              <a:avLst/>
            </a:prstGeom>
          </p:spPr>
          <p:txBody>
            <a:bodyPr wrap="square">
              <a:spAutoFit/>
            </a:bodyPr>
            <a:lstStyle/>
            <a:p>
              <a:r>
                <a:rPr lang="lv-LV" sz="1600" b="1" dirty="0" smtClean="0"/>
                <a:t>Augšanas </a:t>
              </a:r>
              <a:r>
                <a:rPr lang="lv-LV" sz="1600" b="1" dirty="0"/>
                <a:t>sezonas sākuma (S), beigu (B) un ilguma (I) izmaiņas āra </a:t>
              </a:r>
              <a:r>
                <a:rPr lang="lv-LV" sz="1600" b="1" dirty="0" smtClean="0"/>
                <a:t>bērzam </a:t>
              </a:r>
              <a:r>
                <a:rPr lang="lv-LV" sz="1600" b="1" i="1" dirty="0" err="1" smtClean="0"/>
                <a:t>Betula</a:t>
              </a:r>
              <a:r>
                <a:rPr lang="lv-LV" sz="1600" b="1" i="1" dirty="0" smtClean="0"/>
                <a:t> </a:t>
              </a:r>
              <a:r>
                <a:rPr lang="lv-LV" sz="1600" b="1" i="1" dirty="0" err="1"/>
                <a:t>pendula</a:t>
              </a:r>
              <a:r>
                <a:rPr lang="lv-LV" sz="1600" b="1" i="1" dirty="0"/>
                <a:t> </a:t>
              </a:r>
              <a:r>
                <a:rPr lang="lv-LV" sz="1600" b="1" dirty="0" smtClean="0"/>
                <a:t>(1971.-2000.g.) </a:t>
              </a:r>
              <a:r>
                <a:rPr lang="lv-LV" sz="1600" b="1" dirty="0"/>
                <a:t>Latvijā un Lietuvā </a:t>
              </a:r>
              <a:r>
                <a:rPr lang="lv-LV" sz="1600" dirty="0"/>
                <a:t>(uz y ass – diena no gada sākuma</a:t>
              </a:r>
              <a:r>
                <a:rPr lang="lv-LV" sz="1600" dirty="0" smtClean="0"/>
                <a:t>)</a:t>
              </a:r>
              <a:endParaRPr lang="lv-LV" sz="1600" dirty="0"/>
            </a:p>
          </p:txBody>
        </p:sp>
        <p:sp>
          <p:nvSpPr>
            <p:cNvPr id="10" name="Rounded Rectangle 9"/>
            <p:cNvSpPr/>
            <p:nvPr/>
          </p:nvSpPr>
          <p:spPr>
            <a:xfrm>
              <a:off x="4360875" y="3755290"/>
              <a:ext cx="396125" cy="36751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t>
              </a:r>
            </a:p>
          </p:txBody>
        </p:sp>
        <p:sp>
          <p:nvSpPr>
            <p:cNvPr id="11" name="Rounded Rectangle 10"/>
            <p:cNvSpPr/>
            <p:nvPr/>
          </p:nvSpPr>
          <p:spPr>
            <a:xfrm>
              <a:off x="6940847" y="3755290"/>
              <a:ext cx="396125" cy="36751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a:t>
              </a:r>
              <a:endParaRPr lang="lv-LV" b="1" dirty="0" smtClean="0">
                <a:solidFill>
                  <a:schemeClr val="tx1"/>
                </a:solidFill>
              </a:endParaRPr>
            </a:p>
          </p:txBody>
        </p:sp>
        <p:sp>
          <p:nvSpPr>
            <p:cNvPr id="12" name="Rounded Rectangle 11"/>
            <p:cNvSpPr/>
            <p:nvPr/>
          </p:nvSpPr>
          <p:spPr>
            <a:xfrm>
              <a:off x="7746389" y="3755290"/>
              <a:ext cx="396125" cy="36751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a:t>
              </a:r>
              <a:endParaRPr lang="lv-LV" b="1" dirty="0" smtClean="0">
                <a:solidFill>
                  <a:schemeClr val="tx1"/>
                </a:solidFill>
              </a:endParaRPr>
            </a:p>
          </p:txBody>
        </p:sp>
      </p:grpSp>
      <p:pic>
        <p:nvPicPr>
          <p:cNvPr id="29698" name="Picture 2" descr="C:\Users\user\Desktop\8_Atteli\7002757502_545e63e2dd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751" y="3124940"/>
            <a:ext cx="2806915" cy="37330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15835" y="2110082"/>
            <a:ext cx="3668780" cy="117741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Augšanas sezonas iestāšanās laiks galvenokārt ir atkarīgs no gaisa temperatūras </a:t>
            </a:r>
            <a:r>
              <a:rPr lang="lv-LV" b="1" dirty="0" smtClean="0">
                <a:solidFill>
                  <a:schemeClr val="tx1"/>
                </a:solidFill>
              </a:rPr>
              <a:t>izmaiņām</a:t>
            </a:r>
          </a:p>
        </p:txBody>
      </p:sp>
      <p:sp>
        <p:nvSpPr>
          <p:cNvPr id="5" name="Rounded Rectangle 4"/>
          <p:cNvSpPr/>
          <p:nvPr/>
        </p:nvSpPr>
        <p:spPr>
          <a:xfrm>
            <a:off x="4911634" y="2110082"/>
            <a:ext cx="6753498" cy="117741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Savukārt </a:t>
            </a:r>
            <a:r>
              <a:rPr lang="lv-LV" b="1" dirty="0">
                <a:solidFill>
                  <a:schemeClr val="tx1"/>
                </a:solidFill>
              </a:rPr>
              <a:t>augšanas sezonas beigu iestāšanos ietekmē citi faktori vai faktoru kopums (apgaismojuma ilgums (</a:t>
            </a:r>
            <a:r>
              <a:rPr lang="lv-LV" b="1" dirty="0" err="1">
                <a:solidFill>
                  <a:schemeClr val="tx1"/>
                </a:solidFill>
              </a:rPr>
              <a:t>fotoperiods</a:t>
            </a:r>
            <a:r>
              <a:rPr lang="lv-LV" b="1" dirty="0">
                <a:solidFill>
                  <a:schemeClr val="tx1"/>
                </a:solidFill>
              </a:rPr>
              <a:t>), mitruma apstākļi, ekstremālās gaisa temperatūras, jūras ietekme u.c.), </a:t>
            </a:r>
            <a:endParaRPr lang="lv-LV" b="1" dirty="0" smtClean="0">
              <a:solidFill>
                <a:schemeClr val="tx1"/>
              </a:solidFill>
            </a:endParaRPr>
          </a:p>
          <a:p>
            <a:pPr algn="ctr"/>
            <a:r>
              <a:rPr lang="lv-LV" b="1" dirty="0" smtClean="0">
                <a:solidFill>
                  <a:schemeClr val="tx1"/>
                </a:solidFill>
              </a:rPr>
              <a:t>kas </a:t>
            </a:r>
            <a:r>
              <a:rPr lang="lv-LV" b="1" dirty="0">
                <a:solidFill>
                  <a:schemeClr val="tx1"/>
                </a:solidFill>
              </a:rPr>
              <a:t>precīzi nav noskaidroti</a:t>
            </a:r>
            <a:endParaRPr lang="lv-LV" b="1" dirty="0" smtClean="0">
              <a:solidFill>
                <a:schemeClr val="tx1"/>
              </a:solidFill>
            </a:endParaRPr>
          </a:p>
        </p:txBody>
      </p:sp>
      <p:sp>
        <p:nvSpPr>
          <p:cNvPr id="6" name="Title 1"/>
          <p:cNvSpPr txBox="1">
            <a:spLocks/>
          </p:cNvSpPr>
          <p:nvPr/>
        </p:nvSpPr>
        <p:spPr>
          <a:xfrm>
            <a:off x="1449979" y="629906"/>
            <a:ext cx="9313818"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Augšanas sezonas vidējais ilgums kā periods starp lapu plaukšanu un lapu dzeltēšanu āra bērzam periodā vidēji mainījies 7 dienu intervālā, galvenokārt uz pavasara fāzes agrāku iestāšanos</a:t>
            </a:r>
            <a:endParaRPr lang="lv-LV" sz="2400" dirty="0" smtClean="0"/>
          </a:p>
        </p:txBody>
      </p:sp>
    </p:spTree>
    <p:extLst>
      <p:ext uri="{BB962C8B-B14F-4D97-AF65-F5344CB8AC3E}">
        <p14:creationId xmlns:p14="http://schemas.microsoft.com/office/powerpoint/2010/main" val="53320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8_Atteli\23273024095_0f51b60f4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02497" y="0"/>
            <a:ext cx="51432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333897" y="362416"/>
            <a:ext cx="7550332"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DABAS NOVĒROJUMI KĀ KLIMATA MAINĪBAS SIGNĀLS</a:t>
            </a:r>
            <a:endParaRPr lang="lv-LV" sz="4000" b="1" dirty="0"/>
          </a:p>
        </p:txBody>
      </p:sp>
      <p:sp>
        <p:nvSpPr>
          <p:cNvPr id="5" name="Title 1"/>
          <p:cNvSpPr txBox="1">
            <a:spLocks/>
          </p:cNvSpPr>
          <p:nvPr/>
        </p:nvSpPr>
        <p:spPr>
          <a:xfrm>
            <a:off x="587829" y="1778285"/>
            <a:ext cx="11051177"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Klimata ekstremālās parādības </a:t>
            </a:r>
            <a:r>
              <a:rPr lang="lv-LV" sz="2400" dirty="0"/>
              <a:t>(karstuma viļņi, intensīvie nokrišņi) </a:t>
            </a:r>
            <a:r>
              <a:rPr lang="lv-LV" sz="2400" b="1" dirty="0"/>
              <a:t>un augšanas sezonas pagarināšanās </a:t>
            </a:r>
            <a:r>
              <a:rPr lang="lv-LV" sz="2400" dirty="0"/>
              <a:t>klimata pārmaiņu ietekmē ir divi </a:t>
            </a:r>
            <a:r>
              <a:rPr lang="lv-LV" sz="2400" dirty="0" smtClean="0"/>
              <a:t>būtiskāki faktori, </a:t>
            </a:r>
          </a:p>
          <a:p>
            <a:pPr algn="ctr"/>
            <a:r>
              <a:rPr lang="lv-LV" sz="2400" dirty="0" smtClean="0"/>
              <a:t>kam </a:t>
            </a:r>
            <a:r>
              <a:rPr lang="lv-LV" sz="2400" dirty="0"/>
              <a:t>būs </a:t>
            </a:r>
            <a:r>
              <a:rPr lang="lv-LV" sz="2400" dirty="0" smtClean="0"/>
              <a:t>jāpielāgojas </a:t>
            </a:r>
            <a:r>
              <a:rPr lang="lv-LV" sz="2400" dirty="0"/>
              <a:t>lauksaimniekiem un mežsaimniekiem tuvā un tālā nākotnē</a:t>
            </a:r>
            <a:endParaRPr lang="lv-LV" sz="2400" dirty="0" smtClean="0"/>
          </a:p>
        </p:txBody>
      </p:sp>
      <p:sp>
        <p:nvSpPr>
          <p:cNvPr id="6" name="Rounded Rectangle 5"/>
          <p:cNvSpPr/>
          <p:nvPr/>
        </p:nvSpPr>
        <p:spPr>
          <a:xfrm>
            <a:off x="256605" y="3207102"/>
            <a:ext cx="7679081"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20.-21.gs. augu attīstības fāžu iestāšanās laiks, piemēram, lapu plaukšanas sākums, pirmā raža, arī augšanas sezonas </a:t>
            </a:r>
            <a:r>
              <a:rPr lang="lv-LV" b="1" dirty="0" smtClean="0">
                <a:solidFill>
                  <a:schemeClr val="tx1"/>
                </a:solidFill>
              </a:rPr>
              <a:t>sākums, beigas un ilgums </a:t>
            </a:r>
            <a:r>
              <a:rPr lang="lv-LV" b="1" dirty="0">
                <a:solidFill>
                  <a:schemeClr val="tx1"/>
                </a:solidFill>
              </a:rPr>
              <a:t>ir būtiski mainījies, ko apliecina pētījumi gan Eiropā, gan visā pasaulē</a:t>
            </a:r>
            <a:endParaRPr lang="lv-LV" b="1" dirty="0" smtClean="0">
              <a:solidFill>
                <a:schemeClr val="tx1"/>
              </a:solidFill>
            </a:endParaRPr>
          </a:p>
        </p:txBody>
      </p:sp>
      <p:sp>
        <p:nvSpPr>
          <p:cNvPr id="7" name="Rounded Rectangle 6"/>
          <p:cNvSpPr/>
          <p:nvPr/>
        </p:nvSpPr>
        <p:spPr>
          <a:xfrm>
            <a:off x="256605" y="4365342"/>
            <a:ext cx="7679081"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Augi un dzīvnieki jutīgi reaģē uz apkārtējās vides izmaiņām, tāpēc arvien biežāk </a:t>
            </a:r>
            <a:r>
              <a:rPr lang="lv-LV" b="1" u="sng" dirty="0" err="1">
                <a:solidFill>
                  <a:schemeClr val="tx1"/>
                </a:solidFill>
              </a:rPr>
              <a:t>bioklimatiskie</a:t>
            </a:r>
            <a:r>
              <a:rPr lang="lv-LV" b="1" u="sng" dirty="0">
                <a:solidFill>
                  <a:schemeClr val="tx1"/>
                </a:solidFill>
              </a:rPr>
              <a:t> dati</a:t>
            </a:r>
            <a:r>
              <a:rPr lang="lv-LV" b="1" dirty="0">
                <a:solidFill>
                  <a:schemeClr val="tx1"/>
                </a:solidFill>
              </a:rPr>
              <a:t> (lapu plaukšana, krāsošanās, augļu nogatavošanās, putnu migrācija u.c.) tiek izmantoti kā </a:t>
            </a:r>
            <a:r>
              <a:rPr lang="lv-LV" b="1" u="sng" dirty="0">
                <a:solidFill>
                  <a:schemeClr val="tx1"/>
                </a:solidFill>
              </a:rPr>
              <a:t>klimata pārmaiņu </a:t>
            </a:r>
            <a:r>
              <a:rPr lang="lv-LV" b="1" u="sng" dirty="0" err="1">
                <a:solidFill>
                  <a:schemeClr val="tx1"/>
                </a:solidFill>
              </a:rPr>
              <a:t>bioindikatori</a:t>
            </a:r>
            <a:endParaRPr lang="lv-LV" b="1" u="sng" dirty="0" smtClean="0">
              <a:solidFill>
                <a:schemeClr val="tx1"/>
              </a:solidFill>
            </a:endParaRPr>
          </a:p>
        </p:txBody>
      </p:sp>
      <p:sp>
        <p:nvSpPr>
          <p:cNvPr id="8" name="Rounded Rectangle 7"/>
          <p:cNvSpPr/>
          <p:nvPr/>
        </p:nvSpPr>
        <p:spPr>
          <a:xfrm>
            <a:off x="256605" y="5523582"/>
            <a:ext cx="7679081"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Dabas novērojumu analīze</a:t>
            </a:r>
            <a:r>
              <a:rPr lang="lv-LV" b="1" dirty="0">
                <a:solidFill>
                  <a:schemeClr val="tx1"/>
                </a:solidFill>
              </a:rPr>
              <a:t> iespējams ir vienkāršākais un lētākais veids, kā pierādīt un pamatot klimata pārmaiņas un </a:t>
            </a:r>
            <a:r>
              <a:rPr lang="lv-LV" b="1" dirty="0" smtClean="0">
                <a:solidFill>
                  <a:schemeClr val="tx1"/>
                </a:solidFill>
              </a:rPr>
              <a:t>kas var </a:t>
            </a:r>
            <a:r>
              <a:rPr lang="lv-LV" b="1" dirty="0">
                <a:solidFill>
                  <a:schemeClr val="tx1"/>
                </a:solidFill>
              </a:rPr>
              <a:t>palīdzēt klimata pārmaiņu </a:t>
            </a:r>
            <a:endParaRPr lang="lv-LV" b="1" dirty="0" smtClean="0">
              <a:solidFill>
                <a:schemeClr val="tx1"/>
              </a:solidFill>
            </a:endParaRPr>
          </a:p>
          <a:p>
            <a:pPr algn="ctr"/>
            <a:r>
              <a:rPr lang="lv-LV" b="1" dirty="0" smtClean="0">
                <a:solidFill>
                  <a:schemeClr val="tx1"/>
                </a:solidFill>
              </a:rPr>
              <a:t>prognozēšanā </a:t>
            </a:r>
            <a:r>
              <a:rPr lang="lv-LV" b="1" dirty="0">
                <a:solidFill>
                  <a:schemeClr val="tx1"/>
                </a:solidFill>
              </a:rPr>
              <a:t>nākotnē un pielāgošanās scenāriju izveidē</a:t>
            </a:r>
            <a:endParaRPr lang="lv-LV" b="1" dirty="0" smtClean="0">
              <a:solidFill>
                <a:schemeClr val="tx1"/>
              </a:solidFill>
            </a:endParaRPr>
          </a:p>
        </p:txBody>
      </p:sp>
      <p:sp>
        <p:nvSpPr>
          <p:cNvPr id="9" name="Rectangle 8"/>
          <p:cNvSpPr/>
          <p:nvPr/>
        </p:nvSpPr>
        <p:spPr>
          <a:xfrm>
            <a:off x="8772613" y="6627168"/>
            <a:ext cx="3172690" cy="230832"/>
          </a:xfrm>
          <a:prstGeom prst="rect">
            <a:avLst/>
          </a:prstGeom>
        </p:spPr>
        <p:txBody>
          <a:bodyPr wrap="square">
            <a:spAutoFit/>
          </a:bodyPr>
          <a:lstStyle/>
          <a:p>
            <a:pPr algn="r"/>
            <a:r>
              <a:rPr lang="lv-LV" sz="900" dirty="0" err="1" smtClean="0">
                <a:solidFill>
                  <a:schemeClr val="bg1">
                    <a:lumMod val="50000"/>
                  </a:schemeClr>
                </a:solidFill>
              </a:rPr>
              <a:t>Flickr</a:t>
            </a:r>
            <a:r>
              <a:rPr lang="lv-LV" sz="900" dirty="0" smtClean="0">
                <a:solidFill>
                  <a:schemeClr val="bg1">
                    <a:lumMod val="50000"/>
                  </a:schemeClr>
                </a:solidFill>
              </a:rPr>
              <a:t>: Māris </a:t>
            </a:r>
            <a:r>
              <a:rPr lang="lv-LV" sz="900" dirty="0" err="1" smtClean="0">
                <a:solidFill>
                  <a:schemeClr val="bg1">
                    <a:lumMod val="50000"/>
                  </a:schemeClr>
                </a:solidFill>
              </a:rPr>
              <a:t>Pehlaks</a:t>
            </a:r>
            <a:r>
              <a:rPr lang="lv-LV" sz="900" dirty="0" smtClean="0">
                <a:solidFill>
                  <a:schemeClr val="bg1">
                    <a:lumMod val="50000"/>
                  </a:schemeClr>
                </a:solidFill>
              </a:rPr>
              <a:t> </a:t>
            </a:r>
            <a:endParaRPr lang="lv-LV" sz="900" dirty="0">
              <a:solidFill>
                <a:schemeClr val="bg1">
                  <a:lumMod val="50000"/>
                </a:schemeClr>
              </a:solidFill>
            </a:endParaRPr>
          </a:p>
        </p:txBody>
      </p:sp>
    </p:spTree>
    <p:extLst>
      <p:ext uri="{BB962C8B-B14F-4D97-AF65-F5344CB8AC3E}">
        <p14:creationId xmlns:p14="http://schemas.microsoft.com/office/powerpoint/2010/main" val="2820236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flipH="1">
            <a:off x="2437860" y="1724702"/>
            <a:ext cx="9753600" cy="3304498"/>
          </a:xfrm>
          <a:prstGeom prst="rect">
            <a:avLst/>
          </a:prstGeom>
        </p:spPr>
      </p:pic>
      <p:sp>
        <p:nvSpPr>
          <p:cNvPr id="5" name="Title 1"/>
          <p:cNvSpPr txBox="1">
            <a:spLocks/>
          </p:cNvSpPr>
          <p:nvPr/>
        </p:nvSpPr>
        <p:spPr>
          <a:xfrm>
            <a:off x="1397725" y="2019472"/>
            <a:ext cx="709390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600" dirty="0" smtClean="0"/>
              <a:t>Paldies </a:t>
            </a:r>
          </a:p>
          <a:p>
            <a:pPr algn="r"/>
            <a:r>
              <a:rPr lang="lv-LV" sz="6600" dirty="0" smtClean="0"/>
              <a:t>par uzmanību!</a:t>
            </a:r>
            <a:endParaRPr lang="lv-LV" sz="6600" dirty="0"/>
          </a:p>
        </p:txBody>
      </p:sp>
      <p:sp>
        <p:nvSpPr>
          <p:cNvPr id="7" name="TextBox 6"/>
          <p:cNvSpPr txBox="1"/>
          <p:nvPr/>
        </p:nvSpPr>
        <p:spPr>
          <a:xfrm rot="19460909">
            <a:off x="10817297" y="2749051"/>
            <a:ext cx="1317597" cy="276999"/>
          </a:xfrm>
          <a:prstGeom prst="rect">
            <a:avLst/>
          </a:prstGeom>
          <a:noFill/>
        </p:spPr>
        <p:txBody>
          <a:bodyPr wrap="square" rtlCol="0">
            <a:spAutoFit/>
          </a:bodyPr>
          <a:lstStyle/>
          <a:p>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زانه گایله</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 </a:t>
            </a:r>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\۲۰۱۶</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a:t>
            </a:r>
            <a:endParaRPr lang="lv-LV" sz="1200" dirty="0" smtClean="0">
              <a:solidFill>
                <a:schemeClr val="accent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6927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0" y="872504"/>
            <a:ext cx="5755609" cy="5137714"/>
            <a:chOff x="6096000" y="977008"/>
            <a:chExt cx="5755609" cy="5137714"/>
          </a:xfrm>
        </p:grpSpPr>
        <p:grpSp>
          <p:nvGrpSpPr>
            <p:cNvPr id="3" name="Group 2"/>
            <p:cNvGrpSpPr/>
            <p:nvPr/>
          </p:nvGrpSpPr>
          <p:grpSpPr>
            <a:xfrm>
              <a:off x="6096000" y="977008"/>
              <a:ext cx="5755608" cy="5137714"/>
              <a:chOff x="5700518" y="977008"/>
              <a:chExt cx="5755608" cy="5137714"/>
            </a:xfrm>
          </p:grpSpPr>
          <p:sp>
            <p:nvSpPr>
              <p:cNvPr id="16" name="Rounded Rectangle 15"/>
              <p:cNvSpPr/>
              <p:nvPr/>
            </p:nvSpPr>
            <p:spPr>
              <a:xfrm>
                <a:off x="5700519" y="4981421"/>
                <a:ext cx="4109688" cy="113330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ounded Rectangle 14"/>
              <p:cNvSpPr/>
              <p:nvPr/>
            </p:nvSpPr>
            <p:spPr>
              <a:xfrm>
                <a:off x="5700518" y="3667947"/>
                <a:ext cx="4736705" cy="113330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ounded Rectangle 13"/>
              <p:cNvSpPr/>
              <p:nvPr/>
            </p:nvSpPr>
            <p:spPr>
              <a:xfrm>
                <a:off x="5700520" y="2354473"/>
                <a:ext cx="5425438" cy="113330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 name="Rounded Rectangle 1"/>
              <p:cNvSpPr/>
              <p:nvPr/>
            </p:nvSpPr>
            <p:spPr>
              <a:xfrm>
                <a:off x="5700519" y="977008"/>
                <a:ext cx="5755607" cy="119729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10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676" y="1078382"/>
                <a:ext cx="1775070" cy="99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76" y="2422857"/>
                <a:ext cx="1775070" cy="99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676" y="3743620"/>
                <a:ext cx="1775070" cy="98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676" y="5050745"/>
                <a:ext cx="1775070" cy="99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8056229" y="1283265"/>
              <a:ext cx="3795380" cy="584775"/>
            </a:xfrm>
            <a:prstGeom prst="rect">
              <a:avLst/>
            </a:prstGeom>
            <a:noFill/>
          </p:spPr>
          <p:txBody>
            <a:bodyPr wrap="square" rtlCol="0">
              <a:spAutoFit/>
            </a:bodyPr>
            <a:lstStyle/>
            <a:p>
              <a:pPr algn="ctr"/>
              <a:r>
                <a:rPr lang="lv-LV" sz="3200" b="1" dirty="0" smtClean="0">
                  <a:solidFill>
                    <a:schemeClr val="bg1"/>
                  </a:solidFill>
                </a:rPr>
                <a:t>GLOBĀLAIS LĪMENIS</a:t>
              </a:r>
              <a:endParaRPr lang="lv-LV" sz="3200" b="1" dirty="0">
                <a:solidFill>
                  <a:schemeClr val="bg1"/>
                </a:solidFill>
              </a:endParaRPr>
            </a:p>
          </p:txBody>
        </p:sp>
        <p:sp>
          <p:nvSpPr>
            <p:cNvPr id="18" name="TextBox 17"/>
            <p:cNvSpPr txBox="1"/>
            <p:nvPr/>
          </p:nvSpPr>
          <p:spPr>
            <a:xfrm>
              <a:off x="7977850" y="2628734"/>
              <a:ext cx="3650368" cy="523220"/>
            </a:xfrm>
            <a:prstGeom prst="rect">
              <a:avLst/>
            </a:prstGeom>
            <a:noFill/>
          </p:spPr>
          <p:txBody>
            <a:bodyPr wrap="square" rtlCol="0">
              <a:spAutoFit/>
            </a:bodyPr>
            <a:lstStyle/>
            <a:p>
              <a:pPr algn="ctr"/>
              <a:r>
                <a:rPr lang="lv-LV" sz="2800" b="1" dirty="0" smtClean="0">
                  <a:solidFill>
                    <a:schemeClr val="bg1"/>
                  </a:solidFill>
                </a:rPr>
                <a:t>REĢIONĀLAIS LĪMENIS</a:t>
              </a:r>
              <a:endParaRPr lang="lv-LV" sz="2800" b="1" dirty="0">
                <a:solidFill>
                  <a:schemeClr val="bg1"/>
                </a:solidFill>
              </a:endParaRPr>
            </a:p>
          </p:txBody>
        </p:sp>
        <p:sp>
          <p:nvSpPr>
            <p:cNvPr id="19" name="TextBox 18"/>
            <p:cNvSpPr txBox="1"/>
            <p:nvPr/>
          </p:nvSpPr>
          <p:spPr>
            <a:xfrm>
              <a:off x="8056228" y="4034542"/>
              <a:ext cx="2776477" cy="400110"/>
            </a:xfrm>
            <a:prstGeom prst="rect">
              <a:avLst/>
            </a:prstGeom>
            <a:noFill/>
          </p:spPr>
          <p:txBody>
            <a:bodyPr wrap="square" rtlCol="0">
              <a:spAutoFit/>
            </a:bodyPr>
            <a:lstStyle/>
            <a:p>
              <a:pPr algn="ctr"/>
              <a:r>
                <a:rPr lang="lv-LV" sz="2000" b="1" dirty="0" smtClean="0"/>
                <a:t>LOKĀLAIS LĪMENIS</a:t>
              </a:r>
              <a:endParaRPr lang="lv-LV" sz="2000" b="1" dirty="0"/>
            </a:p>
          </p:txBody>
        </p:sp>
        <p:sp>
          <p:nvSpPr>
            <p:cNvPr id="20" name="TextBox 19"/>
            <p:cNvSpPr txBox="1"/>
            <p:nvPr/>
          </p:nvSpPr>
          <p:spPr>
            <a:xfrm>
              <a:off x="8056228" y="5348015"/>
              <a:ext cx="2149461" cy="369332"/>
            </a:xfrm>
            <a:prstGeom prst="rect">
              <a:avLst/>
            </a:prstGeom>
            <a:noFill/>
          </p:spPr>
          <p:txBody>
            <a:bodyPr wrap="square" rtlCol="0">
              <a:spAutoFit/>
            </a:bodyPr>
            <a:lstStyle/>
            <a:p>
              <a:pPr algn="ctr"/>
              <a:r>
                <a:rPr lang="lv-LV" b="1" dirty="0" smtClean="0"/>
                <a:t>MIKROLĪMENIS</a:t>
              </a:r>
              <a:endParaRPr lang="lv-LV" b="1" dirty="0"/>
            </a:p>
          </p:txBody>
        </p:sp>
      </p:grpSp>
      <p:sp>
        <p:nvSpPr>
          <p:cNvPr id="12" name="Rectangle 11"/>
          <p:cNvSpPr/>
          <p:nvPr/>
        </p:nvSpPr>
        <p:spPr>
          <a:xfrm>
            <a:off x="6096000" y="6004966"/>
            <a:ext cx="3539803" cy="338554"/>
          </a:xfrm>
          <a:prstGeom prst="rect">
            <a:avLst/>
          </a:prstGeom>
        </p:spPr>
        <p:txBody>
          <a:bodyPr wrap="square">
            <a:spAutoFit/>
          </a:bodyPr>
          <a:lstStyle/>
          <a:p>
            <a:r>
              <a:rPr lang="lv-LV" sz="1600" b="1" dirty="0"/>
              <a:t>Dabas novērojumu pētījumu līmeņi</a:t>
            </a:r>
          </a:p>
        </p:txBody>
      </p:sp>
      <p:sp>
        <p:nvSpPr>
          <p:cNvPr id="7" name="Title 1"/>
          <p:cNvSpPr txBox="1">
            <a:spLocks/>
          </p:cNvSpPr>
          <p:nvPr/>
        </p:nvSpPr>
        <p:spPr>
          <a:xfrm>
            <a:off x="287383" y="1581486"/>
            <a:ext cx="5590902" cy="197539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Jāņem vērā, </a:t>
            </a:r>
            <a:r>
              <a:rPr lang="lv-LV" sz="2400" dirty="0"/>
              <a:t>ka </a:t>
            </a:r>
            <a:r>
              <a:rPr lang="lv-LV" sz="2400" b="1" dirty="0"/>
              <a:t>klimatu, kas ir augu attīstību noteicošais faktors</a:t>
            </a:r>
            <a:r>
              <a:rPr lang="lv-LV" sz="2400" dirty="0"/>
              <a:t>, ietekmē gan globālas parādības, piemēram, atmosfēras cirkulācija, okeāna straumes, gan </a:t>
            </a:r>
            <a:r>
              <a:rPr lang="lv-LV" sz="2400" dirty="0" err="1"/>
              <a:t>mikroklimatiskie</a:t>
            </a:r>
            <a:r>
              <a:rPr lang="lv-LV" sz="2400" dirty="0"/>
              <a:t> apstākļi</a:t>
            </a:r>
            <a:endParaRPr lang="lv-LV" sz="2400" dirty="0" smtClean="0"/>
          </a:p>
        </p:txBody>
      </p:sp>
      <p:sp>
        <p:nvSpPr>
          <p:cNvPr id="8" name="Rounded Rectangle 7"/>
          <p:cNvSpPr/>
          <p:nvPr/>
        </p:nvSpPr>
        <p:spPr>
          <a:xfrm>
            <a:off x="1384778" y="4196516"/>
            <a:ext cx="3396111" cy="11691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Tāpēc pētījumi </a:t>
            </a:r>
            <a:r>
              <a:rPr lang="lv-LV" b="1" dirty="0" err="1">
                <a:solidFill>
                  <a:schemeClr val="tx1"/>
                </a:solidFill>
              </a:rPr>
              <a:t>bioklimatoloģijā</a:t>
            </a:r>
            <a:r>
              <a:rPr lang="lv-LV" b="1" dirty="0">
                <a:solidFill>
                  <a:schemeClr val="tx1"/>
                </a:solidFill>
              </a:rPr>
              <a:t> jeb </a:t>
            </a:r>
            <a:r>
              <a:rPr lang="lv-LV" b="1" u="sng" dirty="0">
                <a:solidFill>
                  <a:schemeClr val="tx1"/>
                </a:solidFill>
              </a:rPr>
              <a:t>dabas ritmu pētījumi</a:t>
            </a:r>
            <a:r>
              <a:rPr lang="lv-LV" b="1" dirty="0">
                <a:solidFill>
                  <a:schemeClr val="tx1"/>
                </a:solidFill>
              </a:rPr>
              <a:t> notiek vairākos līmeņos</a:t>
            </a:r>
            <a:endParaRPr lang="lv-LV" b="1" dirty="0" smtClean="0">
              <a:solidFill>
                <a:schemeClr val="tx1"/>
              </a:solidFill>
            </a:endParaRPr>
          </a:p>
        </p:txBody>
      </p:sp>
    </p:spTree>
    <p:extLst>
      <p:ext uri="{BB962C8B-B14F-4D97-AF65-F5344CB8AC3E}">
        <p14:creationId xmlns:p14="http://schemas.microsoft.com/office/powerpoint/2010/main" val="208019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8_Atteli\3514613423_3e5efffe37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9267"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00330" y="4696094"/>
            <a:ext cx="5540169" cy="118219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Nereti tieši </a:t>
            </a:r>
            <a:r>
              <a:rPr lang="lv-LV" b="1" dirty="0" err="1">
                <a:solidFill>
                  <a:schemeClr val="tx1"/>
                </a:solidFill>
              </a:rPr>
              <a:t>mikroklimatiskajiem</a:t>
            </a:r>
            <a:r>
              <a:rPr lang="lv-LV" b="1" dirty="0">
                <a:solidFill>
                  <a:schemeClr val="tx1"/>
                </a:solidFill>
              </a:rPr>
              <a:t> apstākļiem ir būtiskākā nozīme augu attīstībā, jo, piemēram, ievas ziedēšanas sākums upes malā var būtiski atšķirties no ievas ziedēšanas sākuma mežmalā</a:t>
            </a:r>
            <a:endParaRPr lang="lv-LV" b="1" dirty="0" smtClean="0">
              <a:solidFill>
                <a:schemeClr val="tx1"/>
              </a:solidFill>
            </a:endParaRPr>
          </a:p>
        </p:txBody>
      </p:sp>
      <p:sp>
        <p:nvSpPr>
          <p:cNvPr id="4" name="Rounded Rectangle 3"/>
          <p:cNvSpPr/>
          <p:nvPr/>
        </p:nvSpPr>
        <p:spPr>
          <a:xfrm>
            <a:off x="5700330" y="2314963"/>
            <a:ext cx="5540169" cy="79399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Savukārt, lai kalibrētu </a:t>
            </a:r>
            <a:r>
              <a:rPr lang="lv-LV" b="1" dirty="0" err="1">
                <a:solidFill>
                  <a:schemeClr val="tx1"/>
                </a:solidFill>
              </a:rPr>
              <a:t>satelītattēlus</a:t>
            </a:r>
            <a:r>
              <a:rPr lang="lv-LV" b="1" dirty="0">
                <a:solidFill>
                  <a:schemeClr val="tx1"/>
                </a:solidFill>
              </a:rPr>
              <a:t>, nepieciešami lauka pētījumi, ko veic brīvprātīgie novērotāji</a:t>
            </a:r>
            <a:endParaRPr lang="lv-LV" b="1" dirty="0" smtClean="0">
              <a:solidFill>
                <a:schemeClr val="tx1"/>
              </a:solidFill>
            </a:endParaRPr>
          </a:p>
        </p:txBody>
      </p:sp>
      <p:sp>
        <p:nvSpPr>
          <p:cNvPr id="5" name="Rounded Rectangle 4"/>
          <p:cNvSpPr/>
          <p:nvPr/>
        </p:nvSpPr>
        <p:spPr>
          <a:xfrm>
            <a:off x="5700330" y="3428999"/>
            <a:ext cx="5540169" cy="9470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Aizvien biežāk pētījumos tiek izmantotas </a:t>
            </a:r>
            <a:r>
              <a:rPr lang="lv-LV" b="1" dirty="0" smtClean="0">
                <a:solidFill>
                  <a:schemeClr val="tx1"/>
                </a:solidFill>
              </a:rPr>
              <a:t>internetam pieslēgtas digitālās videokameras </a:t>
            </a:r>
            <a:r>
              <a:rPr lang="lv-LV" b="1" dirty="0">
                <a:solidFill>
                  <a:schemeClr val="tx1"/>
                </a:solidFill>
              </a:rPr>
              <a:t>vai </a:t>
            </a:r>
            <a:r>
              <a:rPr lang="lv-LV" b="1" dirty="0" smtClean="0">
                <a:solidFill>
                  <a:schemeClr val="tx1"/>
                </a:solidFill>
              </a:rPr>
              <a:t>automātiskās </a:t>
            </a:r>
            <a:r>
              <a:rPr lang="lv-LV" b="1" dirty="0">
                <a:solidFill>
                  <a:schemeClr val="tx1"/>
                </a:solidFill>
              </a:rPr>
              <a:t>kameras digitālo attēlu uzņemšanai</a:t>
            </a:r>
            <a:endParaRPr lang="lv-LV" b="1" dirty="0" smtClean="0">
              <a:solidFill>
                <a:schemeClr val="tx1"/>
              </a:solidFill>
            </a:endParaRPr>
          </a:p>
        </p:txBody>
      </p:sp>
      <p:sp>
        <p:nvSpPr>
          <p:cNvPr id="6" name="Title 1"/>
          <p:cNvSpPr txBox="1">
            <a:spLocks/>
          </p:cNvSpPr>
          <p:nvPr/>
        </p:nvSpPr>
        <p:spPr>
          <a:xfrm>
            <a:off x="547009" y="525979"/>
            <a:ext cx="11095264"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Katram pētījumu līmenim ir savi veicamie uzdevumi un metodes, piemēram, lai analizētu </a:t>
            </a:r>
            <a:r>
              <a:rPr lang="lv-LV" sz="2400" dirty="0" err="1"/>
              <a:t>kokaudzes</a:t>
            </a:r>
            <a:r>
              <a:rPr lang="lv-LV" sz="2400" dirty="0"/>
              <a:t> produktivitāti, CO</a:t>
            </a:r>
            <a:r>
              <a:rPr lang="lv-LV" sz="2400" baseline="-25000" dirty="0"/>
              <a:t>2</a:t>
            </a:r>
            <a:r>
              <a:rPr lang="lv-LV" sz="2400" dirty="0"/>
              <a:t> aprites ciklus, veiktu nākotnes prognozes, svarīgi ir </a:t>
            </a:r>
            <a:endParaRPr lang="lv-LV" sz="2400" dirty="0" smtClean="0"/>
          </a:p>
          <a:p>
            <a:pPr algn="ctr"/>
            <a:r>
              <a:rPr lang="lv-LV" sz="2400" dirty="0" smtClean="0"/>
              <a:t>globāla </a:t>
            </a:r>
            <a:r>
              <a:rPr lang="lv-LV" sz="2400" dirty="0"/>
              <a:t>mēroga pētījumi, kurus mūsdienās </a:t>
            </a:r>
            <a:r>
              <a:rPr lang="lv-LV" sz="2400" dirty="0" smtClean="0"/>
              <a:t>veic </a:t>
            </a:r>
            <a:r>
              <a:rPr lang="lv-LV" sz="2400" dirty="0"/>
              <a:t>analizējot </a:t>
            </a:r>
            <a:r>
              <a:rPr lang="lv-LV" sz="2400" dirty="0" err="1"/>
              <a:t>satelītattēlus</a:t>
            </a:r>
            <a:endParaRPr lang="lv-LV" sz="2400" dirty="0" smtClean="0"/>
          </a:p>
        </p:txBody>
      </p:sp>
    </p:spTree>
    <p:extLst>
      <p:ext uri="{BB962C8B-B14F-4D97-AF65-F5344CB8AC3E}">
        <p14:creationId xmlns:p14="http://schemas.microsoft.com/office/powerpoint/2010/main" val="340972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8_Atteli\22938729250_2d0867259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669788" y="0"/>
            <a:ext cx="514322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86177" y="527420"/>
            <a:ext cx="6740434" cy="5995852"/>
            <a:chOff x="2325189" y="274319"/>
            <a:chExt cx="6740434" cy="5995852"/>
          </a:xfrm>
        </p:grpSpPr>
        <p:sp>
          <p:nvSpPr>
            <p:cNvPr id="4" name="Rectangle 3"/>
            <p:cNvSpPr/>
            <p:nvPr/>
          </p:nvSpPr>
          <p:spPr>
            <a:xfrm>
              <a:off x="2325189" y="274319"/>
              <a:ext cx="6740434" cy="599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1" name="Picture 4" descr="The USA-NPN consists of four tiers - locally intensive sites, spatiallyextensive networks, volunteer and education networks, and remote sensingproducts."/>
            <p:cNvPicPr>
              <a:picLocks noChangeAspect="1" noChangeArrowheads="1"/>
            </p:cNvPicPr>
            <p:nvPr/>
          </p:nvPicPr>
          <p:blipFill rotWithShape="1">
            <a:blip r:embed="rId3">
              <a:extLst>
                <a:ext uri="{28A0092B-C50C-407E-A947-70E740481C1C}">
                  <a14:useLocalDpi xmlns:a14="http://schemas.microsoft.com/office/drawing/2010/main" val="0"/>
                </a:ext>
              </a:extLst>
            </a:blip>
            <a:srcRect b="6438"/>
            <a:stretch/>
          </p:blipFill>
          <p:spPr bwMode="auto">
            <a:xfrm>
              <a:off x="3023046" y="407807"/>
              <a:ext cx="5388562" cy="577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rapezoid 2"/>
            <p:cNvSpPr/>
            <p:nvPr/>
          </p:nvSpPr>
          <p:spPr>
            <a:xfrm>
              <a:off x="4258490" y="3069206"/>
              <a:ext cx="2916000" cy="900000"/>
            </a:xfrm>
            <a:prstGeom prst="trapezoid">
              <a:avLst>
                <a:gd name="adj" fmla="val 562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Isosceles Triangle 7"/>
            <p:cNvSpPr/>
            <p:nvPr/>
          </p:nvSpPr>
          <p:spPr>
            <a:xfrm>
              <a:off x="3657599" y="4010078"/>
              <a:ext cx="1201784" cy="10583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10"/>
            <p:cNvSpPr/>
            <p:nvPr/>
          </p:nvSpPr>
          <p:spPr>
            <a:xfrm>
              <a:off x="4258490" y="4021459"/>
              <a:ext cx="1175659"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30" name="Picture 6" descr="http://thumbs.dreamstime.com/t/vector-collection-leaf-silhouettes-illustration-450960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937" y="4010077"/>
              <a:ext cx="1043999"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freepik.com/free-vector/europ-map_73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4251" y="3094659"/>
              <a:ext cx="1382491" cy="874547"/>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939387" y="4240218"/>
              <a:ext cx="1314879" cy="59802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Herbāriju materiāli</a:t>
              </a:r>
            </a:p>
          </p:txBody>
        </p:sp>
        <p:sp>
          <p:nvSpPr>
            <p:cNvPr id="17" name="Rounded Rectangle 16"/>
            <p:cNvSpPr/>
            <p:nvPr/>
          </p:nvSpPr>
          <p:spPr>
            <a:xfrm>
              <a:off x="7450848" y="5275155"/>
              <a:ext cx="1314879" cy="59802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Satelītu dati</a:t>
              </a:r>
            </a:p>
          </p:txBody>
        </p:sp>
        <p:sp>
          <p:nvSpPr>
            <p:cNvPr id="18" name="Rounded Rectangle 17"/>
            <p:cNvSpPr/>
            <p:nvPr/>
          </p:nvSpPr>
          <p:spPr>
            <a:xfrm>
              <a:off x="7085152" y="4233062"/>
              <a:ext cx="1314879" cy="59802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Lauka pētījumi</a:t>
              </a:r>
            </a:p>
          </p:txBody>
        </p:sp>
        <p:sp>
          <p:nvSpPr>
            <p:cNvPr id="20" name="Rounded Rectangle 19"/>
            <p:cNvSpPr/>
            <p:nvPr/>
          </p:nvSpPr>
          <p:spPr>
            <a:xfrm>
              <a:off x="6321221" y="2339249"/>
              <a:ext cx="1620996" cy="59802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Digitālās fotogrāfijas</a:t>
              </a:r>
            </a:p>
          </p:txBody>
        </p:sp>
        <p:cxnSp>
          <p:nvCxnSpPr>
            <p:cNvPr id="14" name="Straight Connector 13"/>
            <p:cNvCxnSpPr/>
            <p:nvPr/>
          </p:nvCxnSpPr>
          <p:spPr>
            <a:xfrm>
              <a:off x="4254056" y="3985260"/>
              <a:ext cx="291600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09232" y="3064770"/>
              <a:ext cx="194400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730136" y="2669595"/>
              <a:ext cx="2360423" cy="116663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Modelēšana un agrometeoroloģiskās stacijas / </a:t>
              </a:r>
              <a:r>
                <a:rPr lang="lv-LV" b="1" dirty="0" err="1" smtClean="0">
                  <a:solidFill>
                    <a:schemeClr val="tx1"/>
                  </a:solidFill>
                </a:rPr>
                <a:t>fenoloģiskie</a:t>
              </a:r>
              <a:r>
                <a:rPr lang="lv-LV" b="1" dirty="0" smtClean="0">
                  <a:solidFill>
                    <a:schemeClr val="tx1"/>
                  </a:solidFill>
                </a:rPr>
                <a:t> dārzi</a:t>
              </a:r>
            </a:p>
          </p:txBody>
        </p:sp>
        <p:cxnSp>
          <p:nvCxnSpPr>
            <p:cNvPr id="25" name="Straight Connector 24"/>
            <p:cNvCxnSpPr>
              <a:stCxn id="8" idx="2"/>
            </p:cNvCxnSpPr>
            <p:nvPr/>
          </p:nvCxnSpPr>
          <p:spPr>
            <a:xfrm flipV="1">
              <a:off x="3657599" y="5048362"/>
              <a:ext cx="4121622" cy="20026"/>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8" name="Title 1"/>
          <p:cNvSpPr txBox="1">
            <a:spLocks/>
          </p:cNvSpPr>
          <p:nvPr/>
        </p:nvSpPr>
        <p:spPr>
          <a:xfrm>
            <a:off x="4872362" y="970902"/>
            <a:ext cx="4080517" cy="100485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Dabas novērojumu veikšanas metodes</a:t>
            </a:r>
          </a:p>
        </p:txBody>
      </p:sp>
      <p:sp>
        <p:nvSpPr>
          <p:cNvPr id="22" name="Rectangle 21"/>
          <p:cNvSpPr/>
          <p:nvPr/>
        </p:nvSpPr>
        <p:spPr>
          <a:xfrm>
            <a:off x="8641985" y="6627168"/>
            <a:ext cx="3172690" cy="230832"/>
          </a:xfrm>
          <a:prstGeom prst="rect">
            <a:avLst/>
          </a:prstGeom>
        </p:spPr>
        <p:txBody>
          <a:bodyPr wrap="square">
            <a:spAutoFit/>
          </a:bodyPr>
          <a:lstStyle/>
          <a:p>
            <a:pPr algn="r"/>
            <a:r>
              <a:rPr lang="lv-LV" sz="900" dirty="0" err="1" smtClean="0">
                <a:solidFill>
                  <a:schemeClr val="bg1">
                    <a:lumMod val="50000"/>
                  </a:schemeClr>
                </a:solidFill>
              </a:rPr>
              <a:t>Flickr</a:t>
            </a:r>
            <a:r>
              <a:rPr lang="lv-LV" sz="900" dirty="0" smtClean="0">
                <a:solidFill>
                  <a:schemeClr val="bg1">
                    <a:lumMod val="50000"/>
                  </a:schemeClr>
                </a:solidFill>
              </a:rPr>
              <a:t>: Māris </a:t>
            </a:r>
            <a:r>
              <a:rPr lang="lv-LV" sz="900" dirty="0" err="1" smtClean="0">
                <a:solidFill>
                  <a:schemeClr val="bg1">
                    <a:lumMod val="50000"/>
                  </a:schemeClr>
                </a:solidFill>
              </a:rPr>
              <a:t>Pehlaks</a:t>
            </a:r>
            <a:r>
              <a:rPr lang="lv-LV" sz="900" dirty="0" smtClean="0">
                <a:solidFill>
                  <a:schemeClr val="bg1">
                    <a:lumMod val="50000"/>
                  </a:schemeClr>
                </a:solidFill>
              </a:rPr>
              <a:t> </a:t>
            </a:r>
            <a:endParaRPr lang="lv-LV" sz="900" dirty="0">
              <a:solidFill>
                <a:schemeClr val="bg1">
                  <a:lumMod val="50000"/>
                </a:schemeClr>
              </a:solidFill>
            </a:endParaRPr>
          </a:p>
        </p:txBody>
      </p:sp>
    </p:spTree>
    <p:extLst>
      <p:ext uri="{BB962C8B-B14F-4D97-AF65-F5344CB8AC3E}">
        <p14:creationId xmlns:p14="http://schemas.microsoft.com/office/powerpoint/2010/main" val="520144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6857"/>
          <a:stretch/>
        </p:blipFill>
        <p:spPr>
          <a:xfrm rot="5400000">
            <a:off x="1508965" y="977159"/>
            <a:ext cx="6858001" cy="4903681"/>
          </a:xfrm>
          <a:prstGeom prst="rect">
            <a:avLst/>
          </a:prstGeom>
        </p:spPr>
      </p:pic>
      <p:grpSp>
        <p:nvGrpSpPr>
          <p:cNvPr id="3" name="Group 2"/>
          <p:cNvGrpSpPr/>
          <p:nvPr/>
        </p:nvGrpSpPr>
        <p:grpSpPr>
          <a:xfrm>
            <a:off x="100145" y="1946367"/>
            <a:ext cx="2838994" cy="4353126"/>
            <a:chOff x="452846" y="1946367"/>
            <a:chExt cx="2838994" cy="4353126"/>
          </a:xfrm>
        </p:grpSpPr>
        <p:sp>
          <p:nvSpPr>
            <p:cNvPr id="2" name="Rectangle 1"/>
            <p:cNvSpPr/>
            <p:nvPr/>
          </p:nvSpPr>
          <p:spPr>
            <a:xfrm>
              <a:off x="452846" y="1946367"/>
              <a:ext cx="2838994" cy="435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499" t="18646" r="11211" b="15761"/>
            <a:stretch/>
          </p:blipFill>
          <p:spPr bwMode="auto">
            <a:xfrm>
              <a:off x="705236" y="3892667"/>
              <a:ext cx="2399368" cy="1632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4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20" t="27331" r="54070" b="29536"/>
            <a:stretch/>
          </p:blipFill>
          <p:spPr bwMode="auto">
            <a:xfrm>
              <a:off x="522516" y="2062461"/>
              <a:ext cx="2529836" cy="18620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2847" y="5560828"/>
              <a:ext cx="2838993" cy="738664"/>
            </a:xfrm>
            <a:prstGeom prst="rect">
              <a:avLst/>
            </a:prstGeom>
          </p:spPr>
          <p:txBody>
            <a:bodyPr wrap="square">
              <a:spAutoFit/>
            </a:bodyPr>
            <a:lstStyle/>
            <a:p>
              <a:r>
                <a:rPr lang="lv-LV" sz="1400" b="1" dirty="0"/>
                <a:t>Ķiršu ziedēšanas sākuma iestāšanas laiks Kioto, Japānā, sākot no </a:t>
              </a:r>
              <a:r>
                <a:rPr lang="lv-LV" sz="1400" b="1" dirty="0" smtClean="0"/>
                <a:t>705.g. </a:t>
              </a:r>
              <a:r>
                <a:rPr lang="lv-LV" sz="1400" dirty="0" smtClean="0"/>
                <a:t>(uz </a:t>
              </a:r>
              <a:r>
                <a:rPr lang="lv-LV" sz="1400" dirty="0"/>
                <a:t>y ass – diena no gada </a:t>
              </a:r>
              <a:r>
                <a:rPr lang="lv-LV" sz="1400" dirty="0" smtClean="0"/>
                <a:t>sākuma) </a:t>
              </a:r>
              <a:endParaRPr lang="lv-LV" sz="1400" dirty="0"/>
            </a:p>
          </p:txBody>
        </p:sp>
      </p:grpSp>
      <p:sp>
        <p:nvSpPr>
          <p:cNvPr id="4" name="Rounded Rectangle 3"/>
          <p:cNvSpPr/>
          <p:nvPr/>
        </p:nvSpPr>
        <p:spPr>
          <a:xfrm>
            <a:off x="6709657" y="2547257"/>
            <a:ext cx="5164482" cy="120417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Daudzu tautu kalendāri balstīti uz dabas </a:t>
            </a:r>
            <a:r>
              <a:rPr lang="lv-LV" b="1" dirty="0" smtClean="0">
                <a:solidFill>
                  <a:schemeClr val="tx1"/>
                </a:solidFill>
              </a:rPr>
              <a:t>novērojumiem, piemēram</a:t>
            </a:r>
            <a:r>
              <a:rPr lang="lv-LV" b="1" dirty="0">
                <a:solidFill>
                  <a:schemeClr val="tx1"/>
                </a:solidFill>
              </a:rPr>
              <a:t>, senajiem latviešiem aprīlis ir bijis sulu mēnesis, maijs – lapu (pieneņu) mēnesis u.tml. </a:t>
            </a:r>
          </a:p>
        </p:txBody>
      </p:sp>
      <p:sp>
        <p:nvSpPr>
          <p:cNvPr id="5" name="Rounded Rectangle 4"/>
          <p:cNvSpPr/>
          <p:nvPr/>
        </p:nvSpPr>
        <p:spPr>
          <a:xfrm>
            <a:off x="6709656" y="4056117"/>
            <a:ext cx="5164482" cy="146947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Senākie pierakstītie sistemātiski veiktie novērojumu dati ir atrasti Japānā, kur imperatora pils arhīvos ir saglabājušās ziņas par ķiršu </a:t>
            </a:r>
            <a:r>
              <a:rPr lang="lv-LV" b="1" i="1" dirty="0" err="1">
                <a:solidFill>
                  <a:schemeClr val="tx1"/>
                </a:solidFill>
              </a:rPr>
              <a:t>Prunus</a:t>
            </a:r>
            <a:r>
              <a:rPr lang="lv-LV" b="1" i="1" dirty="0">
                <a:solidFill>
                  <a:schemeClr val="tx1"/>
                </a:solidFill>
              </a:rPr>
              <a:t> </a:t>
            </a:r>
            <a:r>
              <a:rPr lang="lv-LV" b="1" i="1" dirty="0" err="1">
                <a:solidFill>
                  <a:schemeClr val="tx1"/>
                </a:solidFill>
              </a:rPr>
              <a:t>subertilla</a:t>
            </a:r>
            <a:r>
              <a:rPr lang="lv-LV" b="1" i="1" dirty="0">
                <a:solidFill>
                  <a:schemeClr val="tx1"/>
                </a:solidFill>
              </a:rPr>
              <a:t> </a:t>
            </a:r>
            <a:r>
              <a:rPr lang="lv-LV" b="1" dirty="0">
                <a:solidFill>
                  <a:schemeClr val="tx1"/>
                </a:solidFill>
              </a:rPr>
              <a:t>ziedēšanu kā pavasara atnākšanas laiku, </a:t>
            </a:r>
            <a:endParaRPr lang="lv-LV" b="1" dirty="0" smtClean="0">
              <a:solidFill>
                <a:schemeClr val="tx1"/>
              </a:solidFill>
            </a:endParaRPr>
          </a:p>
          <a:p>
            <a:pPr algn="ctr"/>
            <a:r>
              <a:rPr lang="lv-LV" b="1" dirty="0" smtClean="0">
                <a:solidFill>
                  <a:schemeClr val="tx1"/>
                </a:solidFill>
              </a:rPr>
              <a:t>sākot </a:t>
            </a:r>
            <a:r>
              <a:rPr lang="lv-LV" b="1" dirty="0">
                <a:solidFill>
                  <a:schemeClr val="tx1"/>
                </a:solidFill>
              </a:rPr>
              <a:t>no </a:t>
            </a:r>
            <a:r>
              <a:rPr lang="lv-LV" b="1" dirty="0" smtClean="0">
                <a:solidFill>
                  <a:schemeClr val="tx1"/>
                </a:solidFill>
              </a:rPr>
              <a:t>705.g.</a:t>
            </a:r>
          </a:p>
        </p:txBody>
      </p:sp>
      <p:sp>
        <p:nvSpPr>
          <p:cNvPr id="7" name="Title 1"/>
          <p:cNvSpPr txBox="1">
            <a:spLocks/>
          </p:cNvSpPr>
          <p:nvPr/>
        </p:nvSpPr>
        <p:spPr>
          <a:xfrm>
            <a:off x="1654629" y="656032"/>
            <a:ext cx="8882742"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Dabas novērojumi tiek veikti jau </a:t>
            </a:r>
            <a:r>
              <a:rPr lang="lv-LV" sz="2400" dirty="0" smtClean="0"/>
              <a:t>sen – pasaulē </a:t>
            </a:r>
            <a:r>
              <a:rPr lang="lv-LV" sz="2400" dirty="0"/>
              <a:t>pirmais </a:t>
            </a:r>
            <a:r>
              <a:rPr lang="lv-LV" sz="2400" dirty="0" err="1"/>
              <a:t>bioklimatologs</a:t>
            </a:r>
            <a:r>
              <a:rPr lang="lv-LV" sz="2400" dirty="0"/>
              <a:t> ir bijis pirmais cilvēks, kura ikdiena bija nesaraujami saistīta ar </a:t>
            </a:r>
            <a:endParaRPr lang="lv-LV" sz="2400" dirty="0" smtClean="0"/>
          </a:p>
          <a:p>
            <a:pPr algn="ctr"/>
            <a:r>
              <a:rPr lang="lv-LV" sz="2400" dirty="0" smtClean="0"/>
              <a:t>dabas </a:t>
            </a:r>
            <a:r>
              <a:rPr lang="lv-LV" sz="2400" dirty="0"/>
              <a:t>ritmiem, pārmaiņām tajos</a:t>
            </a:r>
            <a:endParaRPr lang="lv-LV" sz="2400" dirty="0" smtClean="0"/>
          </a:p>
        </p:txBody>
      </p:sp>
    </p:spTree>
    <p:extLst>
      <p:ext uri="{BB962C8B-B14F-4D97-AF65-F5344CB8AC3E}">
        <p14:creationId xmlns:p14="http://schemas.microsoft.com/office/powerpoint/2010/main" val="365239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a.lv/wp-content/uploads/2014/09/LA-GG_2015-664x1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032" y="8874"/>
            <a:ext cx="437436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lu.lv/fileadmin/_migrated/pics/sejums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8878" y="4222405"/>
            <a:ext cx="3963300" cy="263559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08856" y="1377034"/>
            <a:ext cx="5634746" cy="8084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Eiropā rekonstruēti dati par Pinot Noir </a:t>
            </a:r>
            <a:r>
              <a:rPr lang="lv-LV" b="1" dirty="0" smtClean="0">
                <a:solidFill>
                  <a:schemeClr val="tx1"/>
                </a:solidFill>
              </a:rPr>
              <a:t>vīnogu </a:t>
            </a:r>
            <a:r>
              <a:rPr lang="lv-LV" b="1" dirty="0">
                <a:solidFill>
                  <a:schemeClr val="tx1"/>
                </a:solidFill>
              </a:rPr>
              <a:t>nogatavošanos laiku Francijā kopš </a:t>
            </a:r>
            <a:r>
              <a:rPr lang="lv-LV" b="1" dirty="0" smtClean="0">
                <a:solidFill>
                  <a:schemeClr val="tx1"/>
                </a:solidFill>
              </a:rPr>
              <a:t>1370.g.</a:t>
            </a:r>
          </a:p>
        </p:txBody>
      </p:sp>
      <p:sp>
        <p:nvSpPr>
          <p:cNvPr id="5" name="Rounded Rectangle 4"/>
          <p:cNvSpPr/>
          <p:nvPr/>
        </p:nvSpPr>
        <p:spPr>
          <a:xfrm>
            <a:off x="308856" y="2522074"/>
            <a:ext cx="5634746" cy="9144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Savukārt Latvijā pirmie rakstiskie novērojumi datēti ar </a:t>
            </a:r>
            <a:r>
              <a:rPr lang="lv-LV" b="1" dirty="0" smtClean="0">
                <a:solidFill>
                  <a:schemeClr val="tx1"/>
                </a:solidFill>
              </a:rPr>
              <a:t>1822.g., </a:t>
            </a:r>
            <a:r>
              <a:rPr lang="lv-LV" b="1" dirty="0">
                <a:solidFill>
                  <a:schemeClr val="tx1"/>
                </a:solidFill>
              </a:rPr>
              <a:t>taču sistemātiski novērojumi ir veikti, </a:t>
            </a:r>
            <a:endParaRPr lang="lv-LV" b="1" dirty="0" smtClean="0">
              <a:solidFill>
                <a:schemeClr val="tx1"/>
              </a:solidFill>
            </a:endParaRPr>
          </a:p>
          <a:p>
            <a:pPr algn="ctr"/>
            <a:r>
              <a:rPr lang="lv-LV" b="1" dirty="0" smtClean="0">
                <a:solidFill>
                  <a:schemeClr val="tx1"/>
                </a:solidFill>
              </a:rPr>
              <a:t>sākot </a:t>
            </a:r>
            <a:r>
              <a:rPr lang="lv-LV" b="1" dirty="0">
                <a:solidFill>
                  <a:schemeClr val="tx1"/>
                </a:solidFill>
              </a:rPr>
              <a:t>ar </a:t>
            </a:r>
            <a:r>
              <a:rPr lang="lv-LV" b="1" dirty="0" smtClean="0">
                <a:solidFill>
                  <a:schemeClr val="tx1"/>
                </a:solidFill>
              </a:rPr>
              <a:t>1927.g.</a:t>
            </a:r>
          </a:p>
        </p:txBody>
      </p:sp>
      <p:sp>
        <p:nvSpPr>
          <p:cNvPr id="6" name="Rounded Rectangle 5"/>
          <p:cNvSpPr/>
          <p:nvPr/>
        </p:nvSpPr>
        <p:spPr>
          <a:xfrm>
            <a:off x="308856" y="3773150"/>
            <a:ext cx="5634746" cy="136054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Ik gadu (ar pārtraukumiem </a:t>
            </a:r>
            <a:r>
              <a:rPr lang="lv-LV" b="1" dirty="0" smtClean="0">
                <a:solidFill>
                  <a:schemeClr val="tx1"/>
                </a:solidFill>
              </a:rPr>
              <a:t>II Pasaules </a:t>
            </a:r>
            <a:r>
              <a:rPr lang="lv-LV" b="1" dirty="0">
                <a:solidFill>
                  <a:schemeClr val="tx1"/>
                </a:solidFill>
              </a:rPr>
              <a:t>kara laikā) dabas novērojumi tiek publicēti gada grāmatās un kalendāros </a:t>
            </a:r>
            <a:r>
              <a:rPr lang="lv-LV" b="1" dirty="0" smtClean="0">
                <a:solidFill>
                  <a:schemeClr val="tx1"/>
                </a:solidFill>
              </a:rPr>
              <a:t>– «Daba </a:t>
            </a:r>
            <a:r>
              <a:rPr lang="lv-LV" b="1" dirty="0">
                <a:solidFill>
                  <a:schemeClr val="tx1"/>
                </a:solidFill>
              </a:rPr>
              <a:t>un </a:t>
            </a:r>
            <a:r>
              <a:rPr lang="lv-LV" b="1" dirty="0" smtClean="0">
                <a:solidFill>
                  <a:schemeClr val="tx1"/>
                </a:solidFill>
              </a:rPr>
              <a:t>vēsture» </a:t>
            </a:r>
            <a:r>
              <a:rPr lang="lv-LV" b="1" dirty="0">
                <a:solidFill>
                  <a:schemeClr val="tx1"/>
                </a:solidFill>
              </a:rPr>
              <a:t>līdz </a:t>
            </a:r>
            <a:r>
              <a:rPr lang="lv-LV" b="1" dirty="0" smtClean="0">
                <a:solidFill>
                  <a:schemeClr val="tx1"/>
                </a:solidFill>
              </a:rPr>
              <a:t>2013.g.; </a:t>
            </a:r>
            <a:r>
              <a:rPr lang="lv-LV" b="1" dirty="0">
                <a:solidFill>
                  <a:schemeClr val="tx1"/>
                </a:solidFill>
              </a:rPr>
              <a:t>no </a:t>
            </a:r>
            <a:r>
              <a:rPr lang="lv-LV" b="1" dirty="0" smtClean="0">
                <a:solidFill>
                  <a:schemeClr val="tx1"/>
                </a:solidFill>
              </a:rPr>
              <a:t>2014.g. </a:t>
            </a:r>
          </a:p>
          <a:p>
            <a:pPr algn="ctr"/>
            <a:r>
              <a:rPr lang="lv-LV" b="1" dirty="0" smtClean="0">
                <a:solidFill>
                  <a:schemeClr val="tx1"/>
                </a:solidFill>
              </a:rPr>
              <a:t>«Latvijas </a:t>
            </a:r>
            <a:r>
              <a:rPr lang="lv-LV" b="1" dirty="0">
                <a:solidFill>
                  <a:schemeClr val="tx1"/>
                </a:solidFill>
              </a:rPr>
              <a:t>avīzes </a:t>
            </a:r>
            <a:r>
              <a:rPr lang="lv-LV" b="1" dirty="0" smtClean="0">
                <a:solidFill>
                  <a:schemeClr val="tx1"/>
                </a:solidFill>
              </a:rPr>
              <a:t>gadagrāmatā»</a:t>
            </a:r>
            <a:endParaRPr lang="lv-LV" b="1" dirty="0">
              <a:solidFill>
                <a:schemeClr val="tx1"/>
              </a:solidFill>
            </a:endParaRPr>
          </a:p>
        </p:txBody>
      </p:sp>
      <p:pic>
        <p:nvPicPr>
          <p:cNvPr id="4100" name="Picture 4" descr="http://www.lza.lv/images/stories/zv/zv37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4000" y="2206581"/>
            <a:ext cx="1548000" cy="240535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lza.lv/ZV/zv333-2.jpg"/>
          <p:cNvPicPr>
            <a:picLocks noChangeAspect="1" noChangeArrowheads="1"/>
          </p:cNvPicPr>
          <p:nvPr/>
        </p:nvPicPr>
        <p:blipFill rotWithShape="1">
          <a:blip r:embed="rId6">
            <a:extLst>
              <a:ext uri="{28A0092B-C50C-407E-A947-70E740481C1C}">
                <a14:useLocalDpi xmlns:a14="http://schemas.microsoft.com/office/drawing/2010/main" val="0"/>
              </a:ext>
            </a:extLst>
          </a:blip>
          <a:srcRect t="3009"/>
          <a:stretch/>
        </p:blipFill>
        <p:spPr bwMode="auto">
          <a:xfrm>
            <a:off x="10644000" y="-4"/>
            <a:ext cx="1548000" cy="22891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lza.lv/images/stories/zv/zv410-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44000" y="4499636"/>
            <a:ext cx="1548000" cy="235836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10641367" y="0"/>
            <a:ext cx="0" cy="687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84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8_Atteli\9046991917_296fb94c4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87045"/>
            <a:ext cx="8433786" cy="474400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759084" y="2371451"/>
            <a:ext cx="4190512" cy="126839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Tāpēc īpaši svarīgi ir veikt datu ievākšanu ilgtermiņā un analizēt vismaz 30 gadu griezumā jeb normas </a:t>
            </a:r>
            <a:r>
              <a:rPr lang="lv-LV" b="1" dirty="0" smtClean="0">
                <a:solidFill>
                  <a:schemeClr val="tx1"/>
                </a:solidFill>
              </a:rPr>
              <a:t>periodā, piemēram</a:t>
            </a:r>
            <a:r>
              <a:rPr lang="lv-LV" b="1" dirty="0">
                <a:solidFill>
                  <a:schemeClr val="tx1"/>
                </a:solidFill>
              </a:rPr>
              <a:t>, </a:t>
            </a:r>
            <a:r>
              <a:rPr lang="lv-LV" b="1" dirty="0" smtClean="0">
                <a:solidFill>
                  <a:schemeClr val="tx1"/>
                </a:solidFill>
              </a:rPr>
              <a:t>1981.-2010.g.</a:t>
            </a:r>
          </a:p>
        </p:txBody>
      </p:sp>
      <p:sp>
        <p:nvSpPr>
          <p:cNvPr id="4" name="Rounded Rectangle 3"/>
          <p:cNvSpPr/>
          <p:nvPr/>
        </p:nvSpPr>
        <p:spPr>
          <a:xfrm>
            <a:off x="2238652" y="5589700"/>
            <a:ext cx="7714696" cy="97089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Ilgtermiņa datu analīze ļauj veikt </a:t>
            </a:r>
            <a:r>
              <a:rPr lang="lv-LV" b="1" dirty="0" err="1">
                <a:solidFill>
                  <a:schemeClr val="tx1"/>
                </a:solidFill>
              </a:rPr>
              <a:t>bioklimatisko</a:t>
            </a:r>
            <a:r>
              <a:rPr lang="lv-LV" b="1" dirty="0">
                <a:solidFill>
                  <a:schemeClr val="tx1"/>
                </a:solidFill>
              </a:rPr>
              <a:t> parametru izmaiņu pētījumus, kurus tālāk var praktiski izmantot mežsaimniecības, lauksaimniecības </a:t>
            </a:r>
            <a:endParaRPr lang="lv-LV" b="1" dirty="0" smtClean="0">
              <a:solidFill>
                <a:schemeClr val="tx1"/>
              </a:solidFill>
            </a:endParaRPr>
          </a:p>
          <a:p>
            <a:pPr algn="ctr"/>
            <a:r>
              <a:rPr lang="lv-LV" b="1" dirty="0" smtClean="0">
                <a:solidFill>
                  <a:schemeClr val="tx1"/>
                </a:solidFill>
              </a:rPr>
              <a:t>un </a:t>
            </a:r>
            <a:r>
              <a:rPr lang="lv-LV" b="1" dirty="0">
                <a:solidFill>
                  <a:schemeClr val="tx1"/>
                </a:solidFill>
              </a:rPr>
              <a:t>citu nozaru pētniecībā</a:t>
            </a:r>
            <a:endParaRPr lang="lv-LV" b="1" dirty="0" smtClean="0">
              <a:solidFill>
                <a:schemeClr val="tx1"/>
              </a:solidFill>
            </a:endParaRPr>
          </a:p>
        </p:txBody>
      </p:sp>
      <p:sp>
        <p:nvSpPr>
          <p:cNvPr id="5" name="Title 1"/>
          <p:cNvSpPr txBox="1">
            <a:spLocks/>
          </p:cNvSpPr>
          <p:nvPr/>
        </p:nvSpPr>
        <p:spPr>
          <a:xfrm>
            <a:off x="1789611" y="643459"/>
            <a:ext cx="8634549"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Ikviens ir pamanījis, ka katru gadu lapu plaukšana vai ziedēšana, pirmās zemenes parādās dažādos laikos, t.i., </a:t>
            </a:r>
            <a:r>
              <a:rPr lang="lv-LV" sz="2400" dirty="0" err="1"/>
              <a:t>fenoloģisko</a:t>
            </a:r>
            <a:r>
              <a:rPr lang="lv-LV" sz="2400" dirty="0"/>
              <a:t> fāžu iestāšanās laiks gadu no gada variē</a:t>
            </a:r>
            <a:endParaRPr lang="lv-LV" sz="2400" dirty="0" smtClean="0"/>
          </a:p>
        </p:txBody>
      </p:sp>
    </p:spTree>
    <p:extLst>
      <p:ext uri="{BB962C8B-B14F-4D97-AF65-F5344CB8AC3E}">
        <p14:creationId xmlns:p14="http://schemas.microsoft.com/office/powerpoint/2010/main" val="216114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user\Desktop\8_Atteli\5159136515_60d70c57ce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9534"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78682" y="2649943"/>
            <a:ext cx="5704363" cy="9882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Savukārt rudenī 48% datu rindu uzrādīja pozitīvu tendenci, t.i., </a:t>
            </a:r>
            <a:r>
              <a:rPr lang="lv-LV" b="1" dirty="0" smtClean="0">
                <a:solidFill>
                  <a:schemeClr val="tx1"/>
                </a:solidFill>
              </a:rPr>
              <a:t>rudens iestājas </a:t>
            </a:r>
            <a:r>
              <a:rPr lang="lv-LV" b="1" dirty="0">
                <a:solidFill>
                  <a:schemeClr val="tx1"/>
                </a:solidFill>
              </a:rPr>
              <a:t>vēlāk un 52% – negatīvu </a:t>
            </a:r>
            <a:r>
              <a:rPr lang="lv-LV" b="1" dirty="0" smtClean="0">
                <a:solidFill>
                  <a:schemeClr val="tx1"/>
                </a:solidFill>
              </a:rPr>
              <a:t>tendenci (lapu krišana notiek vēlāk)</a:t>
            </a:r>
          </a:p>
        </p:txBody>
      </p:sp>
      <p:sp>
        <p:nvSpPr>
          <p:cNvPr id="4" name="Rounded Rectangle 3"/>
          <p:cNvSpPr/>
          <p:nvPr/>
        </p:nvSpPr>
        <p:spPr>
          <a:xfrm>
            <a:off x="678682" y="4050936"/>
            <a:ext cx="5704363" cy="96495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Augļu </a:t>
            </a:r>
            <a:r>
              <a:rPr lang="lv-LV" b="1" dirty="0">
                <a:solidFill>
                  <a:schemeClr val="tx1"/>
                </a:solidFill>
              </a:rPr>
              <a:t>nogatavošanās normas periodā tika novērota </a:t>
            </a:r>
            <a:r>
              <a:rPr lang="lv-LV" b="1" dirty="0" smtClean="0">
                <a:solidFill>
                  <a:schemeClr val="tx1"/>
                </a:solidFill>
              </a:rPr>
              <a:t>agrāk, bet tas galvenokārt attiecas </a:t>
            </a:r>
            <a:r>
              <a:rPr lang="lv-LV" b="1" dirty="0">
                <a:solidFill>
                  <a:schemeClr val="tx1"/>
                </a:solidFill>
              </a:rPr>
              <a:t>uz lauksaimniecības kultūrām nevis </a:t>
            </a:r>
            <a:r>
              <a:rPr lang="lv-LV" b="1" dirty="0" smtClean="0">
                <a:solidFill>
                  <a:schemeClr val="tx1"/>
                </a:solidFill>
              </a:rPr>
              <a:t>uz </a:t>
            </a:r>
            <a:r>
              <a:rPr lang="lv-LV" b="1" dirty="0">
                <a:solidFill>
                  <a:schemeClr val="tx1"/>
                </a:solidFill>
              </a:rPr>
              <a:t>savvaļas </a:t>
            </a:r>
            <a:r>
              <a:rPr lang="lv-LV" b="1" dirty="0" smtClean="0">
                <a:solidFill>
                  <a:schemeClr val="tx1"/>
                </a:solidFill>
              </a:rPr>
              <a:t>augiem</a:t>
            </a:r>
          </a:p>
        </p:txBody>
      </p:sp>
      <p:sp>
        <p:nvSpPr>
          <p:cNvPr id="6" name="Title 1"/>
          <p:cNvSpPr txBox="1">
            <a:spLocks/>
          </p:cNvSpPr>
          <p:nvPr/>
        </p:nvSpPr>
        <p:spPr>
          <a:xfrm>
            <a:off x="1367246" y="782485"/>
            <a:ext cx="9457508" cy="1149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Izanalizējot vairāk nekā 100 000 </a:t>
            </a:r>
            <a:r>
              <a:rPr lang="lv-LV" sz="2400" dirty="0" err="1"/>
              <a:t>fenoloģisko</a:t>
            </a:r>
            <a:r>
              <a:rPr lang="lv-LV" sz="2400" dirty="0"/>
              <a:t> datu rindu Eiropā (iekļauti arī Latvijas dati), secināts, ka gan lapu plaukšana (78% gadījumu), gan ziedēšana (31% gadījumu) augiem iestājusies agrāk</a:t>
            </a:r>
            <a:endParaRPr lang="lv-LV" sz="2400" dirty="0" smtClean="0"/>
          </a:p>
        </p:txBody>
      </p:sp>
    </p:spTree>
    <p:extLst>
      <p:ext uri="{BB962C8B-B14F-4D97-AF65-F5344CB8AC3E}">
        <p14:creationId xmlns:p14="http://schemas.microsoft.com/office/powerpoint/2010/main" val="283116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1714</Words>
  <Application>Microsoft Office PowerPoint</Application>
  <PresentationFormat>Widescreen</PresentationFormat>
  <Paragraphs>148</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Adobe Arabic</vt:lpstr>
      <vt:lpstr>Arial</vt:lpstr>
      <vt:lpstr>Calibri</vt:lpstr>
      <vt:lpstr>Calibri Light</vt:lpstr>
      <vt:lpstr>Office Theme</vt:lpstr>
      <vt:lpstr>Augšanas sezonas izmaiņas un tās ietekme uz mežsaimniecību un lauksaimniecību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Birojs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cilvēks spēj ietekmēt dabu?</dc:title>
  <dc:creator>User</dc:creator>
  <cp:lastModifiedBy>User</cp:lastModifiedBy>
  <cp:revision>314</cp:revision>
  <dcterms:created xsi:type="dcterms:W3CDTF">2016-02-04T15:08:05Z</dcterms:created>
  <dcterms:modified xsi:type="dcterms:W3CDTF">2016-04-29T16:58:53Z</dcterms:modified>
</cp:coreProperties>
</file>