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8"/>
  </p:notesMasterIdLst>
  <p:sldIdLst>
    <p:sldId id="256" r:id="rId2"/>
    <p:sldId id="422" r:id="rId3"/>
    <p:sldId id="423" r:id="rId4"/>
    <p:sldId id="424" r:id="rId5"/>
    <p:sldId id="454" r:id="rId6"/>
    <p:sldId id="425" r:id="rId7"/>
    <p:sldId id="455" r:id="rId8"/>
    <p:sldId id="426" r:id="rId9"/>
    <p:sldId id="427" r:id="rId10"/>
    <p:sldId id="428" r:id="rId11"/>
    <p:sldId id="429" r:id="rId12"/>
    <p:sldId id="430" r:id="rId13"/>
    <p:sldId id="431" r:id="rId14"/>
    <p:sldId id="432" r:id="rId15"/>
    <p:sldId id="433" r:id="rId16"/>
    <p:sldId id="434" r:id="rId17"/>
    <p:sldId id="457" r:id="rId18"/>
    <p:sldId id="435" r:id="rId19"/>
    <p:sldId id="456" r:id="rId20"/>
    <p:sldId id="437" r:id="rId21"/>
    <p:sldId id="438" r:id="rId22"/>
    <p:sldId id="439" r:id="rId23"/>
    <p:sldId id="440" r:id="rId24"/>
    <p:sldId id="443" r:id="rId25"/>
    <p:sldId id="444" r:id="rId26"/>
    <p:sldId id="276" r:id="rId27"/>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CC6600"/>
    <a:srgbClr val="33CC33"/>
    <a:srgbClr val="99CC00"/>
    <a:srgbClr val="00CC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93981" autoAdjust="0"/>
  </p:normalViewPr>
  <p:slideViewPr>
    <p:cSldViewPr snapToGrid="0">
      <p:cViewPr varScale="1">
        <p:scale>
          <a:sx n="65" d="100"/>
          <a:sy n="65" d="100"/>
        </p:scale>
        <p:origin x="85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42E-498A-AB6A-AE3677DCE5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2E-498A-AB6A-AE3677DCE5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42E-498A-AB6A-AE3677DCE5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42E-498A-AB6A-AE3677DCE546}"/>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Ēkas</c:v>
                </c:pt>
                <c:pt idx="1">
                  <c:v>Ielu apgaismojums</c:v>
                </c:pt>
                <c:pt idx="2">
                  <c:v>Transports</c:v>
                </c:pt>
                <c:pt idx="3">
                  <c:v>Luksafori</c:v>
                </c:pt>
              </c:strCache>
            </c:strRef>
          </c:cat>
          <c:val>
            <c:numRef>
              <c:f>Sheet1!$B$1:$B$4</c:f>
              <c:numCache>
                <c:formatCode>0%</c:formatCode>
                <c:ptCount val="4"/>
                <c:pt idx="0">
                  <c:v>0.45</c:v>
                </c:pt>
                <c:pt idx="1">
                  <c:v>0.2900000000000002</c:v>
                </c:pt>
                <c:pt idx="2">
                  <c:v>0.2100000000000001</c:v>
                </c:pt>
                <c:pt idx="3">
                  <c:v>0.05</c:v>
                </c:pt>
              </c:numCache>
            </c:numRef>
          </c:val>
          <c:extLst>
            <c:ext xmlns:c16="http://schemas.microsoft.com/office/drawing/2014/chart" uri="{C3380CC4-5D6E-409C-BE32-E72D297353CC}">
              <c16:uniqueId val="{00000008-842E-498A-AB6A-AE3677DCE546}"/>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7017318273707174"/>
          <c:y val="5.5038444358040589E-2"/>
          <c:w val="0.41288973895339082"/>
          <c:h val="0.9321638434446357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lv-LV"/>
        </a:p>
      </c:txPr>
    </c:legend>
    <c:plotVisOnly val="1"/>
    <c:dispBlanksAs val="zero"/>
    <c:showDLblsOverMax val="0"/>
  </c:chart>
  <c:spPr>
    <a:solidFill>
      <a:schemeClr val="bg1"/>
    </a:solidFill>
    <a:ln w="9525" cap="flat" cmpd="sng" algn="ctr">
      <a:noFill/>
      <a:round/>
    </a:ln>
    <a:effectLst/>
  </c:spPr>
  <c:txPr>
    <a:bodyPr/>
    <a:lstStyle/>
    <a:p>
      <a:pPr>
        <a:defRPr/>
      </a:pPr>
      <a:endParaRPr lang="lv-LV"/>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t>29.04.2016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https://www.google.lv/search?q=sustainable+life&amp;source=lnms&amp;tbm=isch&amp;sa=X&amp;ved=0ahUKEwiJkaiDgbTMAhUBjiwKHZXiDoAQ_AUIBygB&amp;biw=1366&amp;bih=643#q=atkritumu+%C5%A1%C4%B7iro%C5%A1anas+konteineri&amp;tbm=isch&amp;tbs=isz:m&amp;imgrc=oq_gIXKmDB09NM%3A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14</a:t>
            </a:fld>
            <a:endParaRPr lang="lv-LV"/>
          </a:p>
        </p:txBody>
      </p:sp>
    </p:spTree>
    <p:extLst>
      <p:ext uri="{BB962C8B-B14F-4D97-AF65-F5344CB8AC3E}">
        <p14:creationId xmlns:p14="http://schemas.microsoft.com/office/powerpoint/2010/main" val="27978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http://www.zalabriviba.lv/ekomarkejums/</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16</a:t>
            </a:fld>
            <a:endParaRPr lang="lv-LV"/>
          </a:p>
        </p:txBody>
      </p:sp>
    </p:spTree>
    <p:extLst>
      <p:ext uri="{BB962C8B-B14F-4D97-AF65-F5344CB8AC3E}">
        <p14:creationId xmlns:p14="http://schemas.microsoft.com/office/powerpoint/2010/main" val="319617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t>29.04.2016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t>29.04.2016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t>29.04.2016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9CC00"/>
            </a:gs>
            <a:gs pos="20000">
              <a:schemeClr val="bg1"/>
            </a:gs>
            <a:gs pos="80000">
              <a:schemeClr val="bg1"/>
            </a:gs>
            <a:gs pos="100000">
              <a:srgbClr val="99CC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t>29.04.2016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7655153" cy="2387600"/>
          </a:xfrm>
        </p:spPr>
        <p:txBody>
          <a:bodyPr>
            <a:noAutofit/>
          </a:bodyPr>
          <a:lstStyle/>
          <a:p>
            <a:pPr algn="l"/>
            <a:r>
              <a:rPr lang="lv-LV" sz="6600" dirty="0"/>
              <a:t>Klimata pārmaiņas, dzīvesveids un </a:t>
            </a:r>
            <a:r>
              <a:rPr lang="lv-LV" sz="6600" dirty="0" smtClean="0"/>
              <a:t>patēriņš II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21" y="0"/>
            <a:ext cx="4572000" cy="6858000"/>
          </a:xfrm>
          <a:prstGeom prst="rect">
            <a:avLst/>
          </a:prstGeom>
        </p:spPr>
      </p:pic>
      <p:sp>
        <p:nvSpPr>
          <p:cNvPr id="3" name="Title 1"/>
          <p:cNvSpPr txBox="1">
            <a:spLocks/>
          </p:cNvSpPr>
          <p:nvPr/>
        </p:nvSpPr>
        <p:spPr>
          <a:xfrm>
            <a:off x="4369166" y="432573"/>
            <a:ext cx="6695633" cy="95011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Pētījumi atklāj būtiskākos </a:t>
            </a:r>
            <a:r>
              <a:rPr lang="lv-LV" sz="2400" b="1" dirty="0" smtClean="0"/>
              <a:t>patēriņu </a:t>
            </a:r>
            <a:r>
              <a:rPr lang="lv-LV" sz="2400" b="1" dirty="0"/>
              <a:t>virzošos spēkus</a:t>
            </a:r>
            <a:r>
              <a:rPr lang="lv-LV" sz="2400" dirty="0"/>
              <a:t>, kas vecina gan ilgtspējīgu, gan neilgtspējīgu patēriņu</a:t>
            </a:r>
            <a:endParaRPr lang="lv-LV" sz="2400" dirty="0" smtClean="0"/>
          </a:p>
        </p:txBody>
      </p:sp>
      <p:sp>
        <p:nvSpPr>
          <p:cNvPr id="4" name="Rounded Rectangle 3"/>
          <p:cNvSpPr/>
          <p:nvPr/>
        </p:nvSpPr>
        <p:spPr>
          <a:xfrm>
            <a:off x="4369165" y="1764802"/>
            <a:ext cx="6695633" cy="1016901"/>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Šie virzošie spēki </a:t>
            </a:r>
            <a:r>
              <a:rPr lang="lv-LV" b="1" dirty="0">
                <a:solidFill>
                  <a:schemeClr val="tx1"/>
                </a:solidFill>
              </a:rPr>
              <a:t>ir saistīti ar tirgus nepilnībām, kas valdības līmenī netiek risinātas, un labas dzīves un labklājības izpratni sabiedrībā</a:t>
            </a:r>
            <a:r>
              <a:rPr lang="lv-LV" b="1" dirty="0" smtClean="0">
                <a:solidFill>
                  <a:schemeClr val="tx1"/>
                </a:solidFill>
              </a:rPr>
              <a:t>:</a:t>
            </a:r>
          </a:p>
          <a:p>
            <a:pPr algn="ctr"/>
            <a:endParaRPr lang="lv-LV" b="1" dirty="0">
              <a:solidFill>
                <a:schemeClr val="tx1"/>
              </a:solidFill>
            </a:endParaRPr>
          </a:p>
        </p:txBody>
      </p:sp>
      <p:sp>
        <p:nvSpPr>
          <p:cNvPr id="5" name="Rounded Rectangle 4"/>
          <p:cNvSpPr/>
          <p:nvPr/>
        </p:nvSpPr>
        <p:spPr>
          <a:xfrm>
            <a:off x="3620284" y="2442126"/>
            <a:ext cx="8206529" cy="2723826"/>
          </a:xfrm>
          <a:prstGeom prst="roundRect">
            <a:avLst>
              <a:gd name="adj" fmla="val 12813"/>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Zemās videi kaitīgo produktu cenas, kas neatspoguļo ārējās vides izmaksas</a:t>
            </a:r>
          </a:p>
          <a:p>
            <a:pPr marL="285750" indent="-285750">
              <a:spcAft>
                <a:spcPts val="600"/>
              </a:spcAft>
              <a:buFont typeface="Arial" panose="020B0604020202020204" pitchFamily="34" charset="0"/>
              <a:buChar char="•"/>
            </a:pPr>
            <a:r>
              <a:rPr lang="lv-LV" b="1" dirty="0" smtClean="0">
                <a:solidFill>
                  <a:schemeClr val="tx1"/>
                </a:solidFill>
              </a:rPr>
              <a:t>Infrastruktūra un piegādes sistēmas, kas patērētāju ieslēdz neilgtspējīgās izvēlēs</a:t>
            </a:r>
          </a:p>
          <a:p>
            <a:pPr marL="285750" indent="-285750">
              <a:spcAft>
                <a:spcPts val="600"/>
              </a:spcAft>
              <a:buFont typeface="Arial" panose="020B0604020202020204" pitchFamily="34" charset="0"/>
              <a:buChar char="•"/>
            </a:pPr>
            <a:r>
              <a:rPr lang="lv-LV" b="1" dirty="0" smtClean="0">
                <a:solidFill>
                  <a:schemeClr val="tx1"/>
                </a:solidFill>
              </a:rPr>
              <a:t>Tirgus ekonomikā iebūvētais konkurences un izaugsmes modelis, kas veicina visu dzīves sfēru komercializācija, un bezgalīgu produktu inovāciju,</a:t>
            </a:r>
          </a:p>
          <a:p>
            <a:pPr marL="285750" indent="-285750">
              <a:spcAft>
                <a:spcPts val="600"/>
              </a:spcAft>
              <a:buFont typeface="Arial" panose="020B0604020202020204" pitchFamily="34" charset="0"/>
              <a:buChar char="•"/>
            </a:pPr>
            <a:r>
              <a:rPr lang="lv-LV" b="1" dirty="0" smtClean="0">
                <a:solidFill>
                  <a:schemeClr val="tx1"/>
                </a:solidFill>
              </a:rPr>
              <a:t>Mārketings, kas izmanto produktu statusa nozīmi un veicina materiālistisku vērtību nostiprināšanos sabiedrībā ar masu mediju (īpaši televīzijas), publiskās telpas komercializācijas un atlikto maksājumu palīdzību,</a:t>
            </a:r>
          </a:p>
          <a:p>
            <a:pPr marL="285750" indent="-285750">
              <a:spcAft>
                <a:spcPts val="600"/>
              </a:spcAft>
              <a:buFont typeface="Arial" panose="020B0604020202020204" pitchFamily="34" charset="0"/>
              <a:buChar char="•"/>
            </a:pPr>
            <a:r>
              <a:rPr lang="lv-LV" b="1" dirty="0" smtClean="0">
                <a:solidFill>
                  <a:schemeClr val="tx1"/>
                </a:solidFill>
              </a:rPr>
              <a:t>Sabiedrības materiālistiskās vērtības un vēlme pēc augstāka komforta</a:t>
            </a:r>
          </a:p>
        </p:txBody>
      </p:sp>
      <p:sp>
        <p:nvSpPr>
          <p:cNvPr id="7" name="Rounded Rectangle 6"/>
          <p:cNvSpPr/>
          <p:nvPr/>
        </p:nvSpPr>
        <p:spPr>
          <a:xfrm>
            <a:off x="5416165" y="5509748"/>
            <a:ext cx="5648633" cy="100445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Šo virzošo spēku kompleksās mijsakarības un daudzveidīgās ietekmes liedz skaidri prognozēt mājokļa, transporta un </a:t>
            </a:r>
            <a:r>
              <a:rPr lang="lv-LV" b="1" dirty="0" smtClean="0">
                <a:solidFill>
                  <a:schemeClr val="tx1"/>
                </a:solidFill>
              </a:rPr>
              <a:t>pārtikas </a:t>
            </a:r>
            <a:r>
              <a:rPr lang="lv-LV" b="1" dirty="0">
                <a:solidFill>
                  <a:schemeClr val="tx1"/>
                </a:solidFill>
              </a:rPr>
              <a:t>sektoru vides slodžu dinamiku</a:t>
            </a:r>
            <a:endParaRPr lang="lv-LV" b="1" dirty="0" smtClean="0">
              <a:solidFill>
                <a:schemeClr val="tx1"/>
              </a:solidFill>
            </a:endParaRPr>
          </a:p>
        </p:txBody>
      </p:sp>
    </p:spTree>
    <p:extLst>
      <p:ext uri="{BB962C8B-B14F-4D97-AF65-F5344CB8AC3E}">
        <p14:creationId xmlns:p14="http://schemas.microsoft.com/office/powerpoint/2010/main" val="2235207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254" y="-6453"/>
            <a:ext cx="4589252" cy="6882811"/>
          </a:xfrm>
          <a:prstGeom prst="rect">
            <a:avLst/>
          </a:prstGeom>
        </p:spPr>
      </p:pic>
      <p:sp>
        <p:nvSpPr>
          <p:cNvPr id="3" name="Title 1"/>
          <p:cNvSpPr txBox="1">
            <a:spLocks/>
          </p:cNvSpPr>
          <p:nvPr/>
        </p:nvSpPr>
        <p:spPr>
          <a:xfrm>
            <a:off x="1743885" y="486662"/>
            <a:ext cx="8704230" cy="11718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Socioloģiskās aptaujas atklāj, ka </a:t>
            </a:r>
            <a:r>
              <a:rPr lang="lv-LV" sz="2400" b="1" dirty="0"/>
              <a:t>iedzīvotājiem Latvijā rūp vides jautājumi </a:t>
            </a:r>
            <a:r>
              <a:rPr lang="lv-LV" sz="2400" dirty="0"/>
              <a:t>(pārsvarā vides piesārņojums un atkritumu problemātika) un klimata pārmaiņas tie uzskata par būtisku vides problēmu</a:t>
            </a:r>
            <a:endParaRPr lang="lv-LV" sz="2400" dirty="0" smtClean="0"/>
          </a:p>
        </p:txBody>
      </p:sp>
      <p:sp>
        <p:nvSpPr>
          <p:cNvPr id="4" name="Rounded Rectangle 3"/>
          <p:cNvSpPr/>
          <p:nvPr/>
        </p:nvSpPr>
        <p:spPr>
          <a:xfrm>
            <a:off x="924232" y="2021871"/>
            <a:ext cx="5577305" cy="9975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Taču </a:t>
            </a:r>
            <a:r>
              <a:rPr lang="lv-LV" b="1" dirty="0">
                <a:solidFill>
                  <a:schemeClr val="tx1"/>
                </a:solidFill>
              </a:rPr>
              <a:t>aptaujātie nav ieinteresēti ilgtspējīgā patēriņā un neuzskata, ka viņu ikdienas patēriņa paradumi </a:t>
            </a:r>
            <a:endParaRPr lang="lv-LV" b="1" dirty="0" smtClean="0">
              <a:solidFill>
                <a:schemeClr val="tx1"/>
              </a:solidFill>
            </a:endParaRPr>
          </a:p>
          <a:p>
            <a:pPr algn="ctr"/>
            <a:r>
              <a:rPr lang="lv-LV" b="1" dirty="0" smtClean="0">
                <a:solidFill>
                  <a:schemeClr val="tx1"/>
                </a:solidFill>
              </a:rPr>
              <a:t>atstāj </a:t>
            </a:r>
            <a:r>
              <a:rPr lang="lv-LV" b="1" dirty="0">
                <a:solidFill>
                  <a:schemeClr val="tx1"/>
                </a:solidFill>
              </a:rPr>
              <a:t>būtisku ietekmi uz vidi</a:t>
            </a:r>
            <a:endParaRPr lang="lv-LV" b="1" dirty="0" smtClean="0">
              <a:solidFill>
                <a:schemeClr val="tx1"/>
              </a:solidFill>
            </a:endParaRPr>
          </a:p>
        </p:txBody>
      </p:sp>
      <p:sp>
        <p:nvSpPr>
          <p:cNvPr id="5" name="Rounded Rectangle 4"/>
          <p:cNvSpPr/>
          <p:nvPr/>
        </p:nvSpPr>
        <p:spPr>
          <a:xfrm>
            <a:off x="924232" y="3393471"/>
            <a:ext cx="5577305" cy="9836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Tajā pašā laikā veidojas nišas dzīves stili un tirgi, piemēram, bioloģiskās pārtikas, </a:t>
            </a:r>
            <a:r>
              <a:rPr lang="lv-LV" b="1" dirty="0" err="1">
                <a:solidFill>
                  <a:schemeClr val="tx1"/>
                </a:solidFill>
              </a:rPr>
              <a:t>ekokosmētikas</a:t>
            </a:r>
            <a:r>
              <a:rPr lang="lv-LV" b="1" dirty="0">
                <a:solidFill>
                  <a:schemeClr val="tx1"/>
                </a:solidFill>
              </a:rPr>
              <a:t> un dažādu energoefektīvu iekārtu jomā</a:t>
            </a:r>
            <a:endParaRPr lang="lv-LV" b="1" dirty="0" smtClean="0">
              <a:solidFill>
                <a:schemeClr val="tx1"/>
              </a:solidFill>
            </a:endParaRPr>
          </a:p>
        </p:txBody>
      </p:sp>
      <p:sp>
        <p:nvSpPr>
          <p:cNvPr id="6" name="Rounded Rectangle 5"/>
          <p:cNvSpPr/>
          <p:nvPr/>
        </p:nvSpPr>
        <p:spPr>
          <a:xfrm>
            <a:off x="924232" y="4751217"/>
            <a:ext cx="5577305" cy="12469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Tas saistās ar ilgtspējīga patēriņa dzīves stila nostabilizēšanos noteiktās sociālās grupās, taču šie dzīves stili ir margināli un nespēj atsvērt apjoma efektu un ar to saistītās augošās patēriņa ietekmes uz klimatu</a:t>
            </a:r>
            <a:endParaRPr lang="lv-LV" b="1" dirty="0" smtClean="0">
              <a:solidFill>
                <a:schemeClr val="tx1"/>
              </a:solidFill>
            </a:endParaRPr>
          </a:p>
        </p:txBody>
      </p:sp>
    </p:spTree>
    <p:extLst>
      <p:ext uri="{BB962C8B-B14F-4D97-AF65-F5344CB8AC3E}">
        <p14:creationId xmlns:p14="http://schemas.microsoft.com/office/powerpoint/2010/main" val="321651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92666260"/>
              </p:ext>
            </p:extLst>
          </p:nvPr>
        </p:nvGraphicFramePr>
        <p:xfrm>
          <a:off x="838199" y="2138038"/>
          <a:ext cx="10515601" cy="2734324"/>
        </p:xfrm>
        <a:graphic>
          <a:graphicData uri="http://schemas.openxmlformats.org/drawingml/2006/table">
            <a:tbl>
              <a:tblPr firstRow="1" firstCol="1" bandRow="1">
                <a:tableStyleId>{5C22544A-7EE6-4342-B048-85BDC9FD1C3A}</a:tableStyleId>
              </a:tblPr>
              <a:tblGrid>
                <a:gridCol w="1972727">
                  <a:extLst>
                    <a:ext uri="{9D8B030D-6E8A-4147-A177-3AD203B41FA5}">
                      <a16:colId xmlns:a16="http://schemas.microsoft.com/office/drawing/2014/main" val="3809938670"/>
                    </a:ext>
                  </a:extLst>
                </a:gridCol>
                <a:gridCol w="4271437">
                  <a:extLst>
                    <a:ext uri="{9D8B030D-6E8A-4147-A177-3AD203B41FA5}">
                      <a16:colId xmlns:a16="http://schemas.microsoft.com/office/drawing/2014/main" val="653941536"/>
                    </a:ext>
                  </a:extLst>
                </a:gridCol>
                <a:gridCol w="4271437">
                  <a:extLst>
                    <a:ext uri="{9D8B030D-6E8A-4147-A177-3AD203B41FA5}">
                      <a16:colId xmlns:a16="http://schemas.microsoft.com/office/drawing/2014/main" val="2678053626"/>
                    </a:ext>
                  </a:extLst>
                </a:gridCol>
              </a:tblGrid>
              <a:tr h="722644">
                <a:tc>
                  <a:txBody>
                    <a:bodyPr/>
                    <a:lstStyle/>
                    <a:p>
                      <a:pPr algn="ctr">
                        <a:lnSpc>
                          <a:spcPct val="100000"/>
                        </a:lnSpc>
                      </a:pPr>
                      <a:endParaRPr lang="lv-LV" sz="2000" b="0" dirty="0">
                        <a:effectLst/>
                        <a:latin typeface="+mj-lt"/>
                      </a:endParaRPr>
                    </a:p>
                  </a:txBody>
                  <a:tcPr>
                    <a:noFill/>
                  </a:tcPr>
                </a:tc>
                <a:tc>
                  <a:txBody>
                    <a:bodyPr/>
                    <a:lstStyle/>
                    <a:p>
                      <a:pPr algn="ctr">
                        <a:lnSpc>
                          <a:spcPct val="100000"/>
                        </a:lnSpc>
                        <a:spcAft>
                          <a:spcPts val="0"/>
                        </a:spcAft>
                      </a:pPr>
                      <a:r>
                        <a:rPr lang="lv-LV" sz="2400" b="1" kern="150" dirty="0">
                          <a:effectLst/>
                          <a:latin typeface="+mj-lt"/>
                        </a:rPr>
                        <a:t>Attieksme – rūp vides jautājumi </a:t>
                      </a:r>
                      <a:endParaRPr lang="lv-LV" sz="2400" b="1" kern="150" dirty="0">
                        <a:solidFill>
                          <a:srgbClr val="000000"/>
                        </a:solidFill>
                        <a:effectLst/>
                        <a:latin typeface="+mj-lt"/>
                        <a:ea typeface="MS Gothic" panose="020B0609070205080204" pitchFamily="49" charset="-128"/>
                        <a:cs typeface="MS Gothic" panose="020B0609070205080204" pitchFamily="49" charset="-128"/>
                      </a:endParaRPr>
                    </a:p>
                  </a:txBody>
                  <a:tcPr anchor="ctr">
                    <a:solidFill>
                      <a:schemeClr val="accent6">
                        <a:lumMod val="50000"/>
                      </a:schemeClr>
                    </a:solidFill>
                  </a:tcPr>
                </a:tc>
                <a:tc>
                  <a:txBody>
                    <a:bodyPr/>
                    <a:lstStyle/>
                    <a:p>
                      <a:pPr algn="ctr">
                        <a:lnSpc>
                          <a:spcPct val="100000"/>
                        </a:lnSpc>
                        <a:spcAft>
                          <a:spcPts val="0"/>
                        </a:spcAft>
                      </a:pPr>
                      <a:r>
                        <a:rPr lang="lv-LV" sz="2400" b="1" kern="150" dirty="0">
                          <a:effectLst/>
                          <a:latin typeface="+mj-lt"/>
                        </a:rPr>
                        <a:t>Attieksme – nerūp vides jautājumi</a:t>
                      </a:r>
                      <a:endParaRPr lang="lv-LV" sz="2400" b="1" kern="150" dirty="0">
                        <a:solidFill>
                          <a:srgbClr val="000000"/>
                        </a:solidFill>
                        <a:effectLst/>
                        <a:latin typeface="+mj-lt"/>
                        <a:ea typeface="MS Gothic" panose="020B0609070205080204" pitchFamily="49" charset="-128"/>
                        <a:cs typeface="MS Gothic" panose="020B0609070205080204" pitchFamily="49" charset="-128"/>
                      </a:endParaRPr>
                    </a:p>
                  </a:txBody>
                  <a:tcPr anchor="ctr">
                    <a:solidFill>
                      <a:schemeClr val="accent4">
                        <a:lumMod val="50000"/>
                      </a:schemeClr>
                    </a:solidFill>
                  </a:tcPr>
                </a:tc>
                <a:extLst>
                  <a:ext uri="{0D108BD9-81ED-4DB2-BD59-A6C34878D82A}">
                    <a16:rowId xmlns:a16="http://schemas.microsoft.com/office/drawing/2014/main" val="2010993935"/>
                  </a:ext>
                </a:extLst>
              </a:tr>
              <a:tr h="370840">
                <a:tc>
                  <a:txBody>
                    <a:bodyPr/>
                    <a:lstStyle/>
                    <a:p>
                      <a:pPr algn="ctr">
                        <a:lnSpc>
                          <a:spcPct val="100000"/>
                        </a:lnSpc>
                        <a:spcAft>
                          <a:spcPts val="0"/>
                        </a:spcAft>
                      </a:pPr>
                      <a:r>
                        <a:rPr lang="lv-LV" sz="2400" b="1" kern="150" dirty="0">
                          <a:effectLst/>
                          <a:latin typeface="+mj-lt"/>
                        </a:rPr>
                        <a:t>Ilgtspējīgs patēriņš</a:t>
                      </a:r>
                      <a:endParaRPr lang="lv-LV" sz="2400" b="1" kern="150" dirty="0">
                        <a:solidFill>
                          <a:srgbClr val="000000"/>
                        </a:solidFill>
                        <a:effectLst/>
                        <a:latin typeface="+mj-lt"/>
                        <a:ea typeface="MS Gothic" panose="020B0609070205080204" pitchFamily="49" charset="-128"/>
                        <a:cs typeface="MS Gothic" panose="020B0609070205080204" pitchFamily="49" charset="-128"/>
                      </a:endParaRPr>
                    </a:p>
                  </a:txBody>
                  <a:tcPr anchor="ctr">
                    <a:solidFill>
                      <a:schemeClr val="accent6">
                        <a:lumMod val="50000"/>
                      </a:schemeClr>
                    </a:solidFill>
                  </a:tcPr>
                </a:tc>
                <a:tc>
                  <a:txBody>
                    <a:bodyPr/>
                    <a:lstStyle/>
                    <a:p>
                      <a:pPr algn="ctr">
                        <a:lnSpc>
                          <a:spcPct val="100000"/>
                        </a:lnSpc>
                        <a:spcAft>
                          <a:spcPts val="0"/>
                        </a:spcAft>
                      </a:pPr>
                      <a:r>
                        <a:rPr lang="lv-LV" sz="2400" b="0" u="sng" kern="150" dirty="0" smtClean="0">
                          <a:effectLst/>
                          <a:latin typeface="+mj-lt"/>
                        </a:rPr>
                        <a:t>1.grupa</a:t>
                      </a:r>
                      <a:r>
                        <a:rPr lang="lv-LV" sz="2400" b="0" kern="150" dirty="0" smtClean="0">
                          <a:effectLst/>
                          <a:latin typeface="+mj-lt"/>
                        </a:rPr>
                        <a:t> </a:t>
                      </a:r>
                      <a:r>
                        <a:rPr lang="lv-LV" sz="2400" b="0" kern="150" dirty="0">
                          <a:effectLst/>
                          <a:latin typeface="+mj-lt"/>
                        </a:rPr>
                        <a:t>– </a:t>
                      </a:r>
                      <a:r>
                        <a:rPr lang="lv-LV" sz="2400" b="1" kern="150" dirty="0">
                          <a:effectLst/>
                          <a:latin typeface="+mj-lt"/>
                        </a:rPr>
                        <a:t>rūp</a:t>
                      </a:r>
                      <a:r>
                        <a:rPr lang="lv-LV" sz="2400" b="0" kern="150" dirty="0">
                          <a:effectLst/>
                          <a:latin typeface="+mj-lt"/>
                        </a:rPr>
                        <a:t> vides jautājumi un praktizē ilgtspējīgu patēriņu</a:t>
                      </a:r>
                      <a:endParaRPr lang="lv-LV" sz="2400" b="0" kern="150" dirty="0">
                        <a:solidFill>
                          <a:srgbClr val="000000"/>
                        </a:solidFill>
                        <a:effectLst/>
                        <a:latin typeface="+mj-lt"/>
                        <a:ea typeface="MS Gothic" panose="020B0609070205080204" pitchFamily="49" charset="-128"/>
                        <a:cs typeface="MS Gothic" panose="020B0609070205080204" pitchFamily="49" charset="-128"/>
                      </a:endParaRPr>
                    </a:p>
                  </a:txBody>
                  <a:tcPr>
                    <a:solidFill>
                      <a:schemeClr val="accent6">
                        <a:lumMod val="60000"/>
                        <a:lumOff val="40000"/>
                      </a:schemeClr>
                    </a:solidFill>
                  </a:tcPr>
                </a:tc>
                <a:tc>
                  <a:txBody>
                    <a:bodyPr/>
                    <a:lstStyle/>
                    <a:p>
                      <a:pPr algn="ctr">
                        <a:lnSpc>
                          <a:spcPct val="100000"/>
                        </a:lnSpc>
                        <a:spcAft>
                          <a:spcPts val="0"/>
                        </a:spcAft>
                      </a:pPr>
                      <a:r>
                        <a:rPr lang="lv-LV" sz="2400" b="0" u="sng" kern="150" dirty="0" smtClean="0">
                          <a:effectLst/>
                          <a:latin typeface="+mj-lt"/>
                        </a:rPr>
                        <a:t>3.grupa</a:t>
                      </a:r>
                      <a:r>
                        <a:rPr lang="lv-LV" sz="2400" b="0" kern="150" dirty="0" smtClean="0">
                          <a:effectLst/>
                          <a:latin typeface="+mj-lt"/>
                        </a:rPr>
                        <a:t> </a:t>
                      </a:r>
                      <a:r>
                        <a:rPr lang="lv-LV" sz="2400" b="0" kern="150" dirty="0">
                          <a:effectLst/>
                          <a:latin typeface="+mj-lt"/>
                        </a:rPr>
                        <a:t>– </a:t>
                      </a:r>
                      <a:r>
                        <a:rPr lang="lv-LV" sz="2400" b="1" kern="150" dirty="0">
                          <a:effectLst/>
                          <a:latin typeface="+mj-lt"/>
                        </a:rPr>
                        <a:t>nerūp</a:t>
                      </a:r>
                      <a:r>
                        <a:rPr lang="lv-LV" sz="2400" b="0" kern="150" dirty="0">
                          <a:effectLst/>
                          <a:latin typeface="+mj-lt"/>
                        </a:rPr>
                        <a:t> vides jautājumi, bet praktizē ilgtspējīgu patēriņu</a:t>
                      </a:r>
                      <a:endParaRPr lang="lv-LV" sz="2400" b="0" kern="150" dirty="0">
                        <a:solidFill>
                          <a:srgbClr val="000000"/>
                        </a:solidFill>
                        <a:effectLst/>
                        <a:latin typeface="+mj-lt"/>
                        <a:ea typeface="MS Gothic" panose="020B0609070205080204" pitchFamily="49" charset="-128"/>
                        <a:cs typeface="MS Gothic" panose="020B0609070205080204" pitchFamily="49" charset="-128"/>
                      </a:endParaRPr>
                    </a:p>
                  </a:txBody>
                  <a:tcPr>
                    <a:solidFill>
                      <a:schemeClr val="accent4">
                        <a:lumMod val="40000"/>
                        <a:lumOff val="60000"/>
                      </a:schemeClr>
                    </a:solidFill>
                  </a:tcPr>
                </a:tc>
                <a:extLst>
                  <a:ext uri="{0D108BD9-81ED-4DB2-BD59-A6C34878D82A}">
                    <a16:rowId xmlns:a16="http://schemas.microsoft.com/office/drawing/2014/main" val="1924395597"/>
                  </a:ext>
                </a:extLst>
              </a:tr>
              <a:tr h="370840">
                <a:tc>
                  <a:txBody>
                    <a:bodyPr/>
                    <a:lstStyle/>
                    <a:p>
                      <a:pPr algn="ctr">
                        <a:lnSpc>
                          <a:spcPct val="100000"/>
                        </a:lnSpc>
                        <a:spcAft>
                          <a:spcPts val="0"/>
                        </a:spcAft>
                      </a:pPr>
                      <a:r>
                        <a:rPr lang="lv-LV" sz="2400" b="1" dirty="0">
                          <a:effectLst/>
                          <a:latin typeface="+mj-lt"/>
                        </a:rPr>
                        <a:t>Neilgtspējīgs patēriņš</a:t>
                      </a:r>
                      <a:endParaRPr lang="lv-LV" sz="2400" b="1" dirty="0">
                        <a:effectLst/>
                        <a:latin typeface="+mj-lt"/>
                        <a:ea typeface="Calibri" panose="020F0502020204030204" pitchFamily="34" charset="0"/>
                      </a:endParaRPr>
                    </a:p>
                  </a:txBody>
                  <a:tcPr anchor="ctr">
                    <a:solidFill>
                      <a:schemeClr val="accent4">
                        <a:lumMod val="50000"/>
                      </a:schemeClr>
                    </a:solidFill>
                  </a:tcPr>
                </a:tc>
                <a:tc>
                  <a:txBody>
                    <a:bodyPr/>
                    <a:lstStyle/>
                    <a:p>
                      <a:pPr algn="ctr">
                        <a:lnSpc>
                          <a:spcPct val="100000"/>
                        </a:lnSpc>
                        <a:spcAft>
                          <a:spcPts val="0"/>
                        </a:spcAft>
                      </a:pPr>
                      <a:r>
                        <a:rPr lang="lv-LV" sz="2400" b="0" u="sng" kern="1200" dirty="0" smtClean="0">
                          <a:effectLst/>
                          <a:latin typeface="+mj-lt"/>
                        </a:rPr>
                        <a:t>2.grupa</a:t>
                      </a:r>
                      <a:r>
                        <a:rPr lang="lv-LV" sz="2400" b="0" kern="1200" dirty="0" smtClean="0">
                          <a:effectLst/>
                          <a:latin typeface="+mj-lt"/>
                        </a:rPr>
                        <a:t> </a:t>
                      </a:r>
                      <a:r>
                        <a:rPr lang="lv-LV" sz="2400" b="0" dirty="0">
                          <a:effectLst/>
                          <a:latin typeface="+mj-lt"/>
                        </a:rPr>
                        <a:t>–</a:t>
                      </a:r>
                      <a:r>
                        <a:rPr lang="lv-LV" sz="2400" b="0" kern="1200" dirty="0">
                          <a:effectLst/>
                          <a:latin typeface="+mj-lt"/>
                        </a:rPr>
                        <a:t> </a:t>
                      </a:r>
                      <a:r>
                        <a:rPr lang="lv-LV" sz="2400" b="1" dirty="0">
                          <a:effectLst/>
                          <a:latin typeface="+mj-lt"/>
                        </a:rPr>
                        <a:t>rūp</a:t>
                      </a:r>
                      <a:r>
                        <a:rPr lang="lv-LV" sz="2400" b="0" dirty="0">
                          <a:effectLst/>
                          <a:latin typeface="+mj-lt"/>
                        </a:rPr>
                        <a:t> vides jautājumi, bet nepraktizē ilgtspējīgu patēriņu</a:t>
                      </a:r>
                      <a:endParaRPr lang="lv-LV" sz="2400" b="0" dirty="0">
                        <a:effectLst/>
                        <a:latin typeface="+mj-lt"/>
                        <a:ea typeface="Calibri" panose="020F0502020204030204" pitchFamily="34" charset="0"/>
                      </a:endParaRPr>
                    </a:p>
                  </a:txBody>
                  <a:tcPr>
                    <a:solidFill>
                      <a:schemeClr val="accent4">
                        <a:lumMod val="40000"/>
                        <a:lumOff val="60000"/>
                      </a:schemeClr>
                    </a:solidFill>
                  </a:tcPr>
                </a:tc>
                <a:tc>
                  <a:txBody>
                    <a:bodyPr/>
                    <a:lstStyle/>
                    <a:p>
                      <a:pPr algn="ctr">
                        <a:lnSpc>
                          <a:spcPct val="100000"/>
                        </a:lnSpc>
                        <a:spcAft>
                          <a:spcPts val="0"/>
                        </a:spcAft>
                      </a:pPr>
                      <a:r>
                        <a:rPr lang="lv-LV" sz="2400" b="0" u="sng" kern="1200" dirty="0" smtClean="0">
                          <a:effectLst/>
                          <a:latin typeface="+mj-lt"/>
                        </a:rPr>
                        <a:t>4.grupa</a:t>
                      </a:r>
                      <a:r>
                        <a:rPr lang="lv-LV" sz="2400" b="0" kern="1200" dirty="0" smtClean="0">
                          <a:effectLst/>
                          <a:latin typeface="+mj-lt"/>
                        </a:rPr>
                        <a:t> </a:t>
                      </a:r>
                      <a:r>
                        <a:rPr lang="lv-LV" sz="2400" b="0" dirty="0">
                          <a:effectLst/>
                          <a:latin typeface="+mj-lt"/>
                        </a:rPr>
                        <a:t>–</a:t>
                      </a:r>
                      <a:r>
                        <a:rPr lang="lv-LV" sz="2400" b="0" kern="1200" dirty="0">
                          <a:effectLst/>
                          <a:latin typeface="+mj-lt"/>
                        </a:rPr>
                        <a:t> </a:t>
                      </a:r>
                      <a:r>
                        <a:rPr lang="lv-LV" sz="2400" b="1" dirty="0">
                          <a:effectLst/>
                          <a:latin typeface="+mj-lt"/>
                        </a:rPr>
                        <a:t>nerūp</a:t>
                      </a:r>
                      <a:r>
                        <a:rPr lang="lv-LV" sz="2400" b="0" dirty="0">
                          <a:effectLst/>
                          <a:latin typeface="+mj-lt"/>
                        </a:rPr>
                        <a:t> vides jautājumi un nepraktizē ilgtspējīgu patēriņu</a:t>
                      </a:r>
                      <a:endParaRPr lang="lv-LV" sz="2400" b="0" dirty="0">
                        <a:effectLst/>
                        <a:latin typeface="+mj-lt"/>
                        <a:ea typeface="Calibri" panose="020F0502020204030204" pitchFamily="34" charset="0"/>
                      </a:endParaRPr>
                    </a:p>
                  </a:txBody>
                  <a:tcPr>
                    <a:solidFill>
                      <a:schemeClr val="accent4">
                        <a:lumMod val="60000"/>
                        <a:lumOff val="40000"/>
                      </a:schemeClr>
                    </a:solidFill>
                  </a:tcPr>
                </a:tc>
                <a:extLst>
                  <a:ext uri="{0D108BD9-81ED-4DB2-BD59-A6C34878D82A}">
                    <a16:rowId xmlns:a16="http://schemas.microsoft.com/office/drawing/2014/main" val="2019970155"/>
                  </a:ext>
                </a:extLst>
              </a:tr>
            </a:tbl>
          </a:graphicData>
        </a:graphic>
      </p:graphicFrame>
      <p:sp>
        <p:nvSpPr>
          <p:cNvPr id="6" name="Title 1"/>
          <p:cNvSpPr txBox="1">
            <a:spLocks/>
          </p:cNvSpPr>
          <p:nvPr/>
        </p:nvSpPr>
        <p:spPr>
          <a:xfrm>
            <a:off x="1260764" y="490684"/>
            <a:ext cx="9670472" cy="117186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Sabiedrība nav homogēna </a:t>
            </a:r>
            <a:r>
              <a:rPr lang="lv-LV" sz="2400" dirty="0" smtClean="0"/>
              <a:t>un, </a:t>
            </a:r>
            <a:r>
              <a:rPr lang="lv-LV" sz="2400" dirty="0"/>
              <a:t>vērtējot iedzīvotāju rūpes par vidi un ilgtspējīgu patēriņu, visus iedzīvotājus var iedalīt četrās </a:t>
            </a:r>
            <a:r>
              <a:rPr lang="lv-LV" sz="2400" dirty="0" smtClean="0"/>
              <a:t>apjoma ziņā </a:t>
            </a:r>
            <a:r>
              <a:rPr lang="lv-LV" sz="2400" dirty="0"/>
              <a:t>līdzīgās </a:t>
            </a:r>
            <a:r>
              <a:rPr lang="lv-LV" sz="2400" b="1" dirty="0" smtClean="0"/>
              <a:t>ilgtspējīga patēriņa mērķgrupās </a:t>
            </a:r>
          </a:p>
        </p:txBody>
      </p:sp>
      <p:sp>
        <p:nvSpPr>
          <p:cNvPr id="7" name="Rounded Rectangle 6"/>
          <p:cNvSpPr/>
          <p:nvPr/>
        </p:nvSpPr>
        <p:spPr>
          <a:xfrm>
            <a:off x="1979255" y="5347856"/>
            <a:ext cx="8233490" cy="98367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Analizējot </a:t>
            </a:r>
            <a:r>
              <a:rPr lang="lv-LV" b="1" dirty="0">
                <a:solidFill>
                  <a:schemeClr val="tx1"/>
                </a:solidFill>
              </a:rPr>
              <a:t>patērētāju vides rīcību, bez attieksmēm un rīcības, būtiski ir saprast arī patērētāju gatavību mainīt savas vajadzības un apmierināt tās ārpus tirgus, vai esošo sistēmu ietvaros pārslēgties uz videi draudzīgākām izvēlēm</a:t>
            </a:r>
            <a:endParaRPr lang="lv-LV" b="1" dirty="0" smtClean="0">
              <a:solidFill>
                <a:schemeClr val="tx1"/>
              </a:solidFill>
            </a:endParaRPr>
          </a:p>
        </p:txBody>
      </p:sp>
    </p:spTree>
    <p:extLst>
      <p:ext uri="{BB962C8B-B14F-4D97-AF65-F5344CB8AC3E}">
        <p14:creationId xmlns:p14="http://schemas.microsoft.com/office/powerpoint/2010/main" val="197905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14_Attt\5190195643_b424990b86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0945" y="0"/>
            <a:ext cx="3879875" cy="57459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14_Attt\4507954714_458a5c6306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039" y="1996860"/>
            <a:ext cx="3962777" cy="486114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90945" y="581892"/>
            <a:ext cx="6580909" cy="16071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Sabiedrības grupās, kurām </a:t>
            </a:r>
            <a:r>
              <a:rPr lang="lv-LV" b="1" u="sng" dirty="0">
                <a:solidFill>
                  <a:schemeClr val="tx1"/>
                </a:solidFill>
              </a:rPr>
              <a:t>nerūp vides jautājumi</a:t>
            </a:r>
            <a:r>
              <a:rPr lang="lv-LV" b="1" dirty="0">
                <a:solidFill>
                  <a:schemeClr val="tx1"/>
                </a:solidFill>
              </a:rPr>
              <a:t>, videi draudzīgu rīcību ir iespējams stimulēt, veidojot ilgtspējīgu produktu piegādes sistēmas, tirgū nodrošinot videi draudzīgu produktu piedāvājumu un produktu cenās integrējot ārējās </a:t>
            </a:r>
            <a:endParaRPr lang="lv-LV" b="1" dirty="0" smtClean="0">
              <a:solidFill>
                <a:schemeClr val="tx1"/>
              </a:solidFill>
            </a:endParaRPr>
          </a:p>
          <a:p>
            <a:pPr algn="ctr"/>
            <a:r>
              <a:rPr lang="lv-LV" b="1" dirty="0" smtClean="0">
                <a:solidFill>
                  <a:schemeClr val="tx1"/>
                </a:solidFill>
              </a:rPr>
              <a:t>vides </a:t>
            </a:r>
            <a:r>
              <a:rPr lang="lv-LV" b="1" dirty="0">
                <a:solidFill>
                  <a:schemeClr val="tx1"/>
                </a:solidFill>
              </a:rPr>
              <a:t>un sociālās izmaksas</a:t>
            </a:r>
          </a:p>
        </p:txBody>
      </p:sp>
      <p:sp>
        <p:nvSpPr>
          <p:cNvPr id="5" name="Rounded Rectangle 4"/>
          <p:cNvSpPr/>
          <p:nvPr/>
        </p:nvSpPr>
        <p:spPr>
          <a:xfrm>
            <a:off x="4350327" y="4821383"/>
            <a:ext cx="7586214" cy="16071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atērētāji</a:t>
            </a:r>
            <a:r>
              <a:rPr lang="lv-LV" b="1" dirty="0">
                <a:solidFill>
                  <a:schemeClr val="tx1"/>
                </a:solidFill>
              </a:rPr>
              <a:t>, kuriem </a:t>
            </a:r>
            <a:r>
              <a:rPr lang="lv-LV" b="1" u="sng" dirty="0">
                <a:solidFill>
                  <a:schemeClr val="tx1"/>
                </a:solidFill>
              </a:rPr>
              <a:t>rūp vides jautājumi</a:t>
            </a:r>
            <a:r>
              <a:rPr lang="lv-LV" b="1" dirty="0">
                <a:solidFill>
                  <a:schemeClr val="tx1"/>
                </a:solidFill>
              </a:rPr>
              <a:t> un kuri interesējas par patēriņa ietekmēm uz vidi un veselību, ir vai nu gatavi maksāt vairāk, vai mainīt savus uzvedības paradumus par labu videi draudzīgākām izvēlēm, kuras lielā mērā ir atkarīgas no iedzīvotāju ienākumu līmeņa un citiem iekšējiem faktoriem, piemēram, prasmēm vai zināšanām par videi draudzīgas rīcības iespējām</a:t>
            </a:r>
            <a:endParaRPr lang="lv-LV" b="1" dirty="0" smtClean="0">
              <a:solidFill>
                <a:schemeClr val="tx1"/>
              </a:solidFill>
            </a:endParaRPr>
          </a:p>
        </p:txBody>
      </p:sp>
    </p:spTree>
    <p:extLst>
      <p:ext uri="{BB962C8B-B14F-4D97-AF65-F5344CB8AC3E}">
        <p14:creationId xmlns:p14="http://schemas.microsoft.com/office/powerpoint/2010/main" val="864013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luksne.lv/info_data/info08/sep03_01_vide/picture%20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7464"/>
            <a:ext cx="5987845" cy="44908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627911" y="485234"/>
            <a:ext cx="8936178" cy="11773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Viens no pirmajiem soļiem OMA īstenošanai ir </a:t>
            </a:r>
            <a:r>
              <a:rPr lang="lv-LV" sz="2400" b="1" dirty="0"/>
              <a:t>izstrādāt un ieviest zema oglekļa attīstības stratēģiju</a:t>
            </a:r>
            <a:r>
              <a:rPr lang="lv-LV" sz="2400" dirty="0"/>
              <a:t>, kas arī paredzētu galvenās vadlīnijas dažādiem tautsaimniecības sektoriem</a:t>
            </a:r>
            <a:endParaRPr lang="lv-LV" sz="2400" dirty="0" smtClean="0"/>
          </a:p>
        </p:txBody>
      </p:sp>
      <p:sp>
        <p:nvSpPr>
          <p:cNvPr id="4" name="Rounded Rectangle 3"/>
          <p:cNvSpPr/>
          <p:nvPr/>
        </p:nvSpPr>
        <p:spPr>
          <a:xfrm>
            <a:off x="5135847" y="2247400"/>
            <a:ext cx="6747164" cy="106057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nodrošinātu mērķtiecīgu pāreju uz oglekļa mazietilpīgu attīstību un samazinātu valsts vai pašvaldības ietekmes uz </a:t>
            </a:r>
            <a:r>
              <a:rPr lang="lv-LV" b="1" dirty="0" smtClean="0">
                <a:solidFill>
                  <a:schemeClr val="tx1"/>
                </a:solidFill>
              </a:rPr>
              <a:t>klimatu, </a:t>
            </a:r>
          </a:p>
          <a:p>
            <a:pPr algn="ctr"/>
            <a:r>
              <a:rPr lang="lv-LV" b="1" dirty="0" smtClean="0">
                <a:solidFill>
                  <a:schemeClr val="tx1"/>
                </a:solidFill>
              </a:rPr>
              <a:t>būtu </a:t>
            </a:r>
            <a:r>
              <a:rPr lang="lv-LV" b="1" dirty="0">
                <a:solidFill>
                  <a:schemeClr val="tx1"/>
                </a:solidFill>
              </a:rPr>
              <a:t>jāseko vienkāršam algoritmam:</a:t>
            </a:r>
          </a:p>
        </p:txBody>
      </p:sp>
      <p:sp>
        <p:nvSpPr>
          <p:cNvPr id="5" name="Rounded Rectangle 4"/>
          <p:cNvSpPr/>
          <p:nvPr/>
        </p:nvSpPr>
        <p:spPr>
          <a:xfrm>
            <a:off x="5347324" y="3219487"/>
            <a:ext cx="6324210" cy="22998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Jāsāk </a:t>
            </a:r>
            <a:r>
              <a:rPr lang="lv-LV" b="1" dirty="0">
                <a:solidFill>
                  <a:schemeClr val="tx1"/>
                </a:solidFill>
              </a:rPr>
              <a:t>ar SEG emisiju samazināšanu tajos sektoros, kas rada lielākās ietekmes uz </a:t>
            </a:r>
            <a:r>
              <a:rPr lang="lv-LV" b="1" dirty="0" smtClean="0">
                <a:solidFill>
                  <a:schemeClr val="tx1"/>
                </a:solidFill>
              </a:rPr>
              <a:t>klimatu (oglekļa </a:t>
            </a:r>
            <a:r>
              <a:rPr lang="lv-LV" b="1" dirty="0">
                <a:solidFill>
                  <a:schemeClr val="tx1"/>
                </a:solidFill>
              </a:rPr>
              <a:t>pēdas </a:t>
            </a:r>
            <a:r>
              <a:rPr lang="lv-LV" b="1" dirty="0" smtClean="0">
                <a:solidFill>
                  <a:schemeClr val="tx1"/>
                </a:solidFill>
              </a:rPr>
              <a:t>aprēķins)</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Pēc </a:t>
            </a:r>
            <a:r>
              <a:rPr lang="lv-LV" b="1" dirty="0">
                <a:solidFill>
                  <a:schemeClr val="tx1"/>
                </a:solidFill>
              </a:rPr>
              <a:t>iespējas jāizvairās no rīcībām, kas īstermiņā vai ilgtermiņā veicinās tiešo un netiešo SEG emisiju </a:t>
            </a:r>
            <a:r>
              <a:rPr lang="lv-LV" b="1" dirty="0" smtClean="0">
                <a:solidFill>
                  <a:schemeClr val="tx1"/>
                </a:solidFill>
              </a:rPr>
              <a:t>pieaugumu</a:t>
            </a:r>
            <a:endParaRPr lang="lv-LV" b="1" dirty="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Jāizvēlas </a:t>
            </a:r>
            <a:r>
              <a:rPr lang="lv-LV" b="1" dirty="0">
                <a:solidFill>
                  <a:schemeClr val="tx1"/>
                </a:solidFill>
              </a:rPr>
              <a:t>alternatīvas, kas ļauj samazināt SEG emisijas, piemēram, uzlabojot darbības efektivitāti, un izvēlies labākos pieejamos tehniskos risinājumus</a:t>
            </a:r>
            <a:endParaRPr lang="lv-LV" b="1" dirty="0" smtClean="0">
              <a:solidFill>
                <a:schemeClr val="tx1"/>
              </a:solidFill>
            </a:endParaRPr>
          </a:p>
        </p:txBody>
      </p:sp>
    </p:spTree>
    <p:extLst>
      <p:ext uri="{BB962C8B-B14F-4D97-AF65-F5344CB8AC3E}">
        <p14:creationId xmlns:p14="http://schemas.microsoft.com/office/powerpoint/2010/main" val="529840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14_Attt\263721136_7bf6de8cb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707" y="0"/>
            <a:ext cx="572750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32513" y="1127233"/>
            <a:ext cx="4031669" cy="122577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Veicamie uzdevumi </a:t>
            </a:r>
            <a:r>
              <a:rPr lang="lv-LV" sz="2400" dirty="0" smtClean="0"/>
              <a:t>OMA ieviešanā </a:t>
            </a:r>
            <a:r>
              <a:rPr lang="lv-LV" sz="2400" dirty="0"/>
              <a:t>būtu, </a:t>
            </a:r>
            <a:r>
              <a:rPr lang="lv-LV" sz="2400" dirty="0" smtClean="0"/>
              <a:t>piemēram, šādi:</a:t>
            </a:r>
          </a:p>
        </p:txBody>
      </p:sp>
      <p:sp>
        <p:nvSpPr>
          <p:cNvPr id="4" name="Rounded Rectangle 3"/>
          <p:cNvSpPr/>
          <p:nvPr/>
        </p:nvSpPr>
        <p:spPr>
          <a:xfrm>
            <a:off x="3990109" y="543081"/>
            <a:ext cx="5447189" cy="239408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Pēc iespējas ātrāk samazināt SEG emisiju apjomu</a:t>
            </a:r>
          </a:p>
          <a:p>
            <a:pPr marL="285750" indent="-285750">
              <a:spcAft>
                <a:spcPts val="600"/>
              </a:spcAft>
              <a:buFont typeface="Arial" panose="020B0604020202020204" pitchFamily="34" charset="0"/>
              <a:buChar char="•"/>
            </a:pPr>
            <a:r>
              <a:rPr lang="lv-LV" b="1" dirty="0" smtClean="0">
                <a:solidFill>
                  <a:schemeClr val="tx1"/>
                </a:solidFill>
              </a:rPr>
              <a:t>Palielināt atjaunojamās enerģijas īpatsvaru kopējā </a:t>
            </a:r>
            <a:r>
              <a:rPr lang="lv-LV" b="1" dirty="0" err="1" smtClean="0">
                <a:solidFill>
                  <a:schemeClr val="tx1"/>
                </a:solidFill>
              </a:rPr>
              <a:t>energobilancē</a:t>
            </a:r>
            <a:endParaRPr lang="lv-LV" b="1" dirty="0" smtClean="0">
              <a:solidFill>
                <a:schemeClr val="tx1"/>
              </a:solidFill>
            </a:endParaRPr>
          </a:p>
          <a:p>
            <a:pPr marL="285750" indent="-285750">
              <a:spcAft>
                <a:spcPts val="600"/>
              </a:spcAft>
              <a:buFont typeface="Arial" panose="020B0604020202020204" pitchFamily="34" charset="0"/>
              <a:buChar char="•"/>
            </a:pPr>
            <a:r>
              <a:rPr lang="lv-LV" b="1" dirty="0" smtClean="0">
                <a:solidFill>
                  <a:schemeClr val="tx1"/>
                </a:solidFill>
              </a:rPr>
              <a:t>Veicināt energoefektivitāti</a:t>
            </a:r>
          </a:p>
          <a:p>
            <a:pPr marL="285750" indent="-285750">
              <a:spcAft>
                <a:spcPts val="600"/>
              </a:spcAft>
              <a:buFont typeface="Arial" panose="020B0604020202020204" pitchFamily="34" charset="0"/>
              <a:buChar char="•"/>
            </a:pPr>
            <a:r>
              <a:rPr lang="lv-LV" b="1" dirty="0" smtClean="0">
                <a:solidFill>
                  <a:schemeClr val="tx1"/>
                </a:solidFill>
              </a:rPr>
              <a:t>Nostiprināt </a:t>
            </a:r>
            <a:r>
              <a:rPr lang="lv-LV" b="1" dirty="0">
                <a:solidFill>
                  <a:schemeClr val="tx1"/>
                </a:solidFill>
              </a:rPr>
              <a:t>L</a:t>
            </a:r>
            <a:r>
              <a:rPr lang="lv-LV" b="1" dirty="0" smtClean="0">
                <a:solidFill>
                  <a:schemeClr val="tx1"/>
                </a:solidFill>
              </a:rPr>
              <a:t>atvijas ekonomikas noturība pret klimata pārmaiņu radītajiem riskiem</a:t>
            </a:r>
          </a:p>
          <a:p>
            <a:pPr marL="285750" indent="-285750">
              <a:spcAft>
                <a:spcPts val="600"/>
              </a:spcAft>
              <a:buFont typeface="Arial" panose="020B0604020202020204" pitchFamily="34" charset="0"/>
              <a:buChar char="•"/>
            </a:pPr>
            <a:r>
              <a:rPr lang="lv-LV" b="1" dirty="0" smtClean="0">
                <a:solidFill>
                  <a:schemeClr val="tx1"/>
                </a:solidFill>
              </a:rPr>
              <a:t>Attīstīt spēju novērst katastrofas un reaģēt uz tām</a:t>
            </a:r>
          </a:p>
        </p:txBody>
      </p:sp>
      <p:sp>
        <p:nvSpPr>
          <p:cNvPr id="5" name="Rounded Rectangle 4"/>
          <p:cNvSpPr/>
          <p:nvPr/>
        </p:nvSpPr>
        <p:spPr>
          <a:xfrm>
            <a:off x="1365078" y="3225198"/>
            <a:ext cx="3657596" cy="931165"/>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OMA potenciālie rīcību virzieni skar tādas jomas </a:t>
            </a:r>
            <a:r>
              <a:rPr lang="lv-LV" b="1" dirty="0" smtClean="0">
                <a:solidFill>
                  <a:schemeClr val="tx1"/>
                </a:solidFill>
              </a:rPr>
              <a:t>kā:</a:t>
            </a:r>
          </a:p>
          <a:p>
            <a:pPr algn="ctr"/>
            <a:endParaRPr lang="lv-LV" b="1" dirty="0" smtClean="0">
              <a:solidFill>
                <a:schemeClr val="tx1"/>
              </a:solidFill>
            </a:endParaRPr>
          </a:p>
        </p:txBody>
      </p:sp>
      <p:sp>
        <p:nvSpPr>
          <p:cNvPr id="6" name="Rounded Rectangle 5"/>
          <p:cNvSpPr/>
          <p:nvPr/>
        </p:nvSpPr>
        <p:spPr>
          <a:xfrm>
            <a:off x="422969" y="3906982"/>
            <a:ext cx="5541814" cy="27293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Oglekļa mazietilpīgu tehnoloģiju attīstība</a:t>
            </a:r>
          </a:p>
          <a:p>
            <a:pPr marL="285750" indent="-285750">
              <a:buFont typeface="Arial" panose="020B0604020202020204" pitchFamily="34" charset="0"/>
              <a:buChar char="•"/>
            </a:pPr>
            <a:r>
              <a:rPr lang="lv-LV" b="1" dirty="0" smtClean="0">
                <a:solidFill>
                  <a:schemeClr val="tx1"/>
                </a:solidFill>
              </a:rPr>
              <a:t>Resursu efektivitātes uzlabošana uzņēmējdarbībā</a:t>
            </a:r>
          </a:p>
          <a:p>
            <a:pPr marL="285750" indent="-285750">
              <a:buFont typeface="Arial" panose="020B0604020202020204" pitchFamily="34" charset="0"/>
              <a:buChar char="•"/>
            </a:pPr>
            <a:r>
              <a:rPr lang="lv-LV" b="1" dirty="0" smtClean="0">
                <a:solidFill>
                  <a:schemeClr val="tx1"/>
                </a:solidFill>
              </a:rPr>
              <a:t>Ekodizaina un </a:t>
            </a:r>
            <a:r>
              <a:rPr lang="lv-LV" b="1" dirty="0" err="1" smtClean="0">
                <a:solidFill>
                  <a:schemeClr val="tx1"/>
                </a:solidFill>
              </a:rPr>
              <a:t>ekoinovāciju</a:t>
            </a:r>
            <a:r>
              <a:rPr lang="lv-LV" b="1" dirty="0" smtClean="0">
                <a:solidFill>
                  <a:schemeClr val="tx1"/>
                </a:solidFill>
              </a:rPr>
              <a:t> attīstība</a:t>
            </a:r>
          </a:p>
          <a:p>
            <a:pPr marL="285750" indent="-285750">
              <a:buFont typeface="Arial" panose="020B0604020202020204" pitchFamily="34" charset="0"/>
              <a:buChar char="•"/>
            </a:pPr>
            <a:r>
              <a:rPr lang="lv-LV" b="1" dirty="0" smtClean="0">
                <a:solidFill>
                  <a:schemeClr val="tx1"/>
                </a:solidFill>
              </a:rPr>
              <a:t>Ēku energoefektivitāte</a:t>
            </a:r>
          </a:p>
          <a:p>
            <a:pPr marL="285750" indent="-285750">
              <a:buFont typeface="Arial" panose="020B0604020202020204" pitchFamily="34" charset="0"/>
              <a:buChar char="•"/>
            </a:pPr>
            <a:r>
              <a:rPr lang="lv-LV" b="1" dirty="0" smtClean="0">
                <a:solidFill>
                  <a:schemeClr val="tx1"/>
                </a:solidFill>
              </a:rPr>
              <a:t>Vides nodokļi</a:t>
            </a:r>
          </a:p>
          <a:p>
            <a:pPr marL="285750" indent="-285750">
              <a:buFont typeface="Arial" panose="020B0604020202020204" pitchFamily="34" charset="0"/>
              <a:buChar char="•"/>
            </a:pPr>
            <a:r>
              <a:rPr lang="lv-LV" b="1" dirty="0" smtClean="0">
                <a:solidFill>
                  <a:schemeClr val="tx1"/>
                </a:solidFill>
              </a:rPr>
              <a:t>Videi kaitīgu subsīdiju izskaušana</a:t>
            </a:r>
          </a:p>
          <a:p>
            <a:pPr marL="285750" indent="-285750">
              <a:buFont typeface="Arial" panose="020B0604020202020204" pitchFamily="34" charset="0"/>
              <a:buChar char="•"/>
            </a:pPr>
            <a:r>
              <a:rPr lang="lv-LV" b="1" dirty="0" smtClean="0">
                <a:solidFill>
                  <a:schemeClr val="tx1"/>
                </a:solidFill>
              </a:rPr>
              <a:t>Zaļais publiskais iepirkums</a:t>
            </a:r>
          </a:p>
          <a:p>
            <a:pPr marL="285750" indent="-285750">
              <a:buFont typeface="Arial" panose="020B0604020202020204" pitchFamily="34" charset="0"/>
              <a:buChar char="•"/>
            </a:pPr>
            <a:r>
              <a:rPr lang="lv-LV" b="1" dirty="0" smtClean="0">
                <a:solidFill>
                  <a:schemeClr val="tx1"/>
                </a:solidFill>
              </a:rPr>
              <a:t>ES fondu ieguldīšana oglekļa mazietilpīgos pasākumos</a:t>
            </a:r>
          </a:p>
        </p:txBody>
      </p:sp>
      <p:sp>
        <p:nvSpPr>
          <p:cNvPr id="7" name="Rounded Rectangle 6"/>
          <p:cNvSpPr/>
          <p:nvPr/>
        </p:nvSpPr>
        <p:spPr>
          <a:xfrm>
            <a:off x="6442364" y="5051090"/>
            <a:ext cx="5291248" cy="101720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Daudzas no klimatam draudzīgām rīcībām ir arī ekonomiski izdevīgas ilgtermiņā. Dzīvescikla izmaksu aprēķins var atvieglot šādu izvēli</a:t>
            </a:r>
            <a:endParaRPr lang="lv-LV" b="1" dirty="0" smtClean="0">
              <a:solidFill>
                <a:schemeClr val="tx1"/>
              </a:solidFill>
            </a:endParaRPr>
          </a:p>
        </p:txBody>
      </p:sp>
    </p:spTree>
    <p:extLst>
      <p:ext uri="{BB962C8B-B14F-4D97-AF65-F5344CB8AC3E}">
        <p14:creationId xmlns:p14="http://schemas.microsoft.com/office/powerpoint/2010/main" val="1077463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23871" y="2254824"/>
            <a:ext cx="6547307" cy="12503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Tai skaitā regulējošie, brīvprātīgie, komunikācijas un ekonomiskie instrumenti, piemēram, fiskālie stimuli un ekomarķējumi, taču izmantoto pārvaldības instrumentu kopums </a:t>
            </a:r>
            <a:endParaRPr lang="lv-LV" b="1" dirty="0" smtClean="0">
              <a:solidFill>
                <a:schemeClr val="tx1"/>
              </a:solidFill>
            </a:endParaRPr>
          </a:p>
          <a:p>
            <a:pPr algn="ctr"/>
            <a:r>
              <a:rPr lang="lv-LV" b="1" dirty="0" smtClean="0">
                <a:solidFill>
                  <a:schemeClr val="tx1"/>
                </a:solidFill>
              </a:rPr>
              <a:t>katrā </a:t>
            </a:r>
            <a:r>
              <a:rPr lang="lv-LV" b="1" dirty="0">
                <a:solidFill>
                  <a:schemeClr val="tx1"/>
                </a:solidFill>
              </a:rPr>
              <a:t>sektorā ir atšķirīgs</a:t>
            </a:r>
            <a:endParaRPr lang="lv-LV" b="1" dirty="0" smtClean="0">
              <a:solidFill>
                <a:schemeClr val="tx1"/>
              </a:solidFill>
            </a:endParaRPr>
          </a:p>
        </p:txBody>
      </p:sp>
      <p:sp>
        <p:nvSpPr>
          <p:cNvPr id="5" name="Rounded Rectangle 4"/>
          <p:cNvSpPr/>
          <p:nvPr/>
        </p:nvSpPr>
        <p:spPr>
          <a:xfrm>
            <a:off x="5423872" y="3809999"/>
            <a:ext cx="6547308" cy="131050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Izmantoto pārvaldības instrumentu lokam ir jābūt pietiekami plašam, un brīvā tirgus un </a:t>
            </a:r>
            <a:r>
              <a:rPr lang="lv-LV" b="1" dirty="0" err="1">
                <a:solidFill>
                  <a:schemeClr val="tx1"/>
                </a:solidFill>
              </a:rPr>
              <a:t>ekoefektivitātes</a:t>
            </a:r>
            <a:r>
              <a:rPr lang="lv-LV" b="1" dirty="0">
                <a:solidFill>
                  <a:schemeClr val="tx1"/>
                </a:solidFill>
              </a:rPr>
              <a:t> pieeja ir jāpapildina ar sociālajām (sistēmiskajām) inovācijām, jāattīsta ilgtspējīga infrastruktūra un jāmaina sabiedrības vērtības</a:t>
            </a:r>
            <a:endParaRPr lang="lv-LV" b="1" dirty="0" smtClean="0">
              <a:solidFill>
                <a:schemeClr val="tx1"/>
              </a:solidFill>
            </a:endParaRPr>
          </a:p>
        </p:txBody>
      </p:sp>
      <p:pic>
        <p:nvPicPr>
          <p:cNvPr id="2050" name="Picture 2" descr="EU org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1173"/>
            <a:ext cx="28575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SC-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447" y="2782692"/>
            <a:ext cx="8477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koproduk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747" y="3621287"/>
            <a:ext cx="10858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a miljov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800" y="4573787"/>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ulb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0724" y="3140274"/>
            <a:ext cx="9525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uki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7300" y="2121706"/>
            <a:ext cx="952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ngel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3148" y="3441905"/>
            <a:ext cx="9525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7897" y="5190796"/>
            <a:ext cx="952500" cy="10763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614621" y="582216"/>
            <a:ext cx="6962757" cy="10916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Jau pašlaik ilgtspējīgas un oglekļa mazietilpīgas attīstības nodrošināšanai Latvijā tiek izmantots plašs pārvaldības instrumentu klāsts</a:t>
            </a:r>
            <a:endParaRPr lang="lv-LV" sz="2400" dirty="0" smtClean="0"/>
          </a:p>
        </p:txBody>
      </p:sp>
      <p:pic>
        <p:nvPicPr>
          <p:cNvPr id="2066" name="Picture 18" descr="ekoenergia_logot_kieliversiot_perus-0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1922" y="4296109"/>
            <a:ext cx="28575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C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886" y="4867002"/>
            <a:ext cx="9525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CO Certifie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5309" y="5431967"/>
            <a:ext cx="1905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Trusi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2659" y="3863384"/>
            <a:ext cx="85725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87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14_Attt\4615667048_49fcac999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7752" y="0"/>
            <a:ext cx="457349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24465" y="388189"/>
            <a:ext cx="7315199" cy="179429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Mājokļa sektorā </a:t>
            </a:r>
            <a:r>
              <a:rPr lang="lv-LV" sz="2400" dirty="0"/>
              <a:t>OMA nodrošināšanai būtiski </a:t>
            </a:r>
            <a:r>
              <a:rPr lang="lv-LV" sz="2400" dirty="0" smtClean="0"/>
              <a:t>veicināt </a:t>
            </a:r>
            <a:r>
              <a:rPr lang="lv-LV" sz="2400" dirty="0"/>
              <a:t>pārslēgšanos uz atjaunojamajiem energoresursiem, veicināt energoefektīvu ierīču (elektroierīču un apkures katlu) izmantošanu un ēku sienu, logu un </a:t>
            </a:r>
            <a:endParaRPr lang="lv-LV" sz="2400" dirty="0" smtClean="0"/>
          </a:p>
          <a:p>
            <a:pPr algn="ctr"/>
            <a:r>
              <a:rPr lang="lv-LV" sz="2400" dirty="0" smtClean="0"/>
              <a:t>griestu </a:t>
            </a:r>
            <a:r>
              <a:rPr lang="lv-LV" sz="2400" dirty="0"/>
              <a:t>termālo izolāciju</a:t>
            </a:r>
            <a:endParaRPr lang="lv-LV" sz="2400" dirty="0" smtClean="0"/>
          </a:p>
        </p:txBody>
      </p:sp>
      <p:sp>
        <p:nvSpPr>
          <p:cNvPr id="4" name="Rounded Rectangle 3"/>
          <p:cNvSpPr/>
          <p:nvPr/>
        </p:nvSpPr>
        <p:spPr>
          <a:xfrm>
            <a:off x="834921" y="2496932"/>
            <a:ext cx="6263299" cy="129435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Tikpat būtiski ir arī </a:t>
            </a:r>
            <a:r>
              <a:rPr lang="lv-LV" b="1" dirty="0">
                <a:solidFill>
                  <a:schemeClr val="tx1"/>
                </a:solidFill>
              </a:rPr>
              <a:t>stimulēt ilgtspējīgu pilsētplānošanu un ēku dizainu, lai maksimāli izmantotu dabīgo siltumu un apgaismojumu, kā arī veicināt iedzīvotāju videi draudzīgu uzvedību un sabiedrības diskusiju par labu dzīvi</a:t>
            </a:r>
            <a:endParaRPr lang="lv-LV" b="1" dirty="0" smtClean="0">
              <a:solidFill>
                <a:schemeClr val="tx1"/>
              </a:solidFill>
            </a:endParaRPr>
          </a:p>
        </p:txBody>
      </p:sp>
      <p:sp>
        <p:nvSpPr>
          <p:cNvPr id="7" name="Rounded Rectangle 6"/>
          <p:cNvSpPr/>
          <p:nvPr/>
        </p:nvSpPr>
        <p:spPr>
          <a:xfrm>
            <a:off x="834985" y="3953947"/>
            <a:ext cx="6263235" cy="11914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Tādējādi jāizmanto </a:t>
            </a:r>
            <a:r>
              <a:rPr lang="lv-LV" b="1" dirty="0">
                <a:solidFill>
                  <a:schemeClr val="tx1"/>
                </a:solidFill>
              </a:rPr>
              <a:t>ne tikai ekonomiskie, bet arī interešu grupas iesaistoši teritorijas plānošanas un komunikācijas instrumenti, lai veicinātu iedzīvotāju interesi un iesaistīšanos energoefektivitātes </a:t>
            </a:r>
            <a:r>
              <a:rPr lang="lv-LV" b="1" dirty="0" smtClean="0">
                <a:solidFill>
                  <a:schemeClr val="tx1"/>
                </a:solidFill>
              </a:rPr>
              <a:t>pasākumos</a:t>
            </a:r>
          </a:p>
        </p:txBody>
      </p:sp>
      <p:sp>
        <p:nvSpPr>
          <p:cNvPr id="6" name="Rounded Rectangle 5"/>
          <p:cNvSpPr/>
          <p:nvPr/>
        </p:nvSpPr>
        <p:spPr>
          <a:xfrm>
            <a:off x="797603" y="5321523"/>
            <a:ext cx="6300617" cy="9894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Jāveicina </a:t>
            </a:r>
            <a:r>
              <a:rPr lang="lv-LV" b="1" dirty="0">
                <a:solidFill>
                  <a:schemeClr val="tx1"/>
                </a:solidFill>
              </a:rPr>
              <a:t>pārslēgšanos uz atjaunojamajiem energoresursiem un vajadzību un dzīves kvalitātes vērtību pārformulēšanu </a:t>
            </a:r>
            <a:r>
              <a:rPr lang="lv-LV" b="1" dirty="0" smtClean="0">
                <a:solidFill>
                  <a:schemeClr val="tx1"/>
                </a:solidFill>
              </a:rPr>
              <a:t>par </a:t>
            </a:r>
            <a:r>
              <a:rPr lang="lv-LV" b="1" dirty="0">
                <a:solidFill>
                  <a:schemeClr val="tx1"/>
                </a:solidFill>
              </a:rPr>
              <a:t>labu mazāk materiālistiskam dzīves stilam</a:t>
            </a:r>
            <a:endParaRPr lang="lv-LV" b="1" dirty="0" smtClean="0">
              <a:solidFill>
                <a:schemeClr val="tx1"/>
              </a:solidFill>
            </a:endParaRPr>
          </a:p>
        </p:txBody>
      </p:sp>
    </p:spTree>
    <p:extLst>
      <p:ext uri="{BB962C8B-B14F-4D97-AF65-F5344CB8AC3E}">
        <p14:creationId xmlns:p14="http://schemas.microsoft.com/office/powerpoint/2010/main" val="55794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28904"/>
            <a:ext cx="5987845" cy="3978608"/>
          </a:xfrm>
          <a:prstGeom prst="rect">
            <a:avLst/>
          </a:prstGeom>
        </p:spPr>
      </p:pic>
      <p:sp>
        <p:nvSpPr>
          <p:cNvPr id="3" name="Title 1"/>
          <p:cNvSpPr txBox="1">
            <a:spLocks/>
          </p:cNvSpPr>
          <p:nvPr/>
        </p:nvSpPr>
        <p:spPr>
          <a:xfrm>
            <a:off x="983674" y="435473"/>
            <a:ext cx="10224651" cy="117731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Transporta sektorā </a:t>
            </a:r>
            <a:r>
              <a:rPr lang="lv-LV" sz="2400" dirty="0"/>
              <a:t>dominē regulējoši un ekonomiski risinājumi, cenšoties problēmas atrisināt būvējot jaunu un atjaunojot esošo satiksmes infrastruktūru, ieviešot ekonomiskos stimulus autovadītājiem</a:t>
            </a:r>
            <a:endParaRPr lang="lv-LV" sz="2400" dirty="0" smtClean="0"/>
          </a:p>
        </p:txBody>
      </p:sp>
      <p:sp>
        <p:nvSpPr>
          <p:cNvPr id="4" name="Rounded Rectangle 3"/>
          <p:cNvSpPr/>
          <p:nvPr/>
        </p:nvSpPr>
        <p:spPr>
          <a:xfrm>
            <a:off x="5791200" y="2332988"/>
            <a:ext cx="6042281" cy="93109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Neskatoties </a:t>
            </a:r>
            <a:r>
              <a:rPr lang="lv-LV" b="1" dirty="0">
                <a:solidFill>
                  <a:schemeClr val="tx1"/>
                </a:solidFill>
              </a:rPr>
              <a:t>uz to, transporta emisijas aug un cilvēki arvien vairāk pārslēdzas no sabiedriskā uz privāto autotransportu, kas vēl vairāk veicina SEG emisiju pieaugumu sektorā</a:t>
            </a:r>
            <a:endParaRPr lang="lv-LV" b="1" dirty="0" smtClean="0">
              <a:solidFill>
                <a:schemeClr val="tx1"/>
              </a:solidFill>
            </a:endParaRPr>
          </a:p>
        </p:txBody>
      </p:sp>
      <p:sp>
        <p:nvSpPr>
          <p:cNvPr id="5" name="Rounded Rectangle 4"/>
          <p:cNvSpPr/>
          <p:nvPr/>
        </p:nvSpPr>
        <p:spPr>
          <a:xfrm>
            <a:off x="5791199" y="3575812"/>
            <a:ext cx="6042281" cy="8936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Tam par iemeslu ir starp vides un transporta jomām nesaskaņotie pārvaldības mērķi un lietoto instrumentu fragmentētais raksturs</a:t>
            </a:r>
            <a:endParaRPr lang="lv-LV" b="1" dirty="0" smtClean="0">
              <a:solidFill>
                <a:schemeClr val="tx1"/>
              </a:solidFill>
            </a:endParaRPr>
          </a:p>
        </p:txBody>
      </p:sp>
      <p:sp>
        <p:nvSpPr>
          <p:cNvPr id="6" name="Rounded Rectangle 5"/>
          <p:cNvSpPr/>
          <p:nvPr/>
        </p:nvSpPr>
        <p:spPr>
          <a:xfrm>
            <a:off x="490987" y="5189635"/>
            <a:ext cx="11210026" cy="12527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nedrīkst aizmirst par autotransporta simbolisko, sociālpsiholoģisko </a:t>
            </a:r>
            <a:r>
              <a:rPr lang="lv-LV" b="1" dirty="0" smtClean="0">
                <a:solidFill>
                  <a:schemeClr val="tx1"/>
                </a:solidFill>
              </a:rPr>
              <a:t>nozīmi – līdz </a:t>
            </a:r>
            <a:r>
              <a:rPr lang="lv-LV" b="1" dirty="0">
                <a:solidFill>
                  <a:schemeClr val="tx1"/>
                </a:solidFill>
              </a:rPr>
              <a:t>ar to ilgtspējīgas mobilitātes nodrošināšanai ne tikai jāattīsta sabiedriskais un nemotorizētais transports, bet, izmantojot plānošanas un komunikācijas instrumentus, jāveido ilgtspējīga infrastruktūra, piegādes sistēmas un jāierobežo </a:t>
            </a:r>
            <a:endParaRPr lang="lv-LV" b="1" dirty="0" smtClean="0">
              <a:solidFill>
                <a:schemeClr val="tx1"/>
              </a:solidFill>
            </a:endParaRPr>
          </a:p>
          <a:p>
            <a:pPr algn="ctr"/>
            <a:r>
              <a:rPr lang="lv-LV" b="1" dirty="0" smtClean="0">
                <a:solidFill>
                  <a:schemeClr val="tx1"/>
                </a:solidFill>
              </a:rPr>
              <a:t>privātā </a:t>
            </a:r>
            <a:r>
              <a:rPr lang="lv-LV" b="1" dirty="0">
                <a:solidFill>
                  <a:schemeClr val="tx1"/>
                </a:solidFill>
              </a:rPr>
              <a:t>autotransporta izmantošanas nepieciešamība</a:t>
            </a:r>
            <a:endParaRPr lang="lv-LV" b="1" dirty="0" smtClean="0">
              <a:solidFill>
                <a:schemeClr val="tx1"/>
              </a:solidFill>
            </a:endParaRPr>
          </a:p>
        </p:txBody>
      </p:sp>
    </p:spTree>
    <p:extLst>
      <p:ext uri="{BB962C8B-B14F-4D97-AF65-F5344CB8AC3E}">
        <p14:creationId xmlns:p14="http://schemas.microsoft.com/office/powerpoint/2010/main" val="4014023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7439" y="0"/>
            <a:ext cx="5143500" cy="6858000"/>
          </a:xfrm>
          <a:prstGeom prst="rect">
            <a:avLst/>
          </a:prstGeom>
        </p:spPr>
      </p:pic>
      <p:sp>
        <p:nvSpPr>
          <p:cNvPr id="3" name="Title 1"/>
          <p:cNvSpPr txBox="1">
            <a:spLocks/>
          </p:cNvSpPr>
          <p:nvPr/>
        </p:nvSpPr>
        <p:spPr>
          <a:xfrm>
            <a:off x="2044641" y="458980"/>
            <a:ext cx="8102717" cy="11302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Pārtikas sektorā </a:t>
            </a:r>
            <a:r>
              <a:rPr lang="lv-LV" sz="2400" dirty="0"/>
              <a:t>līdzīgi kā mājokļa sektorā klimta ietekmes pēdējo gadu laikā nav būtiski palielinājušās, neskatoties uz vājo rīcībpolitiku savstarpējo integrāciju</a:t>
            </a:r>
            <a:endParaRPr lang="lv-LV" sz="2400" dirty="0" smtClean="0"/>
          </a:p>
        </p:txBody>
      </p:sp>
      <p:sp>
        <p:nvSpPr>
          <p:cNvPr id="4" name="Rounded Rectangle 3"/>
          <p:cNvSpPr/>
          <p:nvPr/>
        </p:nvSpPr>
        <p:spPr>
          <a:xfrm>
            <a:off x="332510" y="1975033"/>
            <a:ext cx="6579733" cy="122536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Pārtikas produktu patēriņš ir viena no sabiedrības pamatvajadzībām un pārtikas pieejamības nodrošināšana tiek uztverta kā valdības </a:t>
            </a:r>
            <a:r>
              <a:rPr lang="lv-LV" b="1" dirty="0" smtClean="0">
                <a:solidFill>
                  <a:schemeClr val="tx1"/>
                </a:solidFill>
              </a:rPr>
              <a:t>pienākums, tāpēc </a:t>
            </a:r>
            <a:r>
              <a:rPr lang="lv-LV" b="1" dirty="0">
                <a:solidFill>
                  <a:schemeClr val="tx1"/>
                </a:solidFill>
              </a:rPr>
              <a:t>pārtikas sektorā minimāli tiek izmantoti instrumenti, kas celtu produktu cenas</a:t>
            </a:r>
            <a:endParaRPr lang="lv-LV" b="1" dirty="0" smtClean="0">
              <a:solidFill>
                <a:schemeClr val="tx1"/>
              </a:solidFill>
            </a:endParaRPr>
          </a:p>
        </p:txBody>
      </p:sp>
      <p:sp>
        <p:nvSpPr>
          <p:cNvPr id="5" name="Rounded Rectangle 4"/>
          <p:cNvSpPr/>
          <p:nvPr/>
        </p:nvSpPr>
        <p:spPr>
          <a:xfrm>
            <a:off x="325912" y="3522515"/>
            <a:ext cx="6586598"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Tieši pretēji, ekonomiskie instrumenti aprobežojas ar tiešām un netiešām subsīdijām lauksaimniecības produkcijas ražotājiem</a:t>
            </a:r>
            <a:endParaRPr lang="lv-LV" b="1" dirty="0" smtClean="0">
              <a:solidFill>
                <a:schemeClr val="tx1"/>
              </a:solidFill>
            </a:endParaRPr>
          </a:p>
        </p:txBody>
      </p:sp>
      <p:sp>
        <p:nvSpPr>
          <p:cNvPr id="6" name="Rounded Rectangle 5"/>
          <p:cNvSpPr/>
          <p:nvPr/>
        </p:nvSpPr>
        <p:spPr>
          <a:xfrm>
            <a:off x="332510" y="4571997"/>
            <a:ext cx="6579733" cy="15101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Ilgtspējīga pārtikas produktu patēriņa nodrošināšanai jāveicina bioloģiskās lauksaimniecības attīstība un pieejamība, pārtikas produktu cenās jāintegrē ārējās vides izmaksas un jāizvērš sabiedrības diskusija un informatīvās kampaņas </a:t>
            </a:r>
          </a:p>
          <a:p>
            <a:pPr algn="ctr"/>
            <a:r>
              <a:rPr lang="lv-LV" b="1" dirty="0" smtClean="0">
                <a:solidFill>
                  <a:schemeClr val="tx1"/>
                </a:solidFill>
              </a:rPr>
              <a:t>par </a:t>
            </a:r>
            <a:r>
              <a:rPr lang="lv-LV" b="1" dirty="0">
                <a:solidFill>
                  <a:schemeClr val="tx1"/>
                </a:solidFill>
              </a:rPr>
              <a:t>videi draudzīgu diētu</a:t>
            </a:r>
            <a:endParaRPr lang="lv-LV" b="1" dirty="0" smtClean="0">
              <a:solidFill>
                <a:schemeClr val="tx1"/>
              </a:solidFill>
            </a:endParaRPr>
          </a:p>
        </p:txBody>
      </p:sp>
    </p:spTree>
    <p:extLst>
      <p:ext uri="{BB962C8B-B14F-4D97-AF65-F5344CB8AC3E}">
        <p14:creationId xmlns:p14="http://schemas.microsoft.com/office/powerpoint/2010/main" val="3017712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607" y="817656"/>
            <a:ext cx="6968393" cy="5226295"/>
          </a:xfrm>
          <a:prstGeom prst="rect">
            <a:avLst/>
          </a:prstGeom>
        </p:spPr>
      </p:pic>
      <p:sp>
        <p:nvSpPr>
          <p:cNvPr id="3" name="Title 1"/>
          <p:cNvSpPr txBox="1">
            <a:spLocks/>
          </p:cNvSpPr>
          <p:nvPr/>
        </p:nvSpPr>
        <p:spPr>
          <a:xfrm>
            <a:off x="1551709" y="416552"/>
            <a:ext cx="9088581" cy="12151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Patēriņa emisijas bieži vien ir grūti kontrolēt</a:t>
            </a:r>
            <a:r>
              <a:rPr lang="lv-LV" sz="2400" dirty="0"/>
              <a:t>, jo, piemēram, nevaram likt Ķīnai izvēlēties vienu vai citu energoresursu vai izmantot </a:t>
            </a:r>
            <a:endParaRPr lang="lv-LV" sz="2400" dirty="0" smtClean="0"/>
          </a:p>
          <a:p>
            <a:pPr algn="ctr"/>
            <a:r>
              <a:rPr lang="lv-LV" sz="2400" dirty="0" smtClean="0"/>
              <a:t>videi </a:t>
            </a:r>
            <a:r>
              <a:rPr lang="lv-LV" sz="2400" dirty="0"/>
              <a:t>draudzīgas tehnoloģijas</a:t>
            </a:r>
            <a:endParaRPr lang="lv-LV" sz="2400" dirty="0" smtClean="0"/>
          </a:p>
        </p:txBody>
      </p:sp>
      <p:sp>
        <p:nvSpPr>
          <p:cNvPr id="4" name="Rounded Rectangle 3"/>
          <p:cNvSpPr/>
          <p:nvPr/>
        </p:nvSpPr>
        <p:spPr>
          <a:xfrm>
            <a:off x="464343" y="1891197"/>
            <a:ext cx="5624946" cy="9490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Globālajai tirdzniecībai liberalizējoties, arī valstu valdībām ir arvien mazāk iespēju aizliegt ievest produktus ar būtisku ietekmi uz vidi</a:t>
            </a:r>
            <a:endParaRPr lang="lv-LV" b="1" dirty="0" smtClean="0">
              <a:solidFill>
                <a:schemeClr val="tx1"/>
              </a:solidFill>
            </a:endParaRPr>
          </a:p>
        </p:txBody>
      </p:sp>
      <p:sp>
        <p:nvSpPr>
          <p:cNvPr id="5" name="Rounded Rectangle 4"/>
          <p:cNvSpPr/>
          <p:nvPr/>
        </p:nvSpPr>
        <p:spPr>
          <a:xfrm>
            <a:off x="464343" y="3023411"/>
            <a:ext cx="5624946" cy="9903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Vienīgi mēs, kā patērētāji, varam boikotēt preces ar lielu oglekļa pēdu vai preces no valstīm, kas necenšas samazināt savas emisijas</a:t>
            </a:r>
            <a:endParaRPr lang="lv-LV" b="1" dirty="0" smtClean="0">
              <a:solidFill>
                <a:schemeClr val="tx1"/>
              </a:solidFill>
            </a:endParaRPr>
          </a:p>
        </p:txBody>
      </p:sp>
      <p:sp>
        <p:nvSpPr>
          <p:cNvPr id="6" name="Rounded Rectangle 5"/>
          <p:cNvSpPr/>
          <p:nvPr/>
        </p:nvSpPr>
        <p:spPr>
          <a:xfrm>
            <a:off x="464343" y="4196944"/>
            <a:ext cx="5624946" cy="9966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arī tas ne vienmēr izdodas, jo pārsvarā mūsu izvēli nosaka preces vai pakalpojuma cena, ne doma par klimata pārmaiņu ierobežošanu</a:t>
            </a:r>
            <a:endParaRPr lang="lv-LV" b="1" dirty="0" smtClean="0">
              <a:solidFill>
                <a:schemeClr val="tx1"/>
              </a:solidFill>
            </a:endParaRPr>
          </a:p>
        </p:txBody>
      </p:sp>
      <p:sp>
        <p:nvSpPr>
          <p:cNvPr id="7" name="Rounded Rectangle 6"/>
          <p:cNvSpPr/>
          <p:nvPr/>
        </p:nvSpPr>
        <p:spPr>
          <a:xfrm>
            <a:off x="464343" y="5376787"/>
            <a:ext cx="5624946" cy="99666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Mūsu ikdienas patēriņa un ražošanas paradumi ir atbildīgi par lielāko daļu SEG emisiju un līdz ar to arī klimata pārmaiņām</a:t>
            </a:r>
            <a:endParaRPr lang="lv-LV" b="1" dirty="0" smtClean="0">
              <a:solidFill>
                <a:schemeClr val="tx1"/>
              </a:solidFill>
            </a:endParaRPr>
          </a:p>
        </p:txBody>
      </p:sp>
    </p:spTree>
    <p:extLst>
      <p:ext uri="{BB962C8B-B14F-4D97-AF65-F5344CB8AC3E}">
        <p14:creationId xmlns:p14="http://schemas.microsoft.com/office/powerpoint/2010/main" val="4211264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635" y="0"/>
            <a:ext cx="4959921" cy="6858000"/>
          </a:xfrm>
          <a:prstGeom prst="rect">
            <a:avLst/>
          </a:prstGeom>
        </p:spPr>
      </p:pic>
      <p:sp>
        <p:nvSpPr>
          <p:cNvPr id="4" name="Title 1"/>
          <p:cNvSpPr txBox="1">
            <a:spLocks/>
          </p:cNvSpPr>
          <p:nvPr/>
        </p:nvSpPr>
        <p:spPr>
          <a:xfrm>
            <a:off x="4100052" y="368762"/>
            <a:ext cx="7800780" cy="122400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smtClean="0"/>
              <a:t>Ietekmes uz klimatu novērtēšana: LONDONA, LIELBRITĀNIJA</a:t>
            </a:r>
            <a:endParaRPr lang="lv-LV" sz="4000" b="1" dirty="0"/>
          </a:p>
        </p:txBody>
      </p:sp>
      <p:sp>
        <p:nvSpPr>
          <p:cNvPr id="5" name="Title 1"/>
          <p:cNvSpPr txBox="1">
            <a:spLocks/>
          </p:cNvSpPr>
          <p:nvPr/>
        </p:nvSpPr>
        <p:spPr>
          <a:xfrm>
            <a:off x="4532551" y="1908895"/>
            <a:ext cx="7368281" cy="9439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Londona ir viena no pirmajām pilsētām pasaulē, kas jau </a:t>
            </a:r>
            <a:r>
              <a:rPr lang="lv-LV" sz="2400" dirty="0" smtClean="0"/>
              <a:t>2004.g. </a:t>
            </a:r>
            <a:r>
              <a:rPr lang="lv-LV" sz="2400" dirty="0"/>
              <a:t>uzsāka savu klimata ietekmju novērtēšanu</a:t>
            </a:r>
          </a:p>
        </p:txBody>
      </p:sp>
      <p:sp>
        <p:nvSpPr>
          <p:cNvPr id="6" name="Rounded Rectangle 5"/>
          <p:cNvSpPr/>
          <p:nvPr/>
        </p:nvSpPr>
        <p:spPr>
          <a:xfrm>
            <a:off x="5692884" y="5628081"/>
            <a:ext cx="5912987"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Netiešu </a:t>
            </a:r>
            <a:r>
              <a:rPr lang="lv-LV" b="1" dirty="0">
                <a:solidFill>
                  <a:schemeClr val="tx1"/>
                </a:solidFill>
              </a:rPr>
              <a:t>emisiju aprēķinam tika izmantots PAS 2070 Lielbritānijas standarts SEG emisiju novērtēšanai pilsētās</a:t>
            </a:r>
            <a:endParaRPr lang="lv-LV" b="1" dirty="0" smtClean="0">
              <a:solidFill>
                <a:schemeClr val="tx1"/>
              </a:solidFill>
            </a:endParaRPr>
          </a:p>
        </p:txBody>
      </p:sp>
      <p:sp>
        <p:nvSpPr>
          <p:cNvPr id="7" name="Rounded Rectangle 6"/>
          <p:cNvSpPr/>
          <p:nvPr/>
        </p:nvSpPr>
        <p:spPr>
          <a:xfrm>
            <a:off x="5692884" y="3168934"/>
            <a:ext cx="5912987" cy="12555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SEG emisijas Londonā tiek mērītas izmantojot Londonas enerģētikas un siltumnīcefekta gāzu emisiju inventarizāciju (LEGGI), kas kalpo par pamatu formālajiem emisiju aprēķiniem pilsētā</a:t>
            </a:r>
            <a:endParaRPr lang="lv-LV" b="1" dirty="0" smtClean="0">
              <a:solidFill>
                <a:schemeClr val="tx1"/>
              </a:solidFill>
            </a:endParaRPr>
          </a:p>
        </p:txBody>
      </p:sp>
      <p:sp>
        <p:nvSpPr>
          <p:cNvPr id="8" name="Rounded Rectangle 7"/>
          <p:cNvSpPr/>
          <p:nvPr/>
        </p:nvSpPr>
        <p:spPr>
          <a:xfrm>
            <a:off x="5692884" y="4650213"/>
            <a:ext cx="5912988" cy="7521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LEGGI parāda pilsētas enerģijas patēriņu un tiešās </a:t>
            </a:r>
            <a:r>
              <a:rPr lang="lv-LV" b="1" dirty="0" smtClean="0">
                <a:solidFill>
                  <a:schemeClr val="tx1"/>
                </a:solidFill>
              </a:rPr>
              <a:t>CO</a:t>
            </a:r>
            <a:r>
              <a:rPr lang="lv-LV" b="1" baseline="-25000" dirty="0" smtClean="0">
                <a:solidFill>
                  <a:schemeClr val="tx1"/>
                </a:solidFill>
              </a:rPr>
              <a:t>2 </a:t>
            </a:r>
            <a:r>
              <a:rPr lang="lv-LV" b="1" dirty="0">
                <a:solidFill>
                  <a:schemeClr val="tx1"/>
                </a:solidFill>
              </a:rPr>
              <a:t>emisijas no mājsaimniecībām, uzņēmumiem un transporta</a:t>
            </a:r>
            <a:endParaRPr lang="lv-LV" b="1" dirty="0" smtClean="0">
              <a:solidFill>
                <a:schemeClr val="tx1"/>
              </a:solidFill>
            </a:endParaRPr>
          </a:p>
        </p:txBody>
      </p:sp>
    </p:spTree>
    <p:extLst>
      <p:ext uri="{BB962C8B-B14F-4D97-AF65-F5344CB8AC3E}">
        <p14:creationId xmlns:p14="http://schemas.microsoft.com/office/powerpoint/2010/main" val="1953407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4534" y="2613704"/>
            <a:ext cx="6365582" cy="42442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65" y="0"/>
            <a:ext cx="4694410" cy="6858000"/>
          </a:xfrm>
          <a:prstGeom prst="rect">
            <a:avLst/>
          </a:prstGeom>
        </p:spPr>
      </p:pic>
      <p:sp>
        <p:nvSpPr>
          <p:cNvPr id="6" name="Title 1"/>
          <p:cNvSpPr txBox="1">
            <a:spLocks/>
          </p:cNvSpPr>
          <p:nvPr/>
        </p:nvSpPr>
        <p:spPr>
          <a:xfrm>
            <a:off x="5486386" y="460007"/>
            <a:ext cx="4899753" cy="12065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SEG emisiju samazināšanai Londonas pilsētā ir izvirzītas </a:t>
            </a:r>
            <a:r>
              <a:rPr lang="lv-LV" sz="2400" dirty="0" smtClean="0"/>
              <a:t>četras </a:t>
            </a:r>
            <a:r>
              <a:rPr lang="lv-LV" sz="2400" dirty="0"/>
              <a:t>prioritārās jomas:</a:t>
            </a:r>
          </a:p>
        </p:txBody>
      </p:sp>
      <p:sp>
        <p:nvSpPr>
          <p:cNvPr id="4" name="Rounded Rectangle 3"/>
          <p:cNvSpPr/>
          <p:nvPr/>
        </p:nvSpPr>
        <p:spPr>
          <a:xfrm>
            <a:off x="8458254" y="1325390"/>
            <a:ext cx="3061632" cy="14989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mj-lt"/>
              <a:buAutoNum type="arabicPeriod"/>
            </a:pPr>
            <a:r>
              <a:rPr lang="lv-LV" b="1" dirty="0" smtClean="0">
                <a:solidFill>
                  <a:schemeClr val="tx1"/>
                </a:solidFill>
              </a:rPr>
              <a:t>Ēku energoefektivitāte</a:t>
            </a:r>
          </a:p>
          <a:p>
            <a:pPr marL="342900" indent="-342900">
              <a:spcAft>
                <a:spcPts val="600"/>
              </a:spcAft>
              <a:buFont typeface="+mj-lt"/>
              <a:buAutoNum type="arabicPeriod"/>
            </a:pPr>
            <a:r>
              <a:rPr lang="lv-LV" b="1" dirty="0">
                <a:solidFill>
                  <a:schemeClr val="tx1"/>
                </a:solidFill>
              </a:rPr>
              <a:t>Ēku </a:t>
            </a:r>
            <a:r>
              <a:rPr lang="lv-LV" b="1" dirty="0" smtClean="0">
                <a:solidFill>
                  <a:schemeClr val="tx1"/>
                </a:solidFill>
              </a:rPr>
              <a:t>energoapgāde</a:t>
            </a:r>
          </a:p>
          <a:p>
            <a:pPr marL="342900" indent="-342900">
              <a:spcAft>
                <a:spcPts val="600"/>
              </a:spcAft>
              <a:buFont typeface="+mj-lt"/>
              <a:buAutoNum type="arabicPeriod"/>
            </a:pPr>
            <a:r>
              <a:rPr lang="lv-LV" b="1" dirty="0" smtClean="0">
                <a:solidFill>
                  <a:schemeClr val="tx1"/>
                </a:solidFill>
              </a:rPr>
              <a:t>Ilgtspējīga </a:t>
            </a:r>
            <a:r>
              <a:rPr lang="lv-LV" b="1" dirty="0">
                <a:solidFill>
                  <a:schemeClr val="tx1"/>
                </a:solidFill>
              </a:rPr>
              <a:t>pārtika </a:t>
            </a:r>
            <a:endParaRPr lang="lv-LV" b="1" dirty="0" smtClean="0">
              <a:solidFill>
                <a:schemeClr val="tx1"/>
              </a:solidFill>
            </a:endParaRPr>
          </a:p>
          <a:p>
            <a:pPr marL="342900" indent="-342900">
              <a:spcAft>
                <a:spcPts val="600"/>
              </a:spcAft>
              <a:buFont typeface="+mj-lt"/>
              <a:buAutoNum type="arabicPeriod"/>
            </a:pPr>
            <a:r>
              <a:rPr lang="lv-LV" b="1" dirty="0">
                <a:solidFill>
                  <a:schemeClr val="tx1"/>
                </a:solidFill>
              </a:rPr>
              <a:t>Ilgtspējīgs transports </a:t>
            </a:r>
            <a:endParaRPr lang="lv-LV" b="1" dirty="0" smtClean="0">
              <a:solidFill>
                <a:schemeClr val="tx1"/>
              </a:solidFill>
            </a:endParaRPr>
          </a:p>
        </p:txBody>
      </p:sp>
    </p:spTree>
    <p:extLst>
      <p:ext uri="{BB962C8B-B14F-4D97-AF65-F5344CB8AC3E}">
        <p14:creationId xmlns:p14="http://schemas.microsoft.com/office/powerpoint/2010/main" val="4186178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5806"/>
          <a:stretch/>
        </p:blipFill>
        <p:spPr>
          <a:xfrm>
            <a:off x="6924431" y="0"/>
            <a:ext cx="4873893" cy="6858000"/>
          </a:xfrm>
          <a:prstGeom prst="rect">
            <a:avLst/>
          </a:prstGeom>
        </p:spPr>
      </p:pic>
      <p:sp>
        <p:nvSpPr>
          <p:cNvPr id="3" name="Title 1"/>
          <p:cNvSpPr txBox="1">
            <a:spLocks/>
          </p:cNvSpPr>
          <p:nvPr/>
        </p:nvSpPr>
        <p:spPr>
          <a:xfrm>
            <a:off x="339212" y="475898"/>
            <a:ext cx="9468465" cy="122400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a:t>Ietekmes uz klimatu novērtēšana un rīcība to mazināšanai: </a:t>
            </a:r>
            <a:r>
              <a:rPr lang="lv-LV" sz="4000" b="1" dirty="0" smtClean="0"/>
              <a:t>FREIBURGA, VĀCIJA</a:t>
            </a:r>
            <a:endParaRPr lang="lv-LV" sz="4000" b="1" dirty="0"/>
          </a:p>
        </p:txBody>
      </p:sp>
      <p:sp>
        <p:nvSpPr>
          <p:cNvPr id="5" name="Title 1"/>
          <p:cNvSpPr txBox="1">
            <a:spLocks/>
          </p:cNvSpPr>
          <p:nvPr/>
        </p:nvSpPr>
        <p:spPr>
          <a:xfrm>
            <a:off x="970940" y="2003123"/>
            <a:ext cx="5299587" cy="11226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Freiburga ir viena no Eiropas zaļākajām pilsētām, kas sistemātiski risina klimata pārmaiņu jautājumus</a:t>
            </a:r>
          </a:p>
        </p:txBody>
      </p:sp>
      <p:sp>
        <p:nvSpPr>
          <p:cNvPr id="6" name="Rounded Rectangle 5"/>
          <p:cNvSpPr/>
          <p:nvPr/>
        </p:nvSpPr>
        <p:spPr>
          <a:xfrm>
            <a:off x="339212" y="3429000"/>
            <a:ext cx="6946492" cy="125557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Freiburgas pirmais </a:t>
            </a:r>
            <a:r>
              <a:rPr lang="lv-LV" b="1" dirty="0">
                <a:solidFill>
                  <a:schemeClr val="tx1"/>
                </a:solidFill>
              </a:rPr>
              <a:t>enerģētikas rīcības plāns tika pieņemts jau </a:t>
            </a:r>
            <a:r>
              <a:rPr lang="lv-LV" b="1" dirty="0" smtClean="0">
                <a:solidFill>
                  <a:schemeClr val="tx1"/>
                </a:solidFill>
              </a:rPr>
              <a:t>1986.g. </a:t>
            </a:r>
            <a:r>
              <a:rPr lang="lv-LV" b="1" dirty="0">
                <a:solidFill>
                  <a:schemeClr val="tx1"/>
                </a:solidFill>
              </a:rPr>
              <a:t>un ar savu jaunāko Klimata pārmaiņu stratēģiju 2030 Freiburga tiecas līdz </a:t>
            </a:r>
            <a:r>
              <a:rPr lang="lv-LV" b="1" dirty="0" smtClean="0">
                <a:solidFill>
                  <a:schemeClr val="tx1"/>
                </a:solidFill>
              </a:rPr>
              <a:t>2030.g. </a:t>
            </a:r>
            <a:r>
              <a:rPr lang="lv-LV" b="1" dirty="0">
                <a:solidFill>
                  <a:schemeClr val="tx1"/>
                </a:solidFill>
              </a:rPr>
              <a:t>par </a:t>
            </a:r>
            <a:r>
              <a:rPr lang="lv-LV" b="1" dirty="0" smtClean="0">
                <a:solidFill>
                  <a:schemeClr val="tx1"/>
                </a:solidFill>
              </a:rPr>
              <a:t>40% (pret 1992.g. līmeni) </a:t>
            </a:r>
            <a:r>
              <a:rPr lang="lv-LV" b="1" dirty="0">
                <a:solidFill>
                  <a:schemeClr val="tx1"/>
                </a:solidFill>
              </a:rPr>
              <a:t>samazināt savas siltumnīcefekta gāzu emisijas</a:t>
            </a:r>
            <a:endParaRPr lang="lv-LV" b="1" dirty="0" smtClean="0">
              <a:solidFill>
                <a:schemeClr val="tx1"/>
              </a:solidFill>
            </a:endParaRPr>
          </a:p>
        </p:txBody>
      </p:sp>
      <p:sp>
        <p:nvSpPr>
          <p:cNvPr id="7" name="Rounded Rectangle 6"/>
          <p:cNvSpPr/>
          <p:nvPr/>
        </p:nvSpPr>
        <p:spPr>
          <a:xfrm>
            <a:off x="339212" y="4976788"/>
            <a:ext cx="6946492" cy="12056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Freiburgas pilsēta izmanto gan vietējo, gan ārējo ekspertīzi, lai novērtētu pilsētas SEG emisiju un nodrošinātu pašvaldību un iedzīvotājus ar skaidru un uzticamu informāciju par </a:t>
            </a:r>
            <a:endParaRPr lang="lv-LV" b="1" dirty="0" smtClean="0">
              <a:solidFill>
                <a:schemeClr val="tx1"/>
              </a:solidFill>
            </a:endParaRPr>
          </a:p>
          <a:p>
            <a:pPr algn="ctr"/>
            <a:r>
              <a:rPr lang="lv-LV" b="1" dirty="0" smtClean="0">
                <a:solidFill>
                  <a:schemeClr val="tx1"/>
                </a:solidFill>
              </a:rPr>
              <a:t>galvenajām </a:t>
            </a:r>
            <a:r>
              <a:rPr lang="lv-LV" b="1" dirty="0">
                <a:solidFill>
                  <a:schemeClr val="tx1"/>
                </a:solidFill>
              </a:rPr>
              <a:t>slodzēm</a:t>
            </a:r>
            <a:endParaRPr lang="lv-LV" b="1" dirty="0" smtClean="0">
              <a:solidFill>
                <a:schemeClr val="tx1"/>
              </a:solidFill>
            </a:endParaRPr>
          </a:p>
        </p:txBody>
      </p:sp>
    </p:spTree>
    <p:extLst>
      <p:ext uri="{BB962C8B-B14F-4D97-AF65-F5344CB8AC3E}">
        <p14:creationId xmlns:p14="http://schemas.microsoft.com/office/powerpoint/2010/main" val="56667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0212" y="132739"/>
            <a:ext cx="4682845" cy="6592529"/>
            <a:chOff x="159708" y="265471"/>
            <a:chExt cx="4682845" cy="6592529"/>
          </a:xfrm>
        </p:grpSpPr>
        <p:sp>
          <p:nvSpPr>
            <p:cNvPr id="8" name="Rectangle 7"/>
            <p:cNvSpPr/>
            <p:nvPr/>
          </p:nvSpPr>
          <p:spPr>
            <a:xfrm>
              <a:off x="159708" y="265471"/>
              <a:ext cx="4682845" cy="6592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630"/>
            <a:stretch/>
          </p:blipFill>
          <p:spPr bwMode="auto">
            <a:xfrm>
              <a:off x="422431" y="410103"/>
              <a:ext cx="4157398" cy="2914378"/>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708" y="3429000"/>
              <a:ext cx="4682845" cy="2737663"/>
            </a:xfrm>
            <a:prstGeom prst="rect">
              <a:avLst/>
            </a:prstGeom>
            <a:noFill/>
            <a:ln>
              <a:noFill/>
            </a:ln>
          </p:spPr>
        </p:pic>
        <p:sp>
          <p:nvSpPr>
            <p:cNvPr id="6" name="Rectangle 5"/>
            <p:cNvSpPr/>
            <p:nvPr/>
          </p:nvSpPr>
          <p:spPr>
            <a:xfrm>
              <a:off x="159708" y="6254420"/>
              <a:ext cx="4682845" cy="584775"/>
            </a:xfrm>
            <a:prstGeom prst="rect">
              <a:avLst/>
            </a:prstGeom>
          </p:spPr>
          <p:txBody>
            <a:bodyPr wrap="square">
              <a:spAutoFit/>
            </a:bodyPr>
            <a:lstStyle/>
            <a:p>
              <a:pPr algn="ctr"/>
              <a:r>
                <a:rPr lang="lv-LV" sz="1600" b="1" dirty="0"/>
                <a:t>Freiburgas SEG emisiju samazināšanas tendences un scenāriji (tūkstoši tonnu gadā)</a:t>
              </a:r>
            </a:p>
          </p:txBody>
        </p:sp>
      </p:grpSp>
      <p:sp>
        <p:nvSpPr>
          <p:cNvPr id="5" name="Title 1"/>
          <p:cNvSpPr txBox="1">
            <a:spLocks/>
          </p:cNvSpPr>
          <p:nvPr/>
        </p:nvSpPr>
        <p:spPr>
          <a:xfrm>
            <a:off x="4675239" y="646919"/>
            <a:ext cx="7285703" cy="15945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Jau 2007.g. Freiburga savas emisijas, salīdzinot ar 1992.g. līmeni, bija samazinājusi par nepilniem 14%, bet kopējās emisijas joprojām bija augstas – 1,9 miljoni tonnu CO</a:t>
            </a:r>
            <a:r>
              <a:rPr lang="lv-LV" sz="2400" baseline="-25000" dirty="0"/>
              <a:t>2</a:t>
            </a:r>
            <a:r>
              <a:rPr lang="lv-LV" sz="2400" dirty="0"/>
              <a:t> gadā jeb 8,5 tonnas uz vienu cilvēku</a:t>
            </a:r>
          </a:p>
        </p:txBody>
      </p:sp>
      <p:sp>
        <p:nvSpPr>
          <p:cNvPr id="10" name="Rounded Rectangle 9"/>
          <p:cNvSpPr/>
          <p:nvPr/>
        </p:nvSpPr>
        <p:spPr>
          <a:xfrm>
            <a:off x="6127009" y="2475471"/>
            <a:ext cx="4552335" cy="1255579"/>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Jaunā </a:t>
            </a:r>
            <a:r>
              <a:rPr lang="lv-LV" b="1" dirty="0" smtClean="0">
                <a:solidFill>
                  <a:schemeClr val="tx1"/>
                </a:solidFill>
              </a:rPr>
              <a:t>2030.g. </a:t>
            </a:r>
            <a:r>
              <a:rPr lang="lv-LV" b="1" dirty="0">
                <a:solidFill>
                  <a:schemeClr val="tx1"/>
                </a:solidFill>
              </a:rPr>
              <a:t>SEG emisiju samazināšanas mērķa nodrošināšanai </a:t>
            </a:r>
            <a:r>
              <a:rPr lang="lv-LV" b="1" dirty="0" smtClean="0">
                <a:solidFill>
                  <a:schemeClr val="tx1"/>
                </a:solidFill>
              </a:rPr>
              <a:t>Freiburgā izvēlētas </a:t>
            </a:r>
            <a:r>
              <a:rPr lang="lv-LV" b="1" dirty="0">
                <a:solidFill>
                  <a:schemeClr val="tx1"/>
                </a:solidFill>
              </a:rPr>
              <a:t>vairākas prioritārās jomas</a:t>
            </a:r>
            <a:r>
              <a:rPr lang="lv-LV" b="1" dirty="0" smtClean="0">
                <a:solidFill>
                  <a:schemeClr val="tx1"/>
                </a:solidFill>
              </a:rPr>
              <a:t>:</a:t>
            </a:r>
          </a:p>
          <a:p>
            <a:pPr algn="ctr"/>
            <a:endParaRPr lang="lv-LV" b="1" dirty="0">
              <a:solidFill>
                <a:schemeClr val="tx1"/>
              </a:solidFill>
            </a:endParaRPr>
          </a:p>
        </p:txBody>
      </p:sp>
      <p:sp>
        <p:nvSpPr>
          <p:cNvPr id="11" name="Rounded Rectangle 10"/>
          <p:cNvSpPr/>
          <p:nvPr/>
        </p:nvSpPr>
        <p:spPr>
          <a:xfrm>
            <a:off x="5184620" y="3428455"/>
            <a:ext cx="6437114" cy="3115780"/>
          </a:xfrm>
          <a:prstGeom prst="roundRect">
            <a:avLst>
              <a:gd name="adj" fmla="val 1240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a:solidFill>
                  <a:schemeClr val="tx1"/>
                </a:solidFill>
              </a:rPr>
              <a:t>E</a:t>
            </a:r>
            <a:r>
              <a:rPr lang="lv-LV" b="1" dirty="0" smtClean="0">
                <a:solidFill>
                  <a:schemeClr val="tx1"/>
                </a:solidFill>
              </a:rPr>
              <a:t>nerģijas </a:t>
            </a:r>
            <a:r>
              <a:rPr lang="lv-LV" b="1" dirty="0">
                <a:solidFill>
                  <a:schemeClr val="tx1"/>
                </a:solidFill>
              </a:rPr>
              <a:t>taupīšana </a:t>
            </a:r>
            <a:r>
              <a:rPr lang="lv-LV" b="1" dirty="0" smtClean="0">
                <a:solidFill>
                  <a:schemeClr val="tx1"/>
                </a:solidFill>
              </a:rPr>
              <a:t>ēkās</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K</a:t>
            </a:r>
            <a:r>
              <a:rPr lang="lv-LV" b="1" dirty="0" smtClean="0">
                <a:solidFill>
                  <a:schemeClr val="tx1"/>
                </a:solidFill>
              </a:rPr>
              <a:t>oģenerācijas </a:t>
            </a:r>
            <a:r>
              <a:rPr lang="lv-LV" b="1" dirty="0">
                <a:solidFill>
                  <a:schemeClr val="tx1"/>
                </a:solidFill>
              </a:rPr>
              <a:t>attīstība </a:t>
            </a:r>
            <a:r>
              <a:rPr lang="lv-LV" b="1" dirty="0" smtClean="0">
                <a:solidFill>
                  <a:schemeClr val="tx1"/>
                </a:solidFill>
              </a:rPr>
              <a:t>pilsētā</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A</a:t>
            </a:r>
            <a:r>
              <a:rPr lang="lv-LV" b="1" dirty="0" smtClean="0">
                <a:solidFill>
                  <a:schemeClr val="tx1"/>
                </a:solidFill>
              </a:rPr>
              <a:t>tjaunojamo </a:t>
            </a:r>
            <a:r>
              <a:rPr lang="lv-LV" b="1" dirty="0">
                <a:solidFill>
                  <a:schemeClr val="tx1"/>
                </a:solidFill>
              </a:rPr>
              <a:t>energoresursu izmantošana, jo īpaši saules enerģijas, atkritumu gāzes un </a:t>
            </a:r>
            <a:r>
              <a:rPr lang="lv-LV" b="1" dirty="0" smtClean="0">
                <a:solidFill>
                  <a:schemeClr val="tx1"/>
                </a:solidFill>
              </a:rPr>
              <a:t>biomasas</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S</a:t>
            </a:r>
            <a:r>
              <a:rPr lang="lv-LV" b="1" dirty="0" smtClean="0">
                <a:solidFill>
                  <a:schemeClr val="tx1"/>
                </a:solidFill>
              </a:rPr>
              <a:t>atiksmes </a:t>
            </a:r>
            <a:r>
              <a:rPr lang="lv-LV" b="1" dirty="0">
                <a:solidFill>
                  <a:schemeClr val="tx1"/>
                </a:solidFill>
              </a:rPr>
              <a:t>infrastruktūras attīstība, koncentrējoties uz energoefektīvu ielu apgaismojumu un integrētu transporta </a:t>
            </a:r>
            <a:r>
              <a:rPr lang="lv-LV" b="1" dirty="0" smtClean="0">
                <a:solidFill>
                  <a:schemeClr val="tx1"/>
                </a:solidFill>
              </a:rPr>
              <a:t>tīklu</a:t>
            </a:r>
            <a:endParaRPr lang="lv-LV" b="1" dirty="0">
              <a:solidFill>
                <a:schemeClr val="tx1"/>
              </a:solidFill>
            </a:endParaRPr>
          </a:p>
          <a:p>
            <a:pPr marL="285750" indent="-285750">
              <a:spcAft>
                <a:spcPts val="600"/>
              </a:spcAft>
              <a:buFont typeface="Arial" panose="020B0604020202020204" pitchFamily="34" charset="0"/>
              <a:buChar char="•"/>
            </a:pPr>
            <a:r>
              <a:rPr lang="lv-LV" b="1" dirty="0">
                <a:solidFill>
                  <a:schemeClr val="tx1"/>
                </a:solidFill>
              </a:rPr>
              <a:t>S</a:t>
            </a:r>
            <a:r>
              <a:rPr lang="lv-LV" b="1" dirty="0" smtClean="0">
                <a:solidFill>
                  <a:schemeClr val="tx1"/>
                </a:solidFill>
              </a:rPr>
              <a:t>abiedrības </a:t>
            </a:r>
            <a:r>
              <a:rPr lang="lv-LV" b="1" dirty="0">
                <a:solidFill>
                  <a:schemeClr val="tx1"/>
                </a:solidFill>
              </a:rPr>
              <a:t>izglītošana un informēšana, piemēram, izstrādājot klimatam draudzīgas diētas kalkulatoru internetā vai uzsākot informācijas kampaņu </a:t>
            </a:r>
            <a:r>
              <a:rPr lang="lv-LV" b="1" dirty="0" smtClean="0">
                <a:solidFill>
                  <a:schemeClr val="tx1"/>
                </a:solidFill>
              </a:rPr>
              <a:t>«Co2libri»</a:t>
            </a:r>
            <a:endParaRPr lang="lv-LV" b="1" dirty="0">
              <a:solidFill>
                <a:schemeClr val="tx1"/>
              </a:solidFill>
            </a:endParaRPr>
          </a:p>
        </p:txBody>
      </p:sp>
    </p:spTree>
    <p:extLst>
      <p:ext uri="{BB962C8B-B14F-4D97-AF65-F5344CB8AC3E}">
        <p14:creationId xmlns:p14="http://schemas.microsoft.com/office/powerpoint/2010/main" val="1277838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4916" y="0"/>
            <a:ext cx="4563406" cy="6858000"/>
          </a:xfrm>
          <a:prstGeom prst="rect">
            <a:avLst/>
          </a:prstGeom>
        </p:spPr>
      </p:pic>
      <p:sp>
        <p:nvSpPr>
          <p:cNvPr id="3" name="Title 1"/>
          <p:cNvSpPr txBox="1">
            <a:spLocks/>
          </p:cNvSpPr>
          <p:nvPr/>
        </p:nvSpPr>
        <p:spPr>
          <a:xfrm>
            <a:off x="675967" y="372660"/>
            <a:ext cx="10840065" cy="1224000"/>
          </a:xfrm>
          <a:prstGeom prst="roundRect">
            <a:avLst>
              <a:gd name="adj" fmla="val 18373"/>
            </a:avLst>
          </a:prstGeom>
          <a:solidFill>
            <a:schemeClr val="bg1">
              <a:lumMod val="8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4000" b="1" dirty="0"/>
              <a:t>Ietekmes uz klimatu novērtēšana un rīcība to mazināšanai: </a:t>
            </a:r>
            <a:r>
              <a:rPr lang="lv-LV" sz="4000" b="1" dirty="0" smtClean="0"/>
              <a:t>IRVINES PILSĒTA, KALIFORNIJĀ, ASV</a:t>
            </a:r>
            <a:endParaRPr lang="lv-LV" sz="4000" b="1" dirty="0"/>
          </a:p>
        </p:txBody>
      </p:sp>
      <p:sp>
        <p:nvSpPr>
          <p:cNvPr id="4" name="Title 1"/>
          <p:cNvSpPr txBox="1">
            <a:spLocks/>
          </p:cNvSpPr>
          <p:nvPr/>
        </p:nvSpPr>
        <p:spPr>
          <a:xfrm>
            <a:off x="1167271" y="1860285"/>
            <a:ext cx="5299587" cy="112265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Irvines pilsēta ir izvirzījusi mērķi kļūt inovatīvu metropoli, kas aktīvi samazina savas oglekļa emisijas</a:t>
            </a:r>
          </a:p>
        </p:txBody>
      </p:sp>
      <p:sp>
        <p:nvSpPr>
          <p:cNvPr id="5" name="Rounded Rectangle 4"/>
          <p:cNvSpPr/>
          <p:nvPr/>
        </p:nvSpPr>
        <p:spPr>
          <a:xfrm>
            <a:off x="339213" y="3246562"/>
            <a:ext cx="7359445" cy="9807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Pilsēta plāno sasniegt ievērojamu oglekļa pēdas samazinājumu, īstenojot aktivitātes vairākās jomās: stiprinot zaļos būvnormatīvus, uzlabojot energoefektivitāti un ieviešot </a:t>
            </a:r>
            <a:r>
              <a:rPr lang="lv-LV" b="1" dirty="0" smtClean="0">
                <a:solidFill>
                  <a:schemeClr val="tx1"/>
                </a:solidFill>
              </a:rPr>
              <a:t>bezatkritumu </a:t>
            </a:r>
            <a:r>
              <a:rPr lang="lv-LV" b="1" dirty="0">
                <a:solidFill>
                  <a:schemeClr val="tx1"/>
                </a:solidFill>
              </a:rPr>
              <a:t>politiku</a:t>
            </a:r>
            <a:endParaRPr lang="lv-LV" b="1" dirty="0" smtClean="0">
              <a:solidFill>
                <a:schemeClr val="tx1"/>
              </a:solidFill>
            </a:endParaRPr>
          </a:p>
        </p:txBody>
      </p:sp>
      <p:sp>
        <p:nvSpPr>
          <p:cNvPr id="7" name="Rounded Rectangle 6"/>
          <p:cNvSpPr/>
          <p:nvPr/>
        </p:nvSpPr>
        <p:spPr>
          <a:xfrm>
            <a:off x="339213" y="4416143"/>
            <a:ext cx="7359445" cy="9807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Lai samazinātu pilsētas ēku enerģijas patēriņu par </a:t>
            </a:r>
            <a:r>
              <a:rPr lang="lv-LV" b="1" dirty="0" smtClean="0">
                <a:solidFill>
                  <a:schemeClr val="tx1"/>
                </a:solidFill>
              </a:rPr>
              <a:t>30%, </a:t>
            </a:r>
            <a:r>
              <a:rPr lang="lv-LV" b="1" dirty="0">
                <a:solidFill>
                  <a:schemeClr val="tx1"/>
                </a:solidFill>
              </a:rPr>
              <a:t>tika nolemts, ka visām pašvaldības jaunbūvēm ir jābūt sertificētām ar </a:t>
            </a:r>
            <a:endParaRPr lang="lv-LV" b="1" dirty="0" smtClean="0">
              <a:solidFill>
                <a:schemeClr val="tx1"/>
              </a:solidFill>
            </a:endParaRPr>
          </a:p>
          <a:p>
            <a:pPr algn="ctr"/>
            <a:r>
              <a:rPr lang="lv-LV" b="1" dirty="0" smtClean="0">
                <a:solidFill>
                  <a:schemeClr val="tx1"/>
                </a:solidFill>
              </a:rPr>
              <a:t>LEED </a:t>
            </a:r>
            <a:r>
              <a:rPr lang="lv-LV" b="1" dirty="0" err="1">
                <a:solidFill>
                  <a:schemeClr val="tx1"/>
                </a:solidFill>
              </a:rPr>
              <a:t>Gold</a:t>
            </a:r>
            <a:r>
              <a:rPr lang="lv-LV" b="1" dirty="0">
                <a:solidFill>
                  <a:schemeClr val="tx1"/>
                </a:solidFill>
              </a:rPr>
              <a:t> ilgtspējīgas būvniecības sertifikātu</a:t>
            </a:r>
            <a:endParaRPr lang="lv-LV" b="1" dirty="0" smtClean="0">
              <a:solidFill>
                <a:schemeClr val="tx1"/>
              </a:solidFill>
            </a:endParaRPr>
          </a:p>
        </p:txBody>
      </p:sp>
      <p:sp>
        <p:nvSpPr>
          <p:cNvPr id="8" name="Rounded Rectangle 7"/>
          <p:cNvSpPr/>
          <p:nvPr/>
        </p:nvSpPr>
        <p:spPr>
          <a:xfrm>
            <a:off x="339213" y="5637071"/>
            <a:ext cx="7359445" cy="7932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Jau </a:t>
            </a:r>
            <a:r>
              <a:rPr lang="lv-LV" b="1" dirty="0" smtClean="0">
                <a:solidFill>
                  <a:schemeClr val="tx1"/>
                </a:solidFill>
              </a:rPr>
              <a:t>2007.g. Irvinē izstrādāta </a:t>
            </a:r>
            <a:r>
              <a:rPr lang="lv-LV" b="1" dirty="0">
                <a:solidFill>
                  <a:schemeClr val="tx1"/>
                </a:solidFill>
              </a:rPr>
              <a:t>bezatkritumu politika, kuras mērķis ir efektīva resursu izmantošana un maksimāla atkritumu apjoma samazināšana</a:t>
            </a:r>
            <a:endParaRPr lang="lv-LV" b="1" dirty="0" smtClean="0">
              <a:solidFill>
                <a:schemeClr val="tx1"/>
              </a:solidFill>
            </a:endParaRPr>
          </a:p>
        </p:txBody>
      </p:sp>
    </p:spTree>
    <p:extLst>
      <p:ext uri="{BB962C8B-B14F-4D97-AF65-F5344CB8AC3E}">
        <p14:creationId xmlns:p14="http://schemas.microsoft.com/office/powerpoint/2010/main" val="265500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324159" y="3549805"/>
            <a:ext cx="5678129" cy="3121715"/>
            <a:chOff x="4896467" y="3372829"/>
            <a:chExt cx="5678129" cy="3121715"/>
          </a:xfrm>
        </p:grpSpPr>
        <p:graphicFrame>
          <p:nvGraphicFramePr>
            <p:cNvPr id="2" name="Chart 1"/>
            <p:cNvGraphicFramePr/>
            <p:nvPr>
              <p:extLst>
                <p:ext uri="{D42A27DB-BD31-4B8C-83A1-F6EECF244321}">
                  <p14:modId xmlns:p14="http://schemas.microsoft.com/office/powerpoint/2010/main" val="996925135"/>
                </p:ext>
              </p:extLst>
            </p:nvPr>
          </p:nvGraphicFramePr>
          <p:xfrm>
            <a:off x="4896467" y="3487991"/>
            <a:ext cx="5678129" cy="3006553"/>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5492546" y="6155990"/>
              <a:ext cx="4547421" cy="338554"/>
            </a:xfrm>
            <a:prstGeom prst="rect">
              <a:avLst/>
            </a:prstGeom>
          </p:spPr>
          <p:txBody>
            <a:bodyPr wrap="square">
              <a:spAutoFit/>
            </a:bodyPr>
            <a:lstStyle/>
            <a:p>
              <a:r>
                <a:rPr lang="lv-LV" sz="1600" b="1" dirty="0"/>
                <a:t>Enerģijas patēriņš </a:t>
              </a:r>
              <a:r>
                <a:rPr lang="lv-LV" sz="1600" b="1" dirty="0" smtClean="0"/>
                <a:t>Irvines </a:t>
              </a:r>
              <a:r>
                <a:rPr lang="lv-LV" sz="1600" b="1" dirty="0"/>
                <a:t>pilsētā</a:t>
              </a:r>
            </a:p>
          </p:txBody>
        </p:sp>
        <p:sp>
          <p:nvSpPr>
            <p:cNvPr id="10" name="TextBox 9"/>
            <p:cNvSpPr txBox="1"/>
            <p:nvPr/>
          </p:nvSpPr>
          <p:spPr>
            <a:xfrm>
              <a:off x="8522347" y="3372829"/>
              <a:ext cx="2008006" cy="2862322"/>
            </a:xfrm>
            <a:prstGeom prst="rect">
              <a:avLst/>
            </a:prstGeom>
            <a:solidFill>
              <a:schemeClr val="bg1"/>
            </a:solidFill>
          </p:spPr>
          <p:txBody>
            <a:bodyPr wrap="square" rtlCol="0">
              <a:spAutoFit/>
            </a:bodyPr>
            <a:lstStyle/>
            <a:p>
              <a:pPr>
                <a:lnSpc>
                  <a:spcPct val="250000"/>
                </a:lnSpc>
              </a:pPr>
              <a:r>
                <a:rPr lang="lv-LV" b="1" dirty="0" smtClean="0"/>
                <a:t>Ēkas</a:t>
              </a:r>
            </a:p>
            <a:p>
              <a:pPr>
                <a:lnSpc>
                  <a:spcPct val="250000"/>
                </a:lnSpc>
              </a:pPr>
              <a:r>
                <a:rPr lang="lv-LV" b="1" dirty="0" smtClean="0"/>
                <a:t>Ielu apgaismojums</a:t>
              </a:r>
            </a:p>
            <a:p>
              <a:pPr>
                <a:lnSpc>
                  <a:spcPct val="250000"/>
                </a:lnSpc>
              </a:pPr>
              <a:r>
                <a:rPr lang="lv-LV" b="1" dirty="0" smtClean="0"/>
                <a:t>Transports</a:t>
              </a:r>
            </a:p>
            <a:p>
              <a:pPr>
                <a:lnSpc>
                  <a:spcPct val="250000"/>
                </a:lnSpc>
              </a:pPr>
              <a:r>
                <a:rPr lang="lv-LV" b="1" dirty="0" smtClean="0"/>
                <a:t>Luksofori</a:t>
              </a:r>
              <a:endParaRPr lang="lv-LV" b="1" dirty="0"/>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46" y="0"/>
            <a:ext cx="5143500" cy="6858000"/>
          </a:xfrm>
          <a:prstGeom prst="rect">
            <a:avLst/>
          </a:prstGeom>
        </p:spPr>
      </p:pic>
      <p:sp>
        <p:nvSpPr>
          <p:cNvPr id="6" name="Title 1"/>
          <p:cNvSpPr txBox="1">
            <a:spLocks/>
          </p:cNvSpPr>
          <p:nvPr/>
        </p:nvSpPr>
        <p:spPr>
          <a:xfrm>
            <a:off x="4424516" y="545794"/>
            <a:ext cx="7478184" cy="155659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Irvines pilsēta aktīvi </a:t>
            </a:r>
            <a:r>
              <a:rPr lang="lv-LV" sz="2400" dirty="0"/>
              <a:t>izglīto </a:t>
            </a:r>
            <a:r>
              <a:rPr lang="lv-LV" sz="2400" dirty="0" smtClean="0"/>
              <a:t>iedzīvotājus </a:t>
            </a:r>
            <a:r>
              <a:rPr lang="lv-LV" sz="2400" dirty="0"/>
              <a:t>par energoresursu taupīšanas iespējām, piemēram, rosinot </a:t>
            </a:r>
            <a:r>
              <a:rPr lang="lv-LV" sz="2400" dirty="0" smtClean="0"/>
              <a:t>mājsaimniecībās uzstādīt </a:t>
            </a:r>
            <a:r>
              <a:rPr lang="lv-LV" sz="2400" dirty="0"/>
              <a:t>zemas plūsmas dušas galvas, programmējamus termostatus apkurei un dzesēšanai</a:t>
            </a:r>
          </a:p>
        </p:txBody>
      </p:sp>
      <p:sp>
        <p:nvSpPr>
          <p:cNvPr id="7" name="Rectangle 6"/>
          <p:cNvSpPr/>
          <p:nvPr/>
        </p:nvSpPr>
        <p:spPr>
          <a:xfrm>
            <a:off x="349046" y="6519446"/>
            <a:ext cx="3386550" cy="338554"/>
          </a:xfrm>
          <a:prstGeom prst="rect">
            <a:avLst/>
          </a:prstGeom>
        </p:spPr>
        <p:txBody>
          <a:bodyPr wrap="square">
            <a:spAutoFit/>
          </a:bodyPr>
          <a:lstStyle/>
          <a:p>
            <a:r>
              <a:rPr lang="pt-BR" sz="1600" b="1" dirty="0"/>
              <a:t>Irvinē ir izbūvēti 500 km veloceliņu</a:t>
            </a:r>
          </a:p>
        </p:txBody>
      </p:sp>
      <p:sp>
        <p:nvSpPr>
          <p:cNvPr id="12" name="Rounded Rectangle 11"/>
          <p:cNvSpPr/>
          <p:nvPr/>
        </p:nvSpPr>
        <p:spPr>
          <a:xfrm>
            <a:off x="5121712" y="2497719"/>
            <a:ext cx="6169284" cy="9807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Turklāt, pašvaldība arī piedāvā fiskālus stimulus, piemēram, nodokļu atlaižu veidā, lielākiem projektiem, piemēram, saules paneļu </a:t>
            </a:r>
            <a:r>
              <a:rPr lang="lv-LV" b="1" dirty="0" smtClean="0">
                <a:solidFill>
                  <a:schemeClr val="tx1"/>
                </a:solidFill>
              </a:rPr>
              <a:t>uzstādīšanai; arī </a:t>
            </a:r>
            <a:r>
              <a:rPr lang="lv-LV" b="1" dirty="0">
                <a:solidFill>
                  <a:schemeClr val="tx1"/>
                </a:solidFill>
              </a:rPr>
              <a:t>pašvaldība izmanto saules enerģiju</a:t>
            </a:r>
            <a:endParaRPr lang="lv-LV" b="1" dirty="0" smtClean="0">
              <a:solidFill>
                <a:schemeClr val="tx1"/>
              </a:solidFill>
            </a:endParaRPr>
          </a:p>
        </p:txBody>
      </p:sp>
    </p:spTree>
    <p:extLst>
      <p:ext uri="{BB962C8B-B14F-4D97-AF65-F5344CB8AC3E}">
        <p14:creationId xmlns:p14="http://schemas.microsoft.com/office/powerpoint/2010/main" val="880705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flipH="1">
            <a:off x="2437860"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6" name="TextBox 5"/>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8927" y="1570692"/>
            <a:ext cx="8468116" cy="5103802"/>
            <a:chOff x="201102" y="1561302"/>
            <a:chExt cx="8468116" cy="5103802"/>
          </a:xfrm>
        </p:grpSpPr>
        <p:pic>
          <p:nvPicPr>
            <p:cNvPr id="3" name="Picture 2" descr="NOA modelis.jpg"/>
            <p:cNvPicPr>
              <a:picLocks noChangeAspect="1"/>
            </p:cNvPicPr>
            <p:nvPr/>
          </p:nvPicPr>
          <p:blipFill>
            <a:blip r:embed="rId2" cstate="print"/>
            <a:srcRect l="2273" r="1212"/>
            <a:stretch>
              <a:fillRect/>
            </a:stretch>
          </p:blipFill>
          <p:spPr>
            <a:xfrm>
              <a:off x="201102" y="1561302"/>
              <a:ext cx="8468116" cy="5103802"/>
            </a:xfrm>
            <a:prstGeom prst="rect">
              <a:avLst/>
            </a:prstGeom>
          </p:spPr>
        </p:pic>
        <p:sp>
          <p:nvSpPr>
            <p:cNvPr id="8" name="Rectangle 7"/>
            <p:cNvSpPr/>
            <p:nvPr/>
          </p:nvSpPr>
          <p:spPr>
            <a:xfrm>
              <a:off x="6761018" y="5834107"/>
              <a:ext cx="1908200" cy="830997"/>
            </a:xfrm>
            <a:prstGeom prst="rect">
              <a:avLst/>
            </a:prstGeom>
          </p:spPr>
          <p:txBody>
            <a:bodyPr wrap="square">
              <a:spAutoFit/>
            </a:bodyPr>
            <a:lstStyle/>
            <a:p>
              <a:pPr algn="r"/>
              <a:r>
                <a:rPr lang="lv-LV" sz="1600" b="1" dirty="0"/>
                <a:t>Patērētāju uzvedību skaidrojošs NOA modelis</a:t>
              </a:r>
            </a:p>
          </p:txBody>
        </p:sp>
      </p:grpSp>
      <p:sp>
        <p:nvSpPr>
          <p:cNvPr id="6" name="Title 1"/>
          <p:cNvSpPr txBox="1">
            <a:spLocks/>
          </p:cNvSpPr>
          <p:nvPr/>
        </p:nvSpPr>
        <p:spPr>
          <a:xfrm>
            <a:off x="568037" y="346149"/>
            <a:ext cx="10086109" cy="12151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b="1" dirty="0"/>
              <a:t>P</a:t>
            </a:r>
            <a:r>
              <a:rPr lang="lv-LV" sz="2400" b="1" dirty="0" smtClean="0"/>
              <a:t>atēriņa </a:t>
            </a:r>
            <a:r>
              <a:rPr lang="lv-LV" sz="2400" b="1" dirty="0"/>
              <a:t>paradumus nosaka </a:t>
            </a:r>
            <a:r>
              <a:rPr lang="lv-LV" sz="2400" dirty="0"/>
              <a:t>komplekss savstarpēji saistītu faktoru kopums (vajadzības, iekšējie un ārējie faktori), kuri </a:t>
            </a:r>
            <a:r>
              <a:rPr lang="lv-LV" sz="2400" dirty="0" smtClean="0"/>
              <a:t>atkarīgi </a:t>
            </a:r>
            <a:r>
              <a:rPr lang="lv-LV" sz="2400" dirty="0"/>
              <a:t>no dabas vides un plašākas </a:t>
            </a:r>
            <a:endParaRPr lang="lv-LV" sz="2400" dirty="0" smtClean="0"/>
          </a:p>
          <a:p>
            <a:pPr algn="ctr"/>
            <a:r>
              <a:rPr lang="lv-LV" sz="2400" dirty="0" smtClean="0"/>
              <a:t>sociālekonomiskās vides jeb </a:t>
            </a:r>
            <a:r>
              <a:rPr lang="lv-LV" sz="2400" b="1" dirty="0"/>
              <a:t>makrovides faktoriem</a:t>
            </a:r>
            <a:r>
              <a:rPr lang="lv-LV" sz="2400" dirty="0" smtClean="0"/>
              <a:t>:</a:t>
            </a:r>
          </a:p>
        </p:txBody>
      </p:sp>
      <p:sp>
        <p:nvSpPr>
          <p:cNvPr id="7" name="Rounded Rectangle 6"/>
          <p:cNvSpPr/>
          <p:nvPr/>
        </p:nvSpPr>
        <p:spPr>
          <a:xfrm>
            <a:off x="8968955" y="1255805"/>
            <a:ext cx="2765846" cy="2173195"/>
          </a:xfrm>
          <a:prstGeom prst="roundRect">
            <a:avLst>
              <a:gd name="adj" fmla="val 901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dirty="0" smtClean="0">
                <a:solidFill>
                  <a:schemeClr val="tx1"/>
                </a:solidFill>
              </a:rPr>
              <a:t>Pieejamās tehnoloģijas un infrastruktūra</a:t>
            </a:r>
          </a:p>
          <a:p>
            <a:pPr marL="285750" indent="-285750">
              <a:spcAft>
                <a:spcPts val="600"/>
              </a:spcAft>
              <a:buFont typeface="Arial" panose="020B0604020202020204" pitchFamily="34" charset="0"/>
              <a:buChar char="•"/>
            </a:pPr>
            <a:r>
              <a:rPr lang="lv-LV" b="1" dirty="0" smtClean="0">
                <a:solidFill>
                  <a:schemeClr val="tx1"/>
                </a:solidFill>
              </a:rPr>
              <a:t>Ekonomiskā vide</a:t>
            </a:r>
          </a:p>
          <a:p>
            <a:pPr marL="285750" indent="-285750">
              <a:spcAft>
                <a:spcPts val="600"/>
              </a:spcAft>
              <a:buFont typeface="Arial" panose="020B0604020202020204" pitchFamily="34" charset="0"/>
              <a:buChar char="•"/>
            </a:pPr>
            <a:r>
              <a:rPr lang="lv-LV" b="1" dirty="0" smtClean="0">
                <a:solidFill>
                  <a:schemeClr val="tx1"/>
                </a:solidFill>
              </a:rPr>
              <a:t>Demogrāfiskā vide</a:t>
            </a:r>
          </a:p>
          <a:p>
            <a:pPr marL="285750" indent="-285750">
              <a:spcAft>
                <a:spcPts val="600"/>
              </a:spcAft>
              <a:buFont typeface="Arial" panose="020B0604020202020204" pitchFamily="34" charset="0"/>
              <a:buChar char="•"/>
            </a:pPr>
            <a:r>
              <a:rPr lang="lv-LV" b="1" dirty="0" smtClean="0">
                <a:solidFill>
                  <a:schemeClr val="tx1"/>
                </a:solidFill>
              </a:rPr>
              <a:t>Institucionālā vide</a:t>
            </a:r>
          </a:p>
          <a:p>
            <a:pPr marL="285750" indent="-285750">
              <a:spcAft>
                <a:spcPts val="600"/>
              </a:spcAft>
              <a:buFont typeface="Arial" panose="020B0604020202020204" pitchFamily="34" charset="0"/>
              <a:buChar char="•"/>
            </a:pPr>
            <a:r>
              <a:rPr lang="lv-LV" b="1" dirty="0" smtClean="0">
                <a:solidFill>
                  <a:schemeClr val="tx1"/>
                </a:solidFill>
              </a:rPr>
              <a:t>Sociālā vide</a:t>
            </a:r>
            <a:endParaRPr lang="lv-LV" b="1" dirty="0">
              <a:solidFill>
                <a:schemeClr val="tx1"/>
              </a:solidFill>
            </a:endParaRPr>
          </a:p>
        </p:txBody>
      </p:sp>
    </p:spTree>
    <p:extLst>
      <p:ext uri="{BB962C8B-B14F-4D97-AF65-F5344CB8AC3E}">
        <p14:creationId xmlns:p14="http://schemas.microsoft.com/office/powerpoint/2010/main" val="3931016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 y="1342101"/>
            <a:ext cx="6561965" cy="4893553"/>
          </a:xfrm>
          <a:prstGeom prst="rect">
            <a:avLst/>
          </a:prstGeom>
        </p:spPr>
      </p:pic>
      <p:sp>
        <p:nvSpPr>
          <p:cNvPr id="3" name="Title 1"/>
          <p:cNvSpPr txBox="1">
            <a:spLocks/>
          </p:cNvSpPr>
          <p:nvPr/>
        </p:nvSpPr>
        <p:spPr>
          <a:xfrm>
            <a:off x="2244436" y="624871"/>
            <a:ext cx="7703128" cy="11704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Mājsaimniecību radīto vides slodžu </a:t>
            </a:r>
            <a:r>
              <a:rPr lang="lv-LV" sz="2400" dirty="0" smtClean="0"/>
              <a:t>novērtējums </a:t>
            </a:r>
            <a:r>
              <a:rPr lang="lv-LV" sz="2400" dirty="0"/>
              <a:t>viennozīmīgi atzīst </a:t>
            </a:r>
            <a:r>
              <a:rPr lang="lv-LV" sz="2400" b="1" dirty="0"/>
              <a:t>pārtikas, transporta un mājokļa patēriņa </a:t>
            </a:r>
            <a:r>
              <a:rPr lang="lv-LV" sz="2400" b="1" dirty="0" smtClean="0"/>
              <a:t>sektorus </a:t>
            </a:r>
            <a:r>
              <a:rPr lang="lv-LV" sz="2400" dirty="0"/>
              <a:t>par jomām ar lielākajām ietekmēm uz klimatu</a:t>
            </a:r>
            <a:endParaRPr lang="lv-LV" sz="2400" dirty="0" smtClean="0"/>
          </a:p>
        </p:txBody>
      </p:sp>
      <p:sp>
        <p:nvSpPr>
          <p:cNvPr id="4" name="Rounded Rectangle 3"/>
          <p:cNvSpPr/>
          <p:nvPr/>
        </p:nvSpPr>
        <p:spPr>
          <a:xfrm>
            <a:off x="5971309" y="2452778"/>
            <a:ext cx="5985164" cy="2299332"/>
          </a:xfrm>
          <a:prstGeom prst="roundRect">
            <a:avLst>
              <a:gd name="adj" fmla="val 13927"/>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Šīs slodzes var izteikt izmantojot IPAT vienādojumu, kas tiek arī izmantots SEG emisiju novērtēšanā un modelēšanā:</a:t>
            </a:r>
          </a:p>
          <a:p>
            <a:pPr algn="ctr"/>
            <a:r>
              <a:rPr lang="lv-LV" b="1" dirty="0" smtClean="0">
                <a:solidFill>
                  <a:schemeClr val="tx1"/>
                </a:solidFill>
              </a:rPr>
              <a:t>I=P×A×T, </a:t>
            </a:r>
          </a:p>
          <a:p>
            <a:r>
              <a:rPr lang="lv-LV" dirty="0" smtClean="0">
                <a:solidFill>
                  <a:schemeClr val="tx1"/>
                </a:solidFill>
              </a:rPr>
              <a:t>kur I – </a:t>
            </a:r>
            <a:r>
              <a:rPr lang="lv-LV" dirty="0">
                <a:solidFill>
                  <a:schemeClr val="tx1"/>
                </a:solidFill>
              </a:rPr>
              <a:t>kopējās radītās SEG </a:t>
            </a:r>
            <a:r>
              <a:rPr lang="lv-LV" dirty="0" smtClean="0">
                <a:solidFill>
                  <a:schemeClr val="tx1"/>
                </a:solidFill>
              </a:rPr>
              <a:t>emisijas,</a:t>
            </a:r>
          </a:p>
          <a:p>
            <a:r>
              <a:rPr lang="lv-LV" dirty="0" smtClean="0">
                <a:solidFill>
                  <a:schemeClr val="tx1"/>
                </a:solidFill>
              </a:rPr>
              <a:t>P – </a:t>
            </a:r>
            <a:r>
              <a:rPr lang="lv-LV" dirty="0">
                <a:solidFill>
                  <a:schemeClr val="tx1"/>
                </a:solidFill>
              </a:rPr>
              <a:t>iedzīvotāju skaits</a:t>
            </a:r>
            <a:r>
              <a:rPr lang="lv-LV" dirty="0" smtClean="0">
                <a:solidFill>
                  <a:schemeClr val="tx1"/>
                </a:solidFill>
              </a:rPr>
              <a:t>,</a:t>
            </a:r>
          </a:p>
          <a:p>
            <a:r>
              <a:rPr lang="lv-LV" dirty="0" smtClean="0">
                <a:solidFill>
                  <a:schemeClr val="tx1"/>
                </a:solidFill>
              </a:rPr>
              <a:t>A – </a:t>
            </a:r>
            <a:r>
              <a:rPr lang="lv-LV" dirty="0">
                <a:solidFill>
                  <a:schemeClr val="tx1"/>
                </a:solidFill>
              </a:rPr>
              <a:t>ienākumi uz vienu mājsaimniecības locekli </a:t>
            </a:r>
            <a:r>
              <a:rPr lang="lv-LV" dirty="0" smtClean="0">
                <a:solidFill>
                  <a:schemeClr val="tx1"/>
                </a:solidFill>
              </a:rPr>
              <a:t>gadā,</a:t>
            </a:r>
          </a:p>
          <a:p>
            <a:r>
              <a:rPr lang="lv-LV" dirty="0" smtClean="0">
                <a:solidFill>
                  <a:schemeClr val="tx1"/>
                </a:solidFill>
              </a:rPr>
              <a:t>T – </a:t>
            </a:r>
            <a:r>
              <a:rPr lang="lv-LV" dirty="0" err="1">
                <a:solidFill>
                  <a:schemeClr val="tx1"/>
                </a:solidFill>
              </a:rPr>
              <a:t>ekoefektivitātes</a:t>
            </a:r>
            <a:r>
              <a:rPr lang="lv-LV" dirty="0">
                <a:solidFill>
                  <a:schemeClr val="tx1"/>
                </a:solidFill>
              </a:rPr>
              <a:t> </a:t>
            </a:r>
            <a:r>
              <a:rPr lang="lv-LV" dirty="0" smtClean="0">
                <a:solidFill>
                  <a:schemeClr val="tx1"/>
                </a:solidFill>
              </a:rPr>
              <a:t>rādītājs (SEG </a:t>
            </a:r>
            <a:r>
              <a:rPr lang="lv-LV" dirty="0">
                <a:solidFill>
                  <a:schemeClr val="tx1"/>
                </a:solidFill>
              </a:rPr>
              <a:t>emisijas uz 1</a:t>
            </a:r>
            <a:r>
              <a:rPr lang="lv-LV" dirty="0" smtClean="0">
                <a:solidFill>
                  <a:schemeClr val="tx1"/>
                </a:solidFill>
              </a:rPr>
              <a:t> </a:t>
            </a:r>
            <a:r>
              <a:rPr lang="lv-LV" dirty="0">
                <a:solidFill>
                  <a:schemeClr val="tx1"/>
                </a:solidFill>
              </a:rPr>
              <a:t>radīto </a:t>
            </a:r>
            <a:r>
              <a:rPr lang="lv-LV" dirty="0" smtClean="0">
                <a:solidFill>
                  <a:schemeClr val="tx1"/>
                </a:solidFill>
              </a:rPr>
              <a:t>EUR)</a:t>
            </a:r>
          </a:p>
        </p:txBody>
      </p:sp>
      <p:sp>
        <p:nvSpPr>
          <p:cNvPr id="7" name="Rounded Rectangle 6"/>
          <p:cNvSpPr/>
          <p:nvPr/>
        </p:nvSpPr>
        <p:spPr>
          <a:xfrm>
            <a:off x="6990011" y="5045929"/>
            <a:ext cx="4538414"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Izmantojot IPAT vienādojumu iespējams modelēt SEG emisiju nākotnes scenārijus</a:t>
            </a:r>
            <a:endParaRPr lang="lv-LV" b="1" dirty="0" smtClean="0">
              <a:solidFill>
                <a:schemeClr val="tx1"/>
              </a:solidFill>
            </a:endParaRPr>
          </a:p>
        </p:txBody>
      </p:sp>
    </p:spTree>
    <p:extLst>
      <p:ext uri="{BB962C8B-B14F-4D97-AF65-F5344CB8AC3E}">
        <p14:creationId xmlns:p14="http://schemas.microsoft.com/office/powerpoint/2010/main" val="3424708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0" y="870155"/>
            <a:ext cx="6096000" cy="423278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299" y="1305914"/>
            <a:ext cx="5340928" cy="3286269"/>
          </a:xfrm>
          <a:prstGeom prst="rect">
            <a:avLst/>
          </a:prstGeom>
        </p:spPr>
      </p:pic>
      <p:sp>
        <p:nvSpPr>
          <p:cNvPr id="7" name="Rounded Rectangle 6"/>
          <p:cNvSpPr/>
          <p:nvPr/>
        </p:nvSpPr>
        <p:spPr>
          <a:xfrm>
            <a:off x="1210326" y="1425957"/>
            <a:ext cx="4174107" cy="89479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1990.g., kas ir pieņemts atskaites punkts SEG emisiju samazināšanai, dati</a:t>
            </a:r>
            <a:r>
              <a:rPr lang="lv-LV" b="1" dirty="0" smtClean="0">
                <a:solidFill>
                  <a:schemeClr val="tx1"/>
                </a:solidFill>
              </a:rPr>
              <a:t>:</a:t>
            </a:r>
          </a:p>
          <a:p>
            <a:pPr algn="ctr"/>
            <a:endParaRPr lang="lv-LV" b="1" dirty="0">
              <a:solidFill>
                <a:schemeClr val="tx1"/>
              </a:solidFill>
            </a:endParaRPr>
          </a:p>
        </p:txBody>
      </p:sp>
      <p:sp>
        <p:nvSpPr>
          <p:cNvPr id="3" name="Title 1"/>
          <p:cNvSpPr txBox="1">
            <a:spLocks/>
          </p:cNvSpPr>
          <p:nvPr/>
        </p:nvSpPr>
        <p:spPr>
          <a:xfrm>
            <a:off x="2798618" y="315632"/>
            <a:ext cx="6594764" cy="78879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IPAT vienādojumu var raksturot ar </a:t>
            </a:r>
            <a:r>
              <a:rPr lang="lv-LV" sz="2400" dirty="0" smtClean="0"/>
              <a:t>piemēru</a:t>
            </a:r>
          </a:p>
        </p:txBody>
      </p:sp>
      <p:sp>
        <p:nvSpPr>
          <p:cNvPr id="4" name="Rounded Rectangle 3"/>
          <p:cNvSpPr/>
          <p:nvPr/>
        </p:nvSpPr>
        <p:spPr>
          <a:xfrm>
            <a:off x="263232" y="2077005"/>
            <a:ext cx="6068296" cy="174408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Kopējās </a:t>
            </a:r>
            <a:r>
              <a:rPr lang="lv-LV" b="1" dirty="0">
                <a:solidFill>
                  <a:schemeClr val="tx1"/>
                </a:solidFill>
              </a:rPr>
              <a:t>pasaules radītās SEG emisijas bija 21,7 milj. t </a:t>
            </a:r>
            <a:r>
              <a:rPr lang="lv-LV" b="1" dirty="0" smtClean="0">
                <a:solidFill>
                  <a:schemeClr val="tx1"/>
                </a:solidFill>
              </a:rPr>
              <a:t>CO</a:t>
            </a:r>
            <a:r>
              <a:rPr lang="lv-LV" b="1" baseline="-25000" dirty="0" smtClean="0">
                <a:solidFill>
                  <a:schemeClr val="tx1"/>
                </a:solidFill>
              </a:rPr>
              <a:t>2</a:t>
            </a:r>
            <a:endParaRPr lang="lv-LV" b="1" dirty="0">
              <a:solidFill>
                <a:schemeClr val="tx1"/>
              </a:solidFill>
            </a:endParaRPr>
          </a:p>
          <a:p>
            <a:pPr marL="285750" indent="-285750">
              <a:buFont typeface="Arial" panose="020B0604020202020204" pitchFamily="34" charset="0"/>
              <a:buChar char="•"/>
            </a:pPr>
            <a:r>
              <a:rPr lang="lv-LV" b="1" dirty="0" smtClean="0">
                <a:solidFill>
                  <a:schemeClr val="tx1"/>
                </a:solidFill>
              </a:rPr>
              <a:t>Iedzīvotāju </a:t>
            </a:r>
            <a:r>
              <a:rPr lang="lv-LV" b="1" dirty="0">
                <a:solidFill>
                  <a:schemeClr val="tx1"/>
                </a:solidFill>
              </a:rPr>
              <a:t>skaits bija 5,3 miljardi </a:t>
            </a:r>
            <a:r>
              <a:rPr lang="lv-LV" b="1" dirty="0" smtClean="0">
                <a:solidFill>
                  <a:schemeClr val="tx1"/>
                </a:solidFill>
              </a:rPr>
              <a:t>cilvēku</a:t>
            </a:r>
          </a:p>
          <a:p>
            <a:pPr marL="285750" indent="-285750">
              <a:buFont typeface="Arial" panose="020B0604020202020204" pitchFamily="34" charset="0"/>
              <a:buChar char="•"/>
            </a:pPr>
            <a:r>
              <a:rPr lang="lv-LV" b="1" dirty="0">
                <a:solidFill>
                  <a:schemeClr val="tx1"/>
                </a:solidFill>
              </a:rPr>
              <a:t>I</a:t>
            </a:r>
            <a:r>
              <a:rPr lang="lv-LV" b="1" dirty="0" smtClean="0">
                <a:solidFill>
                  <a:schemeClr val="tx1"/>
                </a:solidFill>
              </a:rPr>
              <a:t>enākumi </a:t>
            </a:r>
            <a:r>
              <a:rPr lang="lv-LV" b="1" dirty="0">
                <a:solidFill>
                  <a:schemeClr val="tx1"/>
                </a:solidFill>
              </a:rPr>
              <a:t>vidēji bija 5,69 tūkstoši USD uz cilvēku </a:t>
            </a:r>
            <a:r>
              <a:rPr lang="lv-LV" b="1" dirty="0" smtClean="0">
                <a:solidFill>
                  <a:schemeClr val="tx1"/>
                </a:solidFill>
              </a:rPr>
              <a:t>gadā</a:t>
            </a:r>
          </a:p>
          <a:p>
            <a:pPr marL="285750" indent="-285750">
              <a:buFont typeface="Arial" panose="020B0604020202020204" pitchFamily="34" charset="0"/>
              <a:buChar char="•"/>
            </a:pPr>
            <a:r>
              <a:rPr lang="lv-LV" b="1" dirty="0" err="1">
                <a:solidFill>
                  <a:schemeClr val="tx1"/>
                </a:solidFill>
              </a:rPr>
              <a:t>E</a:t>
            </a:r>
            <a:r>
              <a:rPr lang="lv-LV" b="1" dirty="0" err="1" smtClean="0">
                <a:solidFill>
                  <a:schemeClr val="tx1"/>
                </a:solidFill>
              </a:rPr>
              <a:t>koefektivitāte</a:t>
            </a:r>
            <a:r>
              <a:rPr lang="lv-LV" b="1" dirty="0" smtClean="0">
                <a:solidFill>
                  <a:schemeClr val="tx1"/>
                </a:solidFill>
              </a:rPr>
              <a:t> </a:t>
            </a:r>
            <a:r>
              <a:rPr lang="lv-LV" b="1" dirty="0">
                <a:solidFill>
                  <a:schemeClr val="tx1"/>
                </a:solidFill>
              </a:rPr>
              <a:t>bija 0,72 g CO</a:t>
            </a:r>
            <a:r>
              <a:rPr lang="lv-LV" b="1" baseline="-25000" dirty="0">
                <a:solidFill>
                  <a:schemeClr val="tx1"/>
                </a:solidFill>
              </a:rPr>
              <a:t>2</a:t>
            </a:r>
            <a:r>
              <a:rPr lang="lv-LV" b="1" dirty="0">
                <a:solidFill>
                  <a:schemeClr val="tx1"/>
                </a:solidFill>
              </a:rPr>
              <a:t> uz vienu radīto </a:t>
            </a:r>
            <a:r>
              <a:rPr lang="lv-LV" b="1" dirty="0" smtClean="0">
                <a:solidFill>
                  <a:schemeClr val="tx1"/>
                </a:solidFill>
              </a:rPr>
              <a:t>USD</a:t>
            </a:r>
          </a:p>
          <a:p>
            <a:pPr marL="285750" indent="-285750">
              <a:buFont typeface="Arial" panose="020B0604020202020204" pitchFamily="34" charset="0"/>
              <a:buChar char="•"/>
            </a:pPr>
            <a:r>
              <a:rPr lang="lv-LV" b="1" dirty="0" smtClean="0">
                <a:solidFill>
                  <a:schemeClr val="tx1"/>
                </a:solidFill>
              </a:rPr>
              <a:t>IPAT = 5,3 </a:t>
            </a:r>
            <a:r>
              <a:rPr lang="lv-LV" b="1" dirty="0">
                <a:solidFill>
                  <a:schemeClr val="tx1"/>
                </a:solidFill>
              </a:rPr>
              <a:t>x 5,69 $/</a:t>
            </a:r>
            <a:r>
              <a:rPr lang="lv-LV" b="1" dirty="0" err="1">
                <a:solidFill>
                  <a:schemeClr val="tx1"/>
                </a:solidFill>
              </a:rPr>
              <a:t>cilv</a:t>
            </a:r>
            <a:r>
              <a:rPr lang="lv-LV" b="1" dirty="0">
                <a:solidFill>
                  <a:schemeClr val="tx1"/>
                </a:solidFill>
              </a:rPr>
              <a:t> x 0,72 g CO</a:t>
            </a:r>
            <a:r>
              <a:rPr lang="lv-LV" b="1" baseline="-25000" dirty="0">
                <a:solidFill>
                  <a:schemeClr val="tx1"/>
                </a:solidFill>
              </a:rPr>
              <a:t>2</a:t>
            </a:r>
            <a:r>
              <a:rPr lang="lv-LV" b="1" dirty="0">
                <a:solidFill>
                  <a:schemeClr val="tx1"/>
                </a:solidFill>
              </a:rPr>
              <a:t>/$ = 21,7 milj. t </a:t>
            </a:r>
            <a:r>
              <a:rPr lang="lv-LV" b="1" dirty="0" smtClean="0">
                <a:solidFill>
                  <a:schemeClr val="tx1"/>
                </a:solidFill>
              </a:rPr>
              <a:t>CO</a:t>
            </a:r>
            <a:r>
              <a:rPr lang="lv-LV" b="1" baseline="-25000" dirty="0" smtClean="0">
                <a:solidFill>
                  <a:schemeClr val="tx1"/>
                </a:solidFill>
              </a:rPr>
              <a:t>2</a:t>
            </a:r>
            <a:endParaRPr lang="lv-LV" b="1" baseline="-25000" dirty="0">
              <a:solidFill>
                <a:schemeClr val="tx1"/>
              </a:solidFill>
            </a:endParaRPr>
          </a:p>
        </p:txBody>
      </p:sp>
      <p:sp>
        <p:nvSpPr>
          <p:cNvPr id="6" name="Rounded Rectangle 5"/>
          <p:cNvSpPr/>
          <p:nvPr/>
        </p:nvSpPr>
        <p:spPr>
          <a:xfrm>
            <a:off x="6851073" y="4798922"/>
            <a:ext cx="5084618" cy="127461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neskatoties uz tehnoloģisko progresu, kas bija noticis šajā laika periodā, emisijas bija pieaugušas par </a:t>
            </a:r>
            <a:r>
              <a:rPr lang="lv-LV" b="1" dirty="0" smtClean="0">
                <a:solidFill>
                  <a:schemeClr val="tx1"/>
                </a:solidFill>
              </a:rPr>
              <a:t>43%, un tas </a:t>
            </a:r>
            <a:r>
              <a:rPr lang="lv-LV" b="1" dirty="0">
                <a:solidFill>
                  <a:schemeClr val="tx1"/>
                </a:solidFill>
              </a:rPr>
              <a:t>noticis iedzīvotāju skaita un ekonomiskās attīstības ietekmē</a:t>
            </a:r>
            <a:endParaRPr lang="lv-LV" b="1" dirty="0" smtClean="0">
              <a:solidFill>
                <a:schemeClr val="tx1"/>
              </a:solidFill>
            </a:endParaRPr>
          </a:p>
        </p:txBody>
      </p:sp>
      <p:sp>
        <p:nvSpPr>
          <p:cNvPr id="8" name="Rounded Rectangle 7"/>
          <p:cNvSpPr/>
          <p:nvPr/>
        </p:nvSpPr>
        <p:spPr>
          <a:xfrm>
            <a:off x="1210326" y="3982595"/>
            <a:ext cx="4174107" cy="617114"/>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Savukārt </a:t>
            </a:r>
            <a:r>
              <a:rPr lang="lv-LV" b="1" dirty="0" smtClean="0">
                <a:solidFill>
                  <a:schemeClr val="tx1"/>
                </a:solidFill>
              </a:rPr>
              <a:t>20 gadus vēlāk (2010.g.):</a:t>
            </a:r>
          </a:p>
          <a:p>
            <a:pPr algn="ctr"/>
            <a:r>
              <a:rPr lang="lv-LV" b="1" dirty="0" smtClean="0">
                <a:solidFill>
                  <a:schemeClr val="tx1"/>
                </a:solidFill>
              </a:rPr>
              <a:t> </a:t>
            </a:r>
            <a:endParaRPr lang="lv-LV" b="1" dirty="0">
              <a:solidFill>
                <a:schemeClr val="tx1"/>
              </a:solidFill>
            </a:endParaRPr>
          </a:p>
        </p:txBody>
      </p:sp>
      <p:sp>
        <p:nvSpPr>
          <p:cNvPr id="5" name="Rounded Rectangle 4"/>
          <p:cNvSpPr/>
          <p:nvPr/>
        </p:nvSpPr>
        <p:spPr>
          <a:xfrm>
            <a:off x="263233" y="4357254"/>
            <a:ext cx="6068296" cy="20989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lv-LV" b="1" dirty="0" smtClean="0">
                <a:solidFill>
                  <a:schemeClr val="tx1"/>
                </a:solidFill>
              </a:rPr>
              <a:t>SEG </a:t>
            </a:r>
            <a:r>
              <a:rPr lang="lv-LV" b="1" dirty="0">
                <a:solidFill>
                  <a:schemeClr val="tx1"/>
                </a:solidFill>
              </a:rPr>
              <a:t>emisija bija pieaugušas līdz 31,1 miljardam t </a:t>
            </a:r>
            <a:r>
              <a:rPr lang="lv-LV" b="1" dirty="0" smtClean="0">
                <a:solidFill>
                  <a:schemeClr val="tx1"/>
                </a:solidFill>
              </a:rPr>
              <a:t>CO</a:t>
            </a:r>
            <a:r>
              <a:rPr lang="lv-LV" b="1" baseline="-25000" dirty="0" smtClean="0">
                <a:solidFill>
                  <a:schemeClr val="tx1"/>
                </a:solidFill>
              </a:rPr>
              <a:t>2</a:t>
            </a:r>
          </a:p>
          <a:p>
            <a:pPr marL="285750" indent="-285750">
              <a:buFont typeface="Arial" panose="020B0604020202020204" pitchFamily="34" charset="0"/>
              <a:buChar char="•"/>
            </a:pPr>
            <a:r>
              <a:rPr lang="lv-LV" b="1" dirty="0">
                <a:solidFill>
                  <a:schemeClr val="tx1"/>
                </a:solidFill>
              </a:rPr>
              <a:t>I</a:t>
            </a:r>
            <a:r>
              <a:rPr lang="lv-LV" b="1" dirty="0" smtClean="0">
                <a:solidFill>
                  <a:schemeClr val="tx1"/>
                </a:solidFill>
              </a:rPr>
              <a:t>edzīvotāju </a:t>
            </a:r>
            <a:r>
              <a:rPr lang="lv-LV" b="1" dirty="0">
                <a:solidFill>
                  <a:schemeClr val="tx1"/>
                </a:solidFill>
              </a:rPr>
              <a:t>skaits </a:t>
            </a:r>
            <a:r>
              <a:rPr lang="lv-LV" b="1" dirty="0" smtClean="0">
                <a:solidFill>
                  <a:schemeClr val="tx1"/>
                </a:solidFill>
              </a:rPr>
              <a:t>palielinājies </a:t>
            </a:r>
            <a:r>
              <a:rPr lang="lv-LV" b="1" dirty="0">
                <a:solidFill>
                  <a:schemeClr val="tx1"/>
                </a:solidFill>
              </a:rPr>
              <a:t>līdz 6,8 miljardiem </a:t>
            </a:r>
            <a:r>
              <a:rPr lang="lv-LV" b="1" dirty="0" smtClean="0">
                <a:solidFill>
                  <a:schemeClr val="tx1"/>
                </a:solidFill>
              </a:rPr>
              <a:t>cilvēku</a:t>
            </a:r>
          </a:p>
          <a:p>
            <a:pPr marL="285750" indent="-285750">
              <a:buFont typeface="Arial" panose="020B0604020202020204" pitchFamily="34" charset="0"/>
              <a:buChar char="•"/>
            </a:pPr>
            <a:r>
              <a:rPr lang="lv-LV" b="1" dirty="0">
                <a:solidFill>
                  <a:schemeClr val="tx1"/>
                </a:solidFill>
              </a:rPr>
              <a:t>I</a:t>
            </a:r>
            <a:r>
              <a:rPr lang="lv-LV" b="1" dirty="0" smtClean="0">
                <a:solidFill>
                  <a:schemeClr val="tx1"/>
                </a:solidFill>
              </a:rPr>
              <a:t>enākumi </a:t>
            </a:r>
            <a:r>
              <a:rPr lang="lv-LV" b="1" dirty="0">
                <a:solidFill>
                  <a:schemeClr val="tx1"/>
                </a:solidFill>
              </a:rPr>
              <a:t>pieauguši līdz 7,5 tūkstošiem </a:t>
            </a:r>
            <a:r>
              <a:rPr lang="lv-LV" b="1" dirty="0" smtClean="0">
                <a:solidFill>
                  <a:schemeClr val="tx1"/>
                </a:solidFill>
              </a:rPr>
              <a:t>USD uz </a:t>
            </a:r>
            <a:r>
              <a:rPr lang="lv-LV" b="1" dirty="0">
                <a:solidFill>
                  <a:schemeClr val="tx1"/>
                </a:solidFill>
              </a:rPr>
              <a:t>cilvēku </a:t>
            </a:r>
            <a:r>
              <a:rPr lang="lv-LV" b="1" dirty="0" smtClean="0">
                <a:solidFill>
                  <a:schemeClr val="tx1"/>
                </a:solidFill>
              </a:rPr>
              <a:t>gadā</a:t>
            </a:r>
          </a:p>
          <a:p>
            <a:pPr marL="285750" indent="-285750">
              <a:buFont typeface="Arial" panose="020B0604020202020204" pitchFamily="34" charset="0"/>
              <a:buChar char="•"/>
            </a:pPr>
            <a:r>
              <a:rPr lang="lv-LV" b="1" dirty="0">
                <a:solidFill>
                  <a:schemeClr val="tx1"/>
                </a:solidFill>
              </a:rPr>
              <a:t>T</a:t>
            </a:r>
            <a:r>
              <a:rPr lang="lv-LV" b="1" dirty="0" smtClean="0">
                <a:solidFill>
                  <a:schemeClr val="tx1"/>
                </a:solidFill>
              </a:rPr>
              <a:t>ehnoloģiskais </a:t>
            </a:r>
            <a:r>
              <a:rPr lang="lv-LV" b="1" dirty="0">
                <a:solidFill>
                  <a:schemeClr val="tx1"/>
                </a:solidFill>
              </a:rPr>
              <a:t>progress emisiju intensitāti </a:t>
            </a:r>
            <a:r>
              <a:rPr lang="lv-LV" b="1" dirty="0" smtClean="0">
                <a:solidFill>
                  <a:schemeClr val="tx1"/>
                </a:solidFill>
              </a:rPr>
              <a:t>samazinājis </a:t>
            </a:r>
            <a:r>
              <a:rPr lang="lv-LV" b="1" dirty="0">
                <a:solidFill>
                  <a:schemeClr val="tx1"/>
                </a:solidFill>
              </a:rPr>
              <a:t>līdz 0,61 g </a:t>
            </a:r>
            <a:r>
              <a:rPr lang="lv-LV" b="1" dirty="0" smtClean="0">
                <a:solidFill>
                  <a:schemeClr val="tx1"/>
                </a:solidFill>
              </a:rPr>
              <a:t>CO</a:t>
            </a:r>
            <a:r>
              <a:rPr lang="lv-LV" b="1" baseline="-25000" dirty="0" smtClean="0">
                <a:solidFill>
                  <a:schemeClr val="tx1"/>
                </a:solidFill>
              </a:rPr>
              <a:t>2</a:t>
            </a:r>
            <a:r>
              <a:rPr lang="lv-LV" b="1" dirty="0" smtClean="0">
                <a:solidFill>
                  <a:schemeClr val="tx1"/>
                </a:solidFill>
              </a:rPr>
              <a:t>/USD</a:t>
            </a:r>
          </a:p>
          <a:p>
            <a:pPr marL="285750" indent="-285750">
              <a:buFont typeface="Arial" panose="020B0604020202020204" pitchFamily="34" charset="0"/>
              <a:buChar char="•"/>
            </a:pPr>
            <a:r>
              <a:rPr lang="lv-LV" b="1" dirty="0" smtClean="0">
                <a:solidFill>
                  <a:schemeClr val="tx1"/>
                </a:solidFill>
              </a:rPr>
              <a:t>IPAT = 6,8 </a:t>
            </a:r>
            <a:r>
              <a:rPr lang="lv-LV" b="1" dirty="0">
                <a:solidFill>
                  <a:schemeClr val="tx1"/>
                </a:solidFill>
              </a:rPr>
              <a:t>x 7,5 $/</a:t>
            </a:r>
            <a:r>
              <a:rPr lang="lv-LV" b="1" dirty="0" err="1">
                <a:solidFill>
                  <a:schemeClr val="tx1"/>
                </a:solidFill>
              </a:rPr>
              <a:t>cilv</a:t>
            </a:r>
            <a:r>
              <a:rPr lang="lv-LV" b="1" dirty="0">
                <a:solidFill>
                  <a:schemeClr val="tx1"/>
                </a:solidFill>
              </a:rPr>
              <a:t> x 0,61 g CO</a:t>
            </a:r>
            <a:r>
              <a:rPr lang="lv-LV" b="1" baseline="-25000" dirty="0">
                <a:solidFill>
                  <a:schemeClr val="tx1"/>
                </a:solidFill>
              </a:rPr>
              <a:t>2</a:t>
            </a:r>
            <a:r>
              <a:rPr lang="lv-LV" b="1" dirty="0">
                <a:solidFill>
                  <a:schemeClr val="tx1"/>
                </a:solidFill>
              </a:rPr>
              <a:t>/$ = 31,1 milj. t </a:t>
            </a:r>
            <a:r>
              <a:rPr lang="lv-LV" b="1" dirty="0" smtClean="0">
                <a:solidFill>
                  <a:schemeClr val="tx1"/>
                </a:solidFill>
              </a:rPr>
              <a:t>CO</a:t>
            </a:r>
            <a:r>
              <a:rPr lang="lv-LV" b="1" baseline="-25000" dirty="0" smtClean="0">
                <a:solidFill>
                  <a:schemeClr val="tx1"/>
                </a:solidFill>
              </a:rPr>
              <a:t>2</a:t>
            </a:r>
          </a:p>
        </p:txBody>
      </p:sp>
    </p:spTree>
    <p:extLst>
      <p:ext uri="{BB962C8B-B14F-4D97-AF65-F5344CB8AC3E}">
        <p14:creationId xmlns:p14="http://schemas.microsoft.com/office/powerpoint/2010/main" val="2856333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8304"/>
            <a:ext cx="6616757" cy="5110986"/>
          </a:xfrm>
          <a:prstGeom prst="rect">
            <a:avLst/>
          </a:prstGeom>
        </p:spPr>
      </p:pic>
      <p:sp>
        <p:nvSpPr>
          <p:cNvPr id="3" name="Title 1"/>
          <p:cNvSpPr txBox="1">
            <a:spLocks/>
          </p:cNvSpPr>
          <p:nvPr/>
        </p:nvSpPr>
        <p:spPr>
          <a:xfrm>
            <a:off x="720436" y="484909"/>
            <a:ext cx="10751128" cy="12330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Lai nodrošināt SEG emisiju </a:t>
            </a:r>
            <a:r>
              <a:rPr lang="lv-LV" sz="2400" dirty="0" smtClean="0"/>
              <a:t>samazinājumu, </a:t>
            </a:r>
            <a:r>
              <a:rPr lang="lv-LV" sz="2400" b="1" dirty="0"/>
              <a:t>nepieciešams nodrošināt izmaiņas labklājībā un </a:t>
            </a:r>
            <a:r>
              <a:rPr lang="lv-LV" sz="2400" b="1" dirty="0" smtClean="0"/>
              <a:t>tehnoloģijās</a:t>
            </a:r>
            <a:r>
              <a:rPr lang="lv-LV" sz="2400" dirty="0"/>
              <a:t> </a:t>
            </a:r>
            <a:r>
              <a:rPr lang="lv-LV" sz="2400" dirty="0" smtClean="0"/>
              <a:t>– to </a:t>
            </a:r>
            <a:r>
              <a:rPr lang="lv-LV" sz="2400" dirty="0"/>
              <a:t>ietekmē apjoma, strukturālais un intensitātes efekts, kas saistīts ar dažādām pieejām ilgtspējīga patēriņa vides slodžu </a:t>
            </a:r>
            <a:r>
              <a:rPr lang="lv-LV" sz="2400" dirty="0" smtClean="0"/>
              <a:t>pārvaldībā</a:t>
            </a:r>
            <a:endParaRPr lang="lv-LV" sz="2400" dirty="0"/>
          </a:p>
        </p:txBody>
      </p:sp>
      <p:sp>
        <p:nvSpPr>
          <p:cNvPr id="5" name="Rounded Rectangle 4"/>
          <p:cNvSpPr/>
          <p:nvPr/>
        </p:nvSpPr>
        <p:spPr>
          <a:xfrm>
            <a:off x="6400803" y="2097747"/>
            <a:ext cx="5500254" cy="762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err="1" smtClean="0">
                <a:solidFill>
                  <a:schemeClr val="tx1"/>
                </a:solidFill>
              </a:rPr>
              <a:t>Ekoefektivitātes</a:t>
            </a:r>
            <a:r>
              <a:rPr lang="lv-LV" b="1" u="sng" dirty="0" smtClean="0">
                <a:solidFill>
                  <a:schemeClr val="tx1"/>
                </a:solidFill>
              </a:rPr>
              <a:t> pieeja</a:t>
            </a:r>
            <a:r>
              <a:rPr lang="lv-LV" b="1" dirty="0" smtClean="0">
                <a:solidFill>
                  <a:schemeClr val="tx1"/>
                </a:solidFill>
              </a:rPr>
              <a:t> – vērsta uz </a:t>
            </a:r>
            <a:r>
              <a:rPr lang="lv-LV" b="1" dirty="0" err="1" smtClean="0">
                <a:solidFill>
                  <a:schemeClr val="tx1"/>
                </a:solidFill>
              </a:rPr>
              <a:t>ekoefektivitātes</a:t>
            </a:r>
            <a:r>
              <a:rPr lang="lv-LV" b="1" dirty="0" smtClean="0">
                <a:solidFill>
                  <a:schemeClr val="tx1"/>
                </a:solidFill>
              </a:rPr>
              <a:t> uzlabošanu visos produkta dzīves cikla posmos</a:t>
            </a:r>
          </a:p>
        </p:txBody>
      </p:sp>
      <p:sp>
        <p:nvSpPr>
          <p:cNvPr id="7" name="Rounded Rectangle 6"/>
          <p:cNvSpPr/>
          <p:nvPr/>
        </p:nvSpPr>
        <p:spPr>
          <a:xfrm>
            <a:off x="6400803" y="3096491"/>
            <a:ext cx="5500254" cy="97389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smtClean="0">
                <a:solidFill>
                  <a:schemeClr val="tx1"/>
                </a:solidFill>
              </a:rPr>
              <a:t>Pārslēgšanās pieeja</a:t>
            </a:r>
            <a:r>
              <a:rPr lang="lv-LV" b="1" dirty="0" smtClean="0">
                <a:solidFill>
                  <a:schemeClr val="tx1"/>
                </a:solidFill>
              </a:rPr>
              <a:t> – vērsta uz izmaiņām patēriņa struktūrā, mainot kolektīvās rīcības un koncentrējoties uz izmaiņām piegādes sistēmās</a:t>
            </a:r>
          </a:p>
        </p:txBody>
      </p:sp>
      <p:sp>
        <p:nvSpPr>
          <p:cNvPr id="8" name="Rounded Rectangle 7"/>
          <p:cNvSpPr/>
          <p:nvPr/>
        </p:nvSpPr>
        <p:spPr>
          <a:xfrm>
            <a:off x="6400803" y="4307126"/>
            <a:ext cx="5500254" cy="185814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smtClean="0">
                <a:solidFill>
                  <a:schemeClr val="tx1"/>
                </a:solidFill>
              </a:rPr>
              <a:t>Pietiekamības pieeja</a:t>
            </a:r>
            <a:r>
              <a:rPr lang="lv-LV" b="1" dirty="0" smtClean="0">
                <a:solidFill>
                  <a:schemeClr val="tx1"/>
                </a:solidFill>
              </a:rPr>
              <a:t> – vērsta uz patēriņa apjoma samazināšanu un atbalsta </a:t>
            </a:r>
            <a:r>
              <a:rPr lang="lv-LV" b="1" dirty="0" err="1" smtClean="0">
                <a:solidFill>
                  <a:schemeClr val="tx1"/>
                </a:solidFill>
              </a:rPr>
              <a:t>bezizaugsmes</a:t>
            </a:r>
            <a:r>
              <a:rPr lang="lv-LV" b="1" dirty="0" smtClean="0">
                <a:solidFill>
                  <a:schemeClr val="tx1"/>
                </a:solidFill>
              </a:rPr>
              <a:t> ekonomiku un attīstītajās valstīs pat ekonomiskās izaugsmes samazināšanu, labklājību un apmierinātību ar dzīvi nodrošinot attīstot sociālo kapitālu un nemateriālistisku dzīvesveidu</a:t>
            </a:r>
            <a:endParaRPr lang="lv-LV" b="1" dirty="0">
              <a:solidFill>
                <a:schemeClr val="tx1"/>
              </a:solidFill>
            </a:endParaRPr>
          </a:p>
        </p:txBody>
      </p:sp>
    </p:spTree>
    <p:extLst>
      <p:ext uri="{BB962C8B-B14F-4D97-AF65-F5344CB8AC3E}">
        <p14:creationId xmlns:p14="http://schemas.microsoft.com/office/powerpoint/2010/main" val="2604552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9419" y="1198432"/>
            <a:ext cx="7352581" cy="4923054"/>
          </a:xfrm>
          <a:prstGeom prst="rect">
            <a:avLst/>
          </a:prstGeom>
        </p:spPr>
      </p:pic>
      <p:sp>
        <p:nvSpPr>
          <p:cNvPr id="3" name="Title 1"/>
          <p:cNvSpPr txBox="1">
            <a:spLocks/>
          </p:cNvSpPr>
          <p:nvPr/>
        </p:nvSpPr>
        <p:spPr>
          <a:xfrm>
            <a:off x="1348327" y="352138"/>
            <a:ext cx="9495346" cy="119957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Mūsdienu sabiedrība ir pārlieku koncentrējusies uz </a:t>
            </a:r>
            <a:r>
              <a:rPr lang="lv-LV" sz="2400" b="1" dirty="0" err="1"/>
              <a:t>ekoefektivitātes</a:t>
            </a:r>
            <a:r>
              <a:rPr lang="lv-LV" sz="2400" b="1" dirty="0"/>
              <a:t> pieeju </a:t>
            </a:r>
            <a:r>
              <a:rPr lang="lv-LV" sz="2400" dirty="0"/>
              <a:t>– tehnoloģiskajām inovācijām un brīvā tirgus risinājumiem, lai </a:t>
            </a:r>
            <a:endParaRPr lang="lv-LV" sz="2400" dirty="0" smtClean="0"/>
          </a:p>
          <a:p>
            <a:pPr algn="ctr"/>
            <a:r>
              <a:rPr lang="lv-LV" sz="2400" dirty="0" smtClean="0"/>
              <a:t>sabiedrību </a:t>
            </a:r>
            <a:r>
              <a:rPr lang="lv-LV" sz="2400" dirty="0"/>
              <a:t>ievirzītu videi draudzīgākā gultnē</a:t>
            </a:r>
            <a:endParaRPr lang="lv-LV" sz="2400" dirty="0" smtClean="0"/>
          </a:p>
        </p:txBody>
      </p:sp>
      <p:sp>
        <p:nvSpPr>
          <p:cNvPr id="4" name="Rounded Rectangle 3"/>
          <p:cNvSpPr/>
          <p:nvPr/>
        </p:nvSpPr>
        <p:spPr>
          <a:xfrm>
            <a:off x="332509" y="2069198"/>
            <a:ext cx="5957455"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Taču, atsitiena efektu ietekmē, šī pieeja nespēj nodrošināt absolūtu resursu patēriņa un piesārņojuma samazinājumu</a:t>
            </a:r>
            <a:endParaRPr lang="lv-LV" b="1" dirty="0" smtClean="0">
              <a:solidFill>
                <a:schemeClr val="tx1"/>
              </a:solidFill>
            </a:endParaRPr>
          </a:p>
        </p:txBody>
      </p:sp>
      <p:sp>
        <p:nvSpPr>
          <p:cNvPr id="5" name="Rounded Rectangle 4"/>
          <p:cNvSpPr/>
          <p:nvPr/>
        </p:nvSpPr>
        <p:spPr>
          <a:xfrm>
            <a:off x="332509" y="3106883"/>
            <a:ext cx="5957455" cy="9386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Kritika tiek saņemta no </a:t>
            </a:r>
            <a:r>
              <a:rPr lang="lv-LV" b="1" u="sng" dirty="0" smtClean="0">
                <a:solidFill>
                  <a:schemeClr val="tx1"/>
                </a:solidFill>
              </a:rPr>
              <a:t>pietiekamības </a:t>
            </a:r>
            <a:r>
              <a:rPr lang="lv-LV" b="1" u="sng" dirty="0">
                <a:solidFill>
                  <a:schemeClr val="tx1"/>
                </a:solidFill>
              </a:rPr>
              <a:t>pieejas</a:t>
            </a:r>
            <a:r>
              <a:rPr lang="lv-LV" b="1" dirty="0">
                <a:solidFill>
                  <a:schemeClr val="tx1"/>
                </a:solidFill>
              </a:rPr>
              <a:t> atbalstītāju puses, kas uzsver, ka ikdienas dzīvē cilvēkiem ir grūti mainīt savus ieradumus pat, ja viņi ir labi informēti un motivēti</a:t>
            </a:r>
            <a:endParaRPr lang="lv-LV" b="1" dirty="0" smtClean="0">
              <a:solidFill>
                <a:schemeClr val="tx1"/>
              </a:solidFill>
            </a:endParaRPr>
          </a:p>
        </p:txBody>
      </p:sp>
      <p:sp>
        <p:nvSpPr>
          <p:cNvPr id="6" name="Rounded Rectangle 5"/>
          <p:cNvSpPr/>
          <p:nvPr/>
        </p:nvSpPr>
        <p:spPr>
          <a:xfrm>
            <a:off x="332509" y="4355851"/>
            <a:ext cx="5957455" cy="117763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Līdz ar to nepieciešams ar sistēmiskām sociālām inovācijām un pieprasījuma puses pārvaldību mainīt ne tikai individuālas, bet arī kolektīvas rīcības, mainot patēriņa struktūru un apjomu</a:t>
            </a:r>
            <a:endParaRPr lang="lv-LV" b="1" dirty="0" smtClean="0">
              <a:solidFill>
                <a:schemeClr val="tx1"/>
              </a:solidFill>
            </a:endParaRPr>
          </a:p>
        </p:txBody>
      </p:sp>
    </p:spTree>
    <p:extLst>
      <p:ext uri="{BB962C8B-B14F-4D97-AF65-F5344CB8AC3E}">
        <p14:creationId xmlns:p14="http://schemas.microsoft.com/office/powerpoint/2010/main" val="1446671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89" t="973" r="930" b="533"/>
          <a:stretch/>
        </p:blipFill>
        <p:spPr>
          <a:xfrm>
            <a:off x="368710" y="0"/>
            <a:ext cx="5091092" cy="6858000"/>
          </a:xfrm>
          <a:prstGeom prst="rect">
            <a:avLst/>
          </a:prstGeom>
        </p:spPr>
      </p:pic>
      <p:sp>
        <p:nvSpPr>
          <p:cNvPr id="3" name="Title 1"/>
          <p:cNvSpPr txBox="1">
            <a:spLocks/>
          </p:cNvSpPr>
          <p:nvPr/>
        </p:nvSpPr>
        <p:spPr>
          <a:xfrm>
            <a:off x="554182" y="582929"/>
            <a:ext cx="11111345" cy="116274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Ilgtspējīga patēriņa pārvaldībā nevar koncentrēties tikai uz vienu no minētajām pieejām, bet, atkarībā no patēriņa sektora, mērķgrupas un </a:t>
            </a:r>
            <a:r>
              <a:rPr lang="lv-LV" sz="2400" dirty="0" smtClean="0"/>
              <a:t>sociālekonomiskā konteksta, </a:t>
            </a:r>
            <a:r>
              <a:rPr lang="lv-LV" sz="2400" b="1" dirty="0" smtClean="0"/>
              <a:t>jālieto </a:t>
            </a:r>
          </a:p>
          <a:p>
            <a:pPr algn="ctr"/>
            <a:r>
              <a:rPr lang="lv-LV" sz="2400" b="1" dirty="0" smtClean="0"/>
              <a:t>šo </a:t>
            </a:r>
            <a:r>
              <a:rPr lang="lv-LV" sz="2400" b="1" dirty="0"/>
              <a:t>pieeju dažādas kombinācijas</a:t>
            </a:r>
            <a:r>
              <a:rPr lang="lv-LV" sz="2400" dirty="0"/>
              <a:t>, kas vērstas uz pārmaiņām makrovides </a:t>
            </a:r>
            <a:r>
              <a:rPr lang="lv-LV" sz="2400" dirty="0" smtClean="0"/>
              <a:t>faktoros</a:t>
            </a:r>
            <a:endParaRPr lang="lv-LV" sz="2400" dirty="0"/>
          </a:p>
        </p:txBody>
      </p:sp>
      <p:sp>
        <p:nvSpPr>
          <p:cNvPr id="5" name="Rounded Rectangle 4"/>
          <p:cNvSpPr/>
          <p:nvPr/>
        </p:nvSpPr>
        <p:spPr>
          <a:xfrm>
            <a:off x="5112326" y="2078183"/>
            <a:ext cx="6747165" cy="17456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a:solidFill>
                  <a:schemeClr val="tx1"/>
                </a:solidFill>
              </a:rPr>
              <a:t>E</a:t>
            </a:r>
            <a:r>
              <a:rPr lang="lv-LV" b="1" u="sng" dirty="0" smtClean="0">
                <a:solidFill>
                  <a:schemeClr val="tx1"/>
                </a:solidFill>
              </a:rPr>
              <a:t>konomiskajā </a:t>
            </a:r>
            <a:r>
              <a:rPr lang="lv-LV" b="1" u="sng" dirty="0">
                <a:solidFill>
                  <a:schemeClr val="tx1"/>
                </a:solidFill>
              </a:rPr>
              <a:t>sistēmā</a:t>
            </a:r>
            <a:r>
              <a:rPr lang="lv-LV" b="1" dirty="0">
                <a:solidFill>
                  <a:schemeClr val="tx1"/>
                </a:solidFill>
              </a:rPr>
              <a:t> – jāattīsta tirgus mehānismi, kas veicina videi draudzīgu ražošanu un patēriņu un ierobežo neilgtspējīgus patēriņa </a:t>
            </a:r>
            <a:r>
              <a:rPr lang="lv-LV" b="1" dirty="0" smtClean="0">
                <a:solidFill>
                  <a:schemeClr val="tx1"/>
                </a:solidFill>
              </a:rPr>
              <a:t>paradumus</a:t>
            </a:r>
          </a:p>
          <a:p>
            <a:pPr marL="285750" indent="-285750">
              <a:spcAft>
                <a:spcPts val="600"/>
              </a:spcAft>
              <a:buFont typeface="Arial" panose="020B0604020202020204" pitchFamily="34" charset="0"/>
              <a:buChar char="•"/>
            </a:pPr>
            <a:r>
              <a:rPr lang="lv-LV" b="1" u="sng" dirty="0">
                <a:solidFill>
                  <a:schemeClr val="tx1"/>
                </a:solidFill>
              </a:rPr>
              <a:t>T</a:t>
            </a:r>
            <a:r>
              <a:rPr lang="lv-LV" b="1" u="sng" dirty="0" smtClean="0">
                <a:solidFill>
                  <a:schemeClr val="tx1"/>
                </a:solidFill>
              </a:rPr>
              <a:t>ehnoloģijās</a:t>
            </a:r>
            <a:r>
              <a:rPr lang="lv-LV" b="1" dirty="0" smtClean="0">
                <a:solidFill>
                  <a:schemeClr val="tx1"/>
                </a:solidFill>
              </a:rPr>
              <a:t> </a:t>
            </a:r>
            <a:r>
              <a:rPr lang="lv-LV" b="1" dirty="0">
                <a:solidFill>
                  <a:schemeClr val="tx1"/>
                </a:solidFill>
              </a:rPr>
              <a:t>– produktiem un pakalpojumiem ar mazāku ekoloģisko pēdu ir jākļūst pieejamākiem un dominējošiem </a:t>
            </a:r>
            <a:r>
              <a:rPr lang="lv-LV" b="1" dirty="0" smtClean="0">
                <a:solidFill>
                  <a:schemeClr val="tx1"/>
                </a:solidFill>
              </a:rPr>
              <a:t>tirgū</a:t>
            </a:r>
            <a:endParaRPr lang="lv-LV" b="1" dirty="0">
              <a:solidFill>
                <a:schemeClr val="tx1"/>
              </a:solidFill>
            </a:endParaRPr>
          </a:p>
        </p:txBody>
      </p:sp>
      <p:sp>
        <p:nvSpPr>
          <p:cNvPr id="7" name="Rounded Rectangle 6"/>
          <p:cNvSpPr/>
          <p:nvPr/>
        </p:nvSpPr>
        <p:spPr>
          <a:xfrm>
            <a:off x="4433455" y="4156367"/>
            <a:ext cx="7426036" cy="225828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lv-LV" b="1" u="sng" dirty="0" smtClean="0">
                <a:solidFill>
                  <a:schemeClr val="tx1"/>
                </a:solidFill>
              </a:rPr>
              <a:t>Infrastruktūrā</a:t>
            </a:r>
            <a:r>
              <a:rPr lang="lv-LV" b="1" dirty="0" smtClean="0">
                <a:solidFill>
                  <a:schemeClr val="tx1"/>
                </a:solidFill>
              </a:rPr>
              <a:t> – </a:t>
            </a:r>
            <a:r>
              <a:rPr lang="lv-LV" b="1" dirty="0">
                <a:solidFill>
                  <a:schemeClr val="tx1"/>
                </a:solidFill>
              </a:rPr>
              <a:t>fiziskās vides attīstība, kas atvieglo ilgtspējīgu patēriņu un izskauž  neilgtspējīgus patēriņa </a:t>
            </a:r>
            <a:r>
              <a:rPr lang="lv-LV" b="1" dirty="0" smtClean="0">
                <a:solidFill>
                  <a:schemeClr val="tx1"/>
                </a:solidFill>
              </a:rPr>
              <a:t>paradumus</a:t>
            </a:r>
            <a:endParaRPr lang="lv-LV" b="1" dirty="0">
              <a:solidFill>
                <a:schemeClr val="tx1"/>
              </a:solidFill>
            </a:endParaRPr>
          </a:p>
          <a:p>
            <a:pPr marL="285750" indent="-285750">
              <a:spcAft>
                <a:spcPts val="600"/>
              </a:spcAft>
              <a:buFont typeface="Arial" panose="020B0604020202020204" pitchFamily="34" charset="0"/>
              <a:buChar char="•"/>
            </a:pPr>
            <a:r>
              <a:rPr lang="lv-LV" b="1" u="sng" dirty="0">
                <a:solidFill>
                  <a:schemeClr val="tx1"/>
                </a:solidFill>
              </a:rPr>
              <a:t>I</a:t>
            </a:r>
            <a:r>
              <a:rPr lang="lv-LV" b="1" u="sng" dirty="0" smtClean="0">
                <a:solidFill>
                  <a:schemeClr val="tx1"/>
                </a:solidFill>
              </a:rPr>
              <a:t>nstitucionālajā </a:t>
            </a:r>
            <a:r>
              <a:rPr lang="lv-LV" b="1" u="sng" dirty="0">
                <a:solidFill>
                  <a:schemeClr val="tx1"/>
                </a:solidFill>
              </a:rPr>
              <a:t>vidē</a:t>
            </a:r>
            <a:r>
              <a:rPr lang="lv-LV" b="1" dirty="0">
                <a:solidFill>
                  <a:schemeClr val="tx1"/>
                </a:solidFill>
              </a:rPr>
              <a:t> – jāveicina cilvēku vajadzību apmierināšana ārpus tirgus (piem., sociālā kapitāla stiprināšana);</a:t>
            </a:r>
          </a:p>
          <a:p>
            <a:pPr marL="285750" indent="-285750">
              <a:spcAft>
                <a:spcPts val="600"/>
              </a:spcAft>
              <a:buFont typeface="Arial" panose="020B0604020202020204" pitchFamily="34" charset="0"/>
              <a:buChar char="•"/>
            </a:pPr>
            <a:r>
              <a:rPr lang="lv-LV" b="1" u="sng" dirty="0">
                <a:solidFill>
                  <a:schemeClr val="tx1"/>
                </a:solidFill>
              </a:rPr>
              <a:t>S</a:t>
            </a:r>
            <a:r>
              <a:rPr lang="lv-LV" b="1" u="sng" dirty="0" smtClean="0">
                <a:solidFill>
                  <a:schemeClr val="tx1"/>
                </a:solidFill>
              </a:rPr>
              <a:t>ociālpsiholoģiskajā </a:t>
            </a:r>
            <a:r>
              <a:rPr lang="lv-LV" b="1" u="sng" dirty="0">
                <a:solidFill>
                  <a:schemeClr val="tx1"/>
                </a:solidFill>
              </a:rPr>
              <a:t>vidē</a:t>
            </a:r>
            <a:r>
              <a:rPr lang="lv-LV" b="1" dirty="0">
                <a:solidFill>
                  <a:schemeClr val="tx1"/>
                </a:solidFill>
              </a:rPr>
              <a:t> – palielinot patērētāju zināšanas par patēriņa vides slodzēm un mainot patēriņa simbolisko nozīmi un attīstot mazāk materiālistisku, altruistiskāku dzīves stilu un vērtības</a:t>
            </a:r>
          </a:p>
        </p:txBody>
      </p:sp>
    </p:spTree>
    <p:extLst>
      <p:ext uri="{BB962C8B-B14F-4D97-AF65-F5344CB8AC3E}">
        <p14:creationId xmlns:p14="http://schemas.microsoft.com/office/powerpoint/2010/main" val="2552653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9216" y="0"/>
            <a:ext cx="4559840" cy="6858000"/>
          </a:xfrm>
          <a:prstGeom prst="rect">
            <a:avLst/>
          </a:prstGeom>
        </p:spPr>
      </p:pic>
      <p:sp>
        <p:nvSpPr>
          <p:cNvPr id="3" name="Title 1"/>
          <p:cNvSpPr txBox="1">
            <a:spLocks/>
          </p:cNvSpPr>
          <p:nvPr/>
        </p:nvSpPr>
        <p:spPr>
          <a:xfrm>
            <a:off x="3392721" y="423147"/>
            <a:ext cx="5406558" cy="92420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Daudziem no patēriņu ietekmējošajiem faktoriem ir duāla daba</a:t>
            </a:r>
            <a:endParaRPr lang="lv-LV" sz="2400" dirty="0" smtClean="0"/>
          </a:p>
        </p:txBody>
      </p:sp>
      <p:sp>
        <p:nvSpPr>
          <p:cNvPr id="4" name="Rounded Rectangle 3"/>
          <p:cNvSpPr/>
          <p:nvPr/>
        </p:nvSpPr>
        <p:spPr>
          <a:xfrm>
            <a:off x="554624" y="1676401"/>
            <a:ext cx="6200133" cy="128847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Ienākumi, tehnoloģiju attīstība un informācijas pieejamība var veicināt patēriņa apjoma pieaugumu un jaunu iekārtu izmantošanu, gan, tieši pretēji, videi draudzīgu rīcību, energoefektivitāti un resursu taupību</a:t>
            </a:r>
            <a:endParaRPr lang="lv-LV" b="1" dirty="0" smtClean="0">
              <a:solidFill>
                <a:schemeClr val="tx1"/>
              </a:solidFill>
            </a:endParaRPr>
          </a:p>
        </p:txBody>
      </p:sp>
      <p:sp>
        <p:nvSpPr>
          <p:cNvPr id="5" name="Rounded Rectangle 4"/>
          <p:cNvSpPr/>
          <p:nvPr/>
        </p:nvSpPr>
        <p:spPr>
          <a:xfrm>
            <a:off x="554624" y="3293918"/>
            <a:ext cx="6200133" cy="146858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Ekonomiskā izaugsme veicina elektroierīču skaita palielināšanos un elektroenerģijas patēriņu mājsaimniecībās, bet ekonomiskās krīzes ietekmē </a:t>
            </a:r>
            <a:r>
              <a:rPr lang="lv-LV" b="1" dirty="0" smtClean="0">
                <a:solidFill>
                  <a:schemeClr val="tx1"/>
                </a:solidFill>
              </a:rPr>
              <a:t>2008.-2009.g. </a:t>
            </a:r>
            <a:r>
              <a:rPr lang="lv-LV" b="1" dirty="0">
                <a:solidFill>
                  <a:schemeClr val="tx1"/>
                </a:solidFill>
              </a:rPr>
              <a:t>samazinājās energoresursu un pārtikas produktu patēriņš, veicinot </a:t>
            </a:r>
            <a:endParaRPr lang="lv-LV" b="1" dirty="0" smtClean="0">
              <a:solidFill>
                <a:schemeClr val="tx1"/>
              </a:solidFill>
            </a:endParaRPr>
          </a:p>
          <a:p>
            <a:pPr algn="ctr"/>
            <a:r>
              <a:rPr lang="lv-LV" b="1" dirty="0" smtClean="0">
                <a:solidFill>
                  <a:schemeClr val="tx1"/>
                </a:solidFill>
              </a:rPr>
              <a:t>vides </a:t>
            </a:r>
            <a:r>
              <a:rPr lang="lv-LV" b="1" dirty="0">
                <a:solidFill>
                  <a:schemeClr val="tx1"/>
                </a:solidFill>
              </a:rPr>
              <a:t>emisiju samazināšanos</a:t>
            </a:r>
            <a:endParaRPr lang="lv-LV" b="1" dirty="0" smtClean="0">
              <a:solidFill>
                <a:schemeClr val="tx1"/>
              </a:solidFill>
            </a:endParaRPr>
          </a:p>
        </p:txBody>
      </p:sp>
      <p:sp>
        <p:nvSpPr>
          <p:cNvPr id="6" name="Rounded Rectangle 5"/>
          <p:cNvSpPr/>
          <p:nvPr/>
        </p:nvSpPr>
        <p:spPr>
          <a:xfrm>
            <a:off x="554624" y="5091544"/>
            <a:ext cx="6200133" cy="72736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Tāpat ekonomiskās problēmas veicināja aktīvāku iedzīvotāju sadarbību resursu taupīšanā</a:t>
            </a:r>
            <a:endParaRPr lang="lv-LV" b="1" dirty="0" smtClean="0">
              <a:solidFill>
                <a:schemeClr val="tx1"/>
              </a:solidFill>
            </a:endParaRPr>
          </a:p>
        </p:txBody>
      </p:sp>
    </p:spTree>
    <p:extLst>
      <p:ext uri="{BB962C8B-B14F-4D97-AF65-F5344CB8AC3E}">
        <p14:creationId xmlns:p14="http://schemas.microsoft.com/office/powerpoint/2010/main" val="1743712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2886</TotalTime>
  <Words>2315</Words>
  <Application>Microsoft Office PowerPoint</Application>
  <PresentationFormat>Widescreen</PresentationFormat>
  <Paragraphs>170</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MS Gothic</vt:lpstr>
      <vt:lpstr>Adobe Arabic</vt:lpstr>
      <vt:lpstr>Arial</vt:lpstr>
      <vt:lpstr>Calibri</vt:lpstr>
      <vt:lpstr>Calibri Light</vt:lpstr>
      <vt:lpstr>Office Theme</vt:lpstr>
      <vt:lpstr>Klimata pārmaiņas, dzīvesveids un patēriņš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320</cp:revision>
  <dcterms:created xsi:type="dcterms:W3CDTF">2016-02-04T15:08:05Z</dcterms:created>
  <dcterms:modified xsi:type="dcterms:W3CDTF">2016-04-29T17:08:24Z</dcterms:modified>
</cp:coreProperties>
</file>