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0"/>
  </p:notesMasterIdLst>
  <p:sldIdLst>
    <p:sldId id="256" r:id="rId2"/>
    <p:sldId id="472" r:id="rId3"/>
    <p:sldId id="473" r:id="rId4"/>
    <p:sldId id="474" r:id="rId5"/>
    <p:sldId id="475" r:id="rId6"/>
    <p:sldId id="476" r:id="rId7"/>
    <p:sldId id="477" r:id="rId8"/>
    <p:sldId id="479" r:id="rId9"/>
    <p:sldId id="536" r:id="rId10"/>
    <p:sldId id="480" r:id="rId11"/>
    <p:sldId id="481" r:id="rId12"/>
    <p:sldId id="482" r:id="rId13"/>
    <p:sldId id="483" r:id="rId14"/>
    <p:sldId id="484" r:id="rId15"/>
    <p:sldId id="485" r:id="rId16"/>
    <p:sldId id="486" r:id="rId17"/>
    <p:sldId id="488" r:id="rId18"/>
    <p:sldId id="489" r:id="rId19"/>
    <p:sldId id="490" r:id="rId20"/>
    <p:sldId id="491" r:id="rId21"/>
    <p:sldId id="492" r:id="rId22"/>
    <p:sldId id="537" r:id="rId23"/>
    <p:sldId id="493" r:id="rId24"/>
    <p:sldId id="494" r:id="rId25"/>
    <p:sldId id="495" r:id="rId26"/>
    <p:sldId id="540" r:id="rId27"/>
    <p:sldId id="498" r:id="rId28"/>
    <p:sldId id="276" r:id="rId2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0000"/>
    <a:srgbClr val="009900"/>
    <a:srgbClr val="66FF33"/>
    <a:srgbClr val="FF6600"/>
    <a:srgbClr val="FF9999"/>
    <a:srgbClr val="FF99CC"/>
    <a:srgbClr val="FF99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2364" autoAdjust="0"/>
  </p:normalViewPr>
  <p:slideViewPr>
    <p:cSldViewPr snapToGrid="0">
      <p:cViewPr varScale="1">
        <p:scale>
          <a:sx n="63" d="100"/>
          <a:sy n="63" d="100"/>
        </p:scale>
        <p:origin x="8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59209-D0FC-41C9-89B5-48CE4DB485EF}" type="datetimeFigureOut">
              <a:rPr lang="lv-LV" smtClean="0"/>
              <a:t>29.04.2016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75CE-5761-4A61-84E0-186432756F8C}" type="slidenum">
              <a:rPr lang="lv-LV" smtClean="0"/>
              <a:t>‹#›</a:t>
            </a:fld>
            <a:endParaRPr lang="lv-LV"/>
          </a:p>
        </p:txBody>
      </p:sp>
    </p:spTree>
    <p:extLst>
      <p:ext uri="{BB962C8B-B14F-4D97-AF65-F5344CB8AC3E}">
        <p14:creationId xmlns:p14="http://schemas.microsoft.com/office/powerpoint/2010/main" val="69089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8</a:t>
            </a:fld>
            <a:endParaRPr lang="lv-LV"/>
          </a:p>
        </p:txBody>
      </p:sp>
    </p:spTree>
    <p:extLst>
      <p:ext uri="{BB962C8B-B14F-4D97-AF65-F5344CB8AC3E}">
        <p14:creationId xmlns:p14="http://schemas.microsoft.com/office/powerpoint/2010/main" val="421315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11</a:t>
            </a:fld>
            <a:endParaRPr lang="lv-LV"/>
          </a:p>
        </p:txBody>
      </p:sp>
    </p:spTree>
    <p:extLst>
      <p:ext uri="{BB962C8B-B14F-4D97-AF65-F5344CB8AC3E}">
        <p14:creationId xmlns:p14="http://schemas.microsoft.com/office/powerpoint/2010/main" val="2070086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https://www.google.lv/search?q=energoefekt%C4%ABva+%C4%93ka&amp;espv=2&amp;biw=1920&amp;bih=979&amp;source=lnms&amp;tbm=isch&amp;sa=X&amp;ved=0ahUKEwjCipLLkJrMAhVGMJoKHWL0B-QQ_AUIBigB#imgrc=z_Jh29D2QhE9zM%3A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12</a:t>
            </a:fld>
            <a:endParaRPr lang="lv-LV"/>
          </a:p>
        </p:txBody>
      </p:sp>
    </p:spTree>
    <p:extLst>
      <p:ext uri="{BB962C8B-B14F-4D97-AF65-F5344CB8AC3E}">
        <p14:creationId xmlns:p14="http://schemas.microsoft.com/office/powerpoint/2010/main" val="340110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https://www.google.lv/search?q=energoefekt%C4%ABva+%C4%93ka&amp;espv=2&amp;biw=1920&amp;bih=979&amp;source=lnms&amp;tbm=isch&amp;sa=X&amp;ved=0ahUKEwjCipLLkJrMAhVGMJoKHWL0B-QQ_AUIBigB#tbm=isch&amp;q=lignocellulosic+biomass&amp;imgrc=eJfcohFEjX45DM%3A</a:t>
            </a:r>
            <a:endParaRPr lang="lv-LV" dirty="0"/>
          </a:p>
        </p:txBody>
      </p:sp>
      <p:sp>
        <p:nvSpPr>
          <p:cNvPr id="4" name="Slide Number Placeholder 3"/>
          <p:cNvSpPr>
            <a:spLocks noGrp="1"/>
          </p:cNvSpPr>
          <p:nvPr>
            <p:ph type="sldNum" sz="quarter" idx="10"/>
          </p:nvPr>
        </p:nvSpPr>
        <p:spPr/>
        <p:txBody>
          <a:bodyPr/>
          <a:lstStyle/>
          <a:p>
            <a:fld id="{213875CE-5761-4A61-84E0-186432756F8C}" type="slidenum">
              <a:rPr lang="lv-LV" smtClean="0"/>
              <a:t>22</a:t>
            </a:fld>
            <a:endParaRPr lang="lv-LV"/>
          </a:p>
        </p:txBody>
      </p:sp>
    </p:spTree>
    <p:extLst>
      <p:ext uri="{BB962C8B-B14F-4D97-AF65-F5344CB8AC3E}">
        <p14:creationId xmlns:p14="http://schemas.microsoft.com/office/powerpoint/2010/main" val="154916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03225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041863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78203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93430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85F011-099F-4791-891A-40072BC70105}" type="datetimeFigureOut">
              <a:rPr lang="lv-LV" smtClean="0"/>
              <a:t>29.04.2016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56921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58695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E85F011-099F-4791-891A-40072BC70105}" type="datetimeFigureOut">
              <a:rPr lang="lv-LV" smtClean="0"/>
              <a:t>29.04.2016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378653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E85F011-099F-4791-891A-40072BC70105}" type="datetimeFigureOut">
              <a:rPr lang="lv-LV" smtClean="0"/>
              <a:t>29.04.2016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121682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5F011-099F-4791-891A-40072BC70105}" type="datetimeFigureOut">
              <a:rPr lang="lv-LV" smtClean="0"/>
              <a:t>29.04.2016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20066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65630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E85F011-099F-4791-891A-40072BC70105}" type="datetimeFigureOut">
              <a:rPr lang="lv-LV" smtClean="0"/>
              <a:t>29.04.2016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0ED0DEE-122F-481E-8273-33DEFAF3CAAB}" type="slidenum">
              <a:rPr lang="lv-LV" smtClean="0"/>
              <a:t>‹#›</a:t>
            </a:fld>
            <a:endParaRPr lang="lv-LV"/>
          </a:p>
        </p:txBody>
      </p:sp>
    </p:spTree>
    <p:extLst>
      <p:ext uri="{BB962C8B-B14F-4D97-AF65-F5344CB8AC3E}">
        <p14:creationId xmlns:p14="http://schemas.microsoft.com/office/powerpoint/2010/main" val="2819176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20000">
              <a:schemeClr val="bg1"/>
            </a:gs>
            <a:gs pos="80000">
              <a:schemeClr val="bg1"/>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5F011-099F-4791-891A-40072BC70105}" type="datetimeFigureOut">
              <a:rPr lang="lv-LV" smtClean="0"/>
              <a:t>29.04.2016</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D0DEE-122F-481E-8273-33DEFAF3CAAB}" type="slidenum">
              <a:rPr lang="lv-LV" smtClean="0"/>
              <a:t>‹#›</a:t>
            </a:fld>
            <a:endParaRPr lang="lv-LV"/>
          </a:p>
        </p:txBody>
      </p:sp>
    </p:spTree>
    <p:extLst>
      <p:ext uri="{BB962C8B-B14F-4D97-AF65-F5344CB8AC3E}">
        <p14:creationId xmlns:p14="http://schemas.microsoft.com/office/powerpoint/2010/main" val="179627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a:off x="0" y="1724702"/>
            <a:ext cx="9753600" cy="3304498"/>
          </a:xfrm>
          <a:prstGeom prst="rect">
            <a:avLst/>
          </a:prstGeom>
        </p:spPr>
      </p:pic>
      <p:sp>
        <p:nvSpPr>
          <p:cNvPr id="2" name="Title 1"/>
          <p:cNvSpPr>
            <a:spLocks noGrp="1"/>
          </p:cNvSpPr>
          <p:nvPr>
            <p:ph type="ctrTitle"/>
          </p:nvPr>
        </p:nvSpPr>
        <p:spPr>
          <a:xfrm>
            <a:off x="3758519" y="2006409"/>
            <a:ext cx="6399894" cy="2387600"/>
          </a:xfrm>
        </p:spPr>
        <p:txBody>
          <a:bodyPr>
            <a:noAutofit/>
          </a:bodyPr>
          <a:lstStyle/>
          <a:p>
            <a:pPr algn="l"/>
            <a:r>
              <a:rPr lang="lv-LV" sz="6600" dirty="0" smtClean="0"/>
              <a:t>Klimats </a:t>
            </a:r>
            <a:br>
              <a:rPr lang="lv-LV" sz="6600" dirty="0" smtClean="0"/>
            </a:br>
            <a:r>
              <a:rPr lang="lv-LV" sz="6600" dirty="0" smtClean="0"/>
              <a:t>un </a:t>
            </a:r>
            <a:r>
              <a:rPr lang="lv-LV" sz="6600" dirty="0" smtClean="0"/>
              <a:t>enerģētika I</a:t>
            </a:r>
            <a:endParaRPr lang="lv-LV" sz="6600" dirty="0"/>
          </a:p>
        </p:txBody>
      </p:sp>
      <p:grpSp>
        <p:nvGrpSpPr>
          <p:cNvPr id="5" name="Group 4"/>
          <p:cNvGrpSpPr/>
          <p:nvPr/>
        </p:nvGrpSpPr>
        <p:grpSpPr>
          <a:xfrm>
            <a:off x="3463289" y="4573992"/>
            <a:ext cx="6293151" cy="756000"/>
            <a:chOff x="2846069" y="4631142"/>
            <a:chExt cx="6293151" cy="75600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797" y="4649142"/>
              <a:ext cx="1971849" cy="7200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7492" y="4649142"/>
              <a:ext cx="864715" cy="720000"/>
            </a:xfrm>
            <a:prstGeom prst="rect">
              <a:avLst/>
            </a:prstGeom>
          </p:spPr>
        </p:pic>
        <p:pic>
          <p:nvPicPr>
            <p:cNvPr id="8" name="Picture 2" descr="http://eeagrants.org/content/download/6663/71306/version/1/file/EEA+Grants+-+JP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162" t="20554" r="9972" b="22773"/>
            <a:stretch/>
          </p:blipFill>
          <p:spPr bwMode="auto">
            <a:xfrm>
              <a:off x="2846069" y="4649142"/>
              <a:ext cx="1014662" cy="7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iksd.riga.lv/upload_pic/2.Izglitiba/Pub_bildes/0_2014/01_2014/LU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7630" y="4649142"/>
              <a:ext cx="682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uarctic.org/media/861227/grid-arendal_logo_box_369x369.png?mode=pad&amp;width=449&amp;height=360&amp;format=jpg&amp;scale=upscalecanvas"/>
            <p:cNvPicPr>
              <a:picLocks noChangeAspect="1" noChangeArrowheads="1"/>
            </p:cNvPicPr>
            <p:nvPr/>
          </p:nvPicPr>
          <p:blipFill rotWithShape="1">
            <a:blip r:embed="rId7">
              <a:extLst>
                <a:ext uri="{28A0092B-C50C-407E-A947-70E740481C1C}">
                  <a14:useLocalDpi xmlns:a14="http://schemas.microsoft.com/office/drawing/2010/main" val="0"/>
                </a:ext>
              </a:extLst>
            </a:blip>
            <a:srcRect l="9190" t="24296" r="9028" b="27370"/>
            <a:stretch/>
          </p:blipFill>
          <p:spPr bwMode="auto">
            <a:xfrm>
              <a:off x="7543800" y="4631142"/>
              <a:ext cx="1595420" cy="756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4267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8_Atteli\9386865583_8d4ef8de76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12371"/>
            <a:ext cx="7172300" cy="47815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841860" y="394019"/>
            <a:ext cx="8543108" cy="122577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Energoefektivitātes paaugstināšanas pasākumi </a:t>
            </a:r>
            <a:r>
              <a:rPr lang="lv-LV" sz="2400" dirty="0"/>
              <a:t>ir dažādi: vienus ir iespējams realizēt ar mazām investīcijām, bet citiem ir nepieciešamas </a:t>
            </a:r>
            <a:r>
              <a:rPr lang="lv-LV" sz="2400" dirty="0" smtClean="0"/>
              <a:t>lieli ieguldījumi</a:t>
            </a:r>
          </a:p>
        </p:txBody>
      </p:sp>
      <p:sp>
        <p:nvSpPr>
          <p:cNvPr id="4" name="Rounded Rectangle 3"/>
          <p:cNvSpPr/>
          <p:nvPr/>
        </p:nvSpPr>
        <p:spPr>
          <a:xfrm>
            <a:off x="6448507" y="2263467"/>
            <a:ext cx="5402220" cy="101531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Enerģētikas speciālisti dod priekšroku pasākumiem bez lielām sākotnējām investīcijām, kuru īstenošana ir saistīta ar </a:t>
            </a:r>
            <a:r>
              <a:rPr lang="lv-LV" b="1" dirty="0" err="1">
                <a:solidFill>
                  <a:schemeClr val="tx1"/>
                </a:solidFill>
              </a:rPr>
              <a:t>energopārvaldības</a:t>
            </a:r>
            <a:r>
              <a:rPr lang="lv-LV" b="1" dirty="0">
                <a:solidFill>
                  <a:schemeClr val="tx1"/>
                </a:solidFill>
              </a:rPr>
              <a:t> ieviešanu</a:t>
            </a:r>
            <a:endParaRPr lang="lv-LV" b="1" dirty="0" smtClean="0">
              <a:solidFill>
                <a:schemeClr val="tx1"/>
              </a:solidFill>
            </a:endParaRPr>
          </a:p>
        </p:txBody>
      </p:sp>
      <p:sp>
        <p:nvSpPr>
          <p:cNvPr id="5" name="Rounded Rectangle 4"/>
          <p:cNvSpPr/>
          <p:nvPr/>
        </p:nvSpPr>
        <p:spPr>
          <a:xfrm>
            <a:off x="6448507" y="3922450"/>
            <a:ext cx="5402221" cy="128963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smtClean="0">
                <a:solidFill>
                  <a:schemeClr val="tx1"/>
                </a:solidFill>
              </a:rPr>
              <a:t>Energopārvaldības</a:t>
            </a:r>
            <a:r>
              <a:rPr lang="lv-LV" b="1" dirty="0" smtClean="0">
                <a:solidFill>
                  <a:schemeClr val="tx1"/>
                </a:solidFill>
              </a:rPr>
              <a:t> </a:t>
            </a:r>
            <a:r>
              <a:rPr lang="lv-LV" b="1" dirty="0">
                <a:solidFill>
                  <a:schemeClr val="tx1"/>
                </a:solidFill>
              </a:rPr>
              <a:t>ieviešana Latvijā ir devusi iespēju pārliecināties par lieliskiem </a:t>
            </a:r>
            <a:r>
              <a:rPr lang="lv-LV" b="1" dirty="0" err="1">
                <a:solidFill>
                  <a:schemeClr val="tx1"/>
                </a:solidFill>
              </a:rPr>
              <a:t>energoietaupījuma</a:t>
            </a:r>
            <a:r>
              <a:rPr lang="lv-LV" b="1" dirty="0">
                <a:solidFill>
                  <a:schemeClr val="tx1"/>
                </a:solidFill>
              </a:rPr>
              <a:t> rezultātiem, kas vienlaicīgi rāda to, ka varam kļūt videi un klimatam </a:t>
            </a:r>
            <a:r>
              <a:rPr lang="lv-LV" b="1" dirty="0" smtClean="0">
                <a:solidFill>
                  <a:schemeClr val="tx1"/>
                </a:solidFill>
              </a:rPr>
              <a:t>draudzīgi</a:t>
            </a:r>
          </a:p>
        </p:txBody>
      </p:sp>
    </p:spTree>
    <p:extLst>
      <p:ext uri="{BB962C8B-B14F-4D97-AF65-F5344CB8AC3E}">
        <p14:creationId xmlns:p14="http://schemas.microsoft.com/office/powerpoint/2010/main" val="3919651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8_Atteli\8554296438_0cb9ce4acb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6512" y="246256"/>
            <a:ext cx="6365488" cy="63654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916551" y="537710"/>
            <a:ext cx="4667820" cy="99935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Enerģijas lietotāju kopu var iedalīt </a:t>
            </a:r>
            <a:r>
              <a:rPr lang="lv-LV" sz="2400" dirty="0" smtClean="0"/>
              <a:t>trīs grupās:</a:t>
            </a:r>
          </a:p>
        </p:txBody>
      </p:sp>
      <p:sp>
        <p:nvSpPr>
          <p:cNvPr id="4" name="Rounded Rectangle 3"/>
          <p:cNvSpPr/>
          <p:nvPr/>
        </p:nvSpPr>
        <p:spPr>
          <a:xfrm>
            <a:off x="296066" y="1841864"/>
            <a:ext cx="5908791" cy="13716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Tādi, kuri energoefektivitāti saista ar vienkāršu faktoru – veikšu konkrētas darbības un ietaupīšu līdzekļus </a:t>
            </a:r>
            <a:r>
              <a:rPr lang="lv-LV" dirty="0" smtClean="0">
                <a:solidFill>
                  <a:schemeClr val="tx1"/>
                </a:solidFill>
              </a:rPr>
              <a:t>– tas risina problēmu tikai daļēji, jo ir cilvēki, kuriem šis faktors vispār nav svarīgs vai arī ietaupījums ir salīdzinoši neliels</a:t>
            </a:r>
          </a:p>
        </p:txBody>
      </p:sp>
      <p:sp>
        <p:nvSpPr>
          <p:cNvPr id="5" name="Rounded Rectangle 4"/>
          <p:cNvSpPr/>
          <p:nvPr/>
        </p:nvSpPr>
        <p:spPr>
          <a:xfrm>
            <a:off x="296066" y="3415938"/>
            <a:ext cx="5908791" cy="14577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Tādi, kuri vienmēr skatās, kā rīkojas kaimiņi vai paziņas (</a:t>
            </a:r>
            <a:r>
              <a:rPr lang="lv-LV" b="1" dirty="0" err="1" smtClean="0">
                <a:solidFill>
                  <a:schemeClr val="tx1"/>
                </a:solidFill>
              </a:rPr>
              <a:t>hedonisti</a:t>
            </a:r>
            <a:r>
              <a:rPr lang="lv-LV" b="1" dirty="0" smtClean="0">
                <a:solidFill>
                  <a:schemeClr val="tx1"/>
                </a:solidFill>
              </a:rPr>
              <a:t>) un viņiem nepieciešams sevi apliecināt, pārspējot kaimiņu </a:t>
            </a:r>
            <a:r>
              <a:rPr lang="lv-LV" dirty="0" smtClean="0">
                <a:solidFill>
                  <a:schemeClr val="tx1"/>
                </a:solidFill>
              </a:rPr>
              <a:t>– tas veicina konkurenci un sacensību, mudinot cilvēkus būt vēl </a:t>
            </a:r>
            <a:r>
              <a:rPr lang="lv-LV" dirty="0" err="1" smtClean="0">
                <a:solidFill>
                  <a:schemeClr val="tx1"/>
                </a:solidFill>
              </a:rPr>
              <a:t>energoefektīvākiem</a:t>
            </a:r>
            <a:r>
              <a:rPr lang="lv-LV" dirty="0" smtClean="0">
                <a:solidFill>
                  <a:schemeClr val="tx1"/>
                </a:solidFill>
              </a:rPr>
              <a:t> savā ikdienā, nekā kaimiņi</a:t>
            </a:r>
          </a:p>
        </p:txBody>
      </p:sp>
      <p:sp>
        <p:nvSpPr>
          <p:cNvPr id="6" name="Rounded Rectangle 5"/>
          <p:cNvSpPr/>
          <p:nvPr/>
        </p:nvSpPr>
        <p:spPr>
          <a:xfrm>
            <a:off x="296066" y="5076168"/>
            <a:ext cx="5908791" cy="122972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Tādi, kuriem ir būtisks «zaļais» dzīvesveids </a:t>
            </a:r>
            <a:r>
              <a:rPr lang="lv-LV" dirty="0" smtClean="0">
                <a:solidFill>
                  <a:schemeClr val="tx1"/>
                </a:solidFill>
              </a:rPr>
              <a:t>– viņiem ir svarīga vides aizsardzība un viņi zina, kā energoefektīvs dzīvesveids mazina vides piesārņojumu un klimata pārmaiņu negatīvo ietekmi</a:t>
            </a:r>
          </a:p>
        </p:txBody>
      </p:sp>
    </p:spTree>
    <p:extLst>
      <p:ext uri="{BB962C8B-B14F-4D97-AF65-F5344CB8AC3E}">
        <p14:creationId xmlns:p14="http://schemas.microsoft.com/office/powerpoint/2010/main" val="2695766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vif.gov.lv/uploaded_files/sadarbiba/buildupskills/Gaujas%20iela%2013%20Valmiera.jpg"/>
          <p:cNvPicPr>
            <a:picLocks noChangeAspect="1" noChangeArrowheads="1"/>
          </p:cNvPicPr>
          <p:nvPr/>
        </p:nvPicPr>
        <p:blipFill rotWithShape="1">
          <a:blip r:embed="rId3">
            <a:extLst>
              <a:ext uri="{28A0092B-C50C-407E-A947-70E740481C1C}">
                <a14:useLocalDpi xmlns:a14="http://schemas.microsoft.com/office/drawing/2010/main" val="0"/>
              </a:ext>
            </a:extLst>
          </a:blip>
          <a:srcRect l="319" t="890" r="378" b="1108"/>
          <a:stretch/>
        </p:blipFill>
        <p:spPr bwMode="auto">
          <a:xfrm>
            <a:off x="0" y="1412223"/>
            <a:ext cx="7126357" cy="4536818"/>
          </a:xfrm>
          <a:prstGeom prst="rect">
            <a:avLst/>
          </a:prstGeom>
          <a:noFill/>
          <a:extLst>
            <a:ext uri="{909E8E84-426E-40DD-AFC4-6F175D3DCCD1}">
              <a14:hiddenFill xmlns:a14="http://schemas.microsoft.com/office/drawing/2010/main">
                <a:solidFill>
                  <a:srgbClr val="FFFFFF"/>
                </a:solidFill>
              </a14:hiddenFill>
            </a:ext>
          </a:extLst>
        </p:spPr>
      </p:pic>
      <p:sp>
        <p:nvSpPr>
          <p:cNvPr id="7" name="Down Arrow 6"/>
          <p:cNvSpPr/>
          <p:nvPr/>
        </p:nvSpPr>
        <p:spPr>
          <a:xfrm>
            <a:off x="7678072" y="899608"/>
            <a:ext cx="1018902" cy="911607"/>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Title 1"/>
          <p:cNvSpPr txBox="1">
            <a:spLocks/>
          </p:cNvSpPr>
          <p:nvPr/>
        </p:nvSpPr>
        <p:spPr>
          <a:xfrm>
            <a:off x="346524" y="309505"/>
            <a:ext cx="9110985" cy="677136"/>
          </a:xfrm>
          <a:prstGeom prst="roundRect">
            <a:avLst>
              <a:gd name="adj" fmla="val 18373"/>
            </a:avLst>
          </a:prstGeom>
          <a:solidFill>
            <a:schemeClr val="bg1">
              <a:lumMod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tehnoloģiju ieviešanas pasākumi </a:t>
            </a:r>
            <a:r>
              <a:rPr lang="lv-LV" sz="2400" dirty="0" smtClean="0"/>
              <a:t>– </a:t>
            </a:r>
            <a:r>
              <a:rPr lang="lv-LV" sz="2400" dirty="0" err="1"/>
              <a:t>energopārvaldības</a:t>
            </a:r>
            <a:r>
              <a:rPr lang="lv-LV" sz="2400" dirty="0"/>
              <a:t> piemēri</a:t>
            </a:r>
          </a:p>
        </p:txBody>
      </p:sp>
      <p:sp>
        <p:nvSpPr>
          <p:cNvPr id="9" name="Rounded Rectangle 8"/>
          <p:cNvSpPr/>
          <p:nvPr/>
        </p:nvSpPr>
        <p:spPr>
          <a:xfrm>
            <a:off x="6995534" y="1949732"/>
            <a:ext cx="4865555" cy="3352404"/>
          </a:xfrm>
          <a:prstGeom prst="roundRect">
            <a:avLst>
              <a:gd name="adj" fmla="val 1059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lv-LV" sz="1600" b="1" dirty="0">
                <a:solidFill>
                  <a:schemeClr val="tx1"/>
                </a:solidFill>
              </a:rPr>
              <a:t>Daudzdzīvokļu ēka Rēzeknē, kurā, pateicoties brīvprātīgās </a:t>
            </a:r>
            <a:r>
              <a:rPr lang="lv-LV" sz="1600" b="1" dirty="0" err="1">
                <a:solidFill>
                  <a:schemeClr val="tx1"/>
                </a:solidFill>
              </a:rPr>
              <a:t>energopārvaldnieces</a:t>
            </a:r>
            <a:r>
              <a:rPr lang="lv-LV" sz="1600" b="1" dirty="0">
                <a:solidFill>
                  <a:schemeClr val="tx1"/>
                </a:solidFill>
              </a:rPr>
              <a:t> aktīvai darbībai, bez papildus ieguldījumiem tika sasniegts </a:t>
            </a:r>
            <a:r>
              <a:rPr lang="lv-LV" sz="1600" b="1" dirty="0" smtClean="0">
                <a:solidFill>
                  <a:schemeClr val="tx1"/>
                </a:solidFill>
              </a:rPr>
              <a:t>40% </a:t>
            </a:r>
            <a:r>
              <a:rPr lang="lv-LV" sz="1600" b="1" dirty="0">
                <a:solidFill>
                  <a:schemeClr val="tx1"/>
                </a:solidFill>
              </a:rPr>
              <a:t>liels ikgadējais enerģijas patēriņa </a:t>
            </a:r>
            <a:r>
              <a:rPr lang="lv-LV" sz="1600" b="1" dirty="0" smtClean="0">
                <a:solidFill>
                  <a:schemeClr val="tx1"/>
                </a:solidFill>
              </a:rPr>
              <a:t>samazinājums</a:t>
            </a:r>
            <a:endParaRPr lang="lv-LV" sz="1600" b="1" dirty="0">
              <a:solidFill>
                <a:schemeClr val="tx1"/>
              </a:solidFill>
            </a:endParaRPr>
          </a:p>
          <a:p>
            <a:pPr marL="285750" indent="-285750">
              <a:spcAft>
                <a:spcPts val="1200"/>
              </a:spcAft>
              <a:buFont typeface="Arial" panose="020B0604020202020204" pitchFamily="34" charset="0"/>
              <a:buChar char="•"/>
            </a:pPr>
            <a:r>
              <a:rPr lang="lv-LV" sz="1600" b="1" dirty="0" smtClean="0">
                <a:solidFill>
                  <a:schemeClr val="tx1"/>
                </a:solidFill>
              </a:rPr>
              <a:t>Liepājas </a:t>
            </a:r>
            <a:r>
              <a:rPr lang="lv-LV" sz="1600" b="1" dirty="0">
                <a:solidFill>
                  <a:schemeClr val="tx1"/>
                </a:solidFill>
              </a:rPr>
              <a:t>pašvaldības uzsākta </a:t>
            </a:r>
            <a:r>
              <a:rPr lang="lv-LV" sz="1600" b="1" dirty="0" err="1">
                <a:solidFill>
                  <a:schemeClr val="tx1"/>
                </a:solidFill>
              </a:rPr>
              <a:t>energopārvaldība</a:t>
            </a:r>
            <a:r>
              <a:rPr lang="lv-LV" sz="1600" b="1" dirty="0">
                <a:solidFill>
                  <a:schemeClr val="tx1"/>
                </a:solidFill>
              </a:rPr>
              <a:t> pašvaldības ēkās sasniedza ikgadējo </a:t>
            </a:r>
            <a:r>
              <a:rPr lang="lv-LV" sz="1600" b="1" dirty="0" smtClean="0">
                <a:solidFill>
                  <a:schemeClr val="tx1"/>
                </a:solidFill>
              </a:rPr>
              <a:t>20% </a:t>
            </a:r>
            <a:r>
              <a:rPr lang="lv-LV" sz="1600" b="1" dirty="0">
                <a:solidFill>
                  <a:schemeClr val="tx1"/>
                </a:solidFill>
              </a:rPr>
              <a:t>enerģijas </a:t>
            </a:r>
            <a:r>
              <a:rPr lang="lv-LV" sz="1600" b="1" dirty="0" smtClean="0">
                <a:solidFill>
                  <a:schemeClr val="tx1"/>
                </a:solidFill>
              </a:rPr>
              <a:t>ietaupījumu</a:t>
            </a:r>
            <a:endParaRPr lang="lv-LV" sz="1600" b="1" dirty="0">
              <a:solidFill>
                <a:schemeClr val="tx1"/>
              </a:solidFill>
            </a:endParaRPr>
          </a:p>
          <a:p>
            <a:pPr marL="285750" indent="-285750">
              <a:spcAft>
                <a:spcPts val="1200"/>
              </a:spcAft>
              <a:buFont typeface="Arial" panose="020B0604020202020204" pitchFamily="34" charset="0"/>
              <a:buChar char="•"/>
            </a:pPr>
            <a:r>
              <a:rPr lang="lv-LV" sz="1600" b="1" dirty="0" smtClean="0">
                <a:solidFill>
                  <a:schemeClr val="tx1"/>
                </a:solidFill>
              </a:rPr>
              <a:t>Granulu </a:t>
            </a:r>
            <a:r>
              <a:rPr lang="lv-LV" sz="1600" b="1" dirty="0">
                <a:solidFill>
                  <a:schemeClr val="tx1"/>
                </a:solidFill>
              </a:rPr>
              <a:t>ražotājs Latvijā ar </a:t>
            </a:r>
            <a:r>
              <a:rPr lang="lv-LV" sz="1600" b="1" dirty="0" err="1">
                <a:solidFill>
                  <a:schemeClr val="tx1"/>
                </a:solidFill>
              </a:rPr>
              <a:t>energopārvaldības</a:t>
            </a:r>
            <a:r>
              <a:rPr lang="lv-LV" sz="1600" b="1" dirty="0">
                <a:solidFill>
                  <a:schemeClr val="tx1"/>
                </a:solidFill>
              </a:rPr>
              <a:t> pasākumu ieviešanu panāca ikgadējo </a:t>
            </a:r>
            <a:r>
              <a:rPr lang="lv-LV" sz="1600" b="1" dirty="0" smtClean="0">
                <a:solidFill>
                  <a:schemeClr val="tx1"/>
                </a:solidFill>
              </a:rPr>
              <a:t>15% </a:t>
            </a:r>
            <a:r>
              <a:rPr lang="lv-LV" sz="1600" b="1" dirty="0">
                <a:solidFill>
                  <a:schemeClr val="tx1"/>
                </a:solidFill>
              </a:rPr>
              <a:t>enerģijas patēriņa </a:t>
            </a:r>
            <a:r>
              <a:rPr lang="lv-LV" sz="1600" b="1" dirty="0" smtClean="0">
                <a:solidFill>
                  <a:schemeClr val="tx1"/>
                </a:solidFill>
              </a:rPr>
              <a:t>samazinājumu</a:t>
            </a:r>
            <a:endParaRPr lang="lv-LV" sz="1600" b="1" dirty="0">
              <a:solidFill>
                <a:schemeClr val="tx1"/>
              </a:solidFill>
            </a:endParaRPr>
          </a:p>
        </p:txBody>
      </p:sp>
    </p:spTree>
    <p:extLst>
      <p:ext uri="{BB962C8B-B14F-4D97-AF65-F5344CB8AC3E}">
        <p14:creationId xmlns:p14="http://schemas.microsoft.com/office/powerpoint/2010/main" val="1023747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clipartpanda.com/cute-house-clipart-pink-house-md.pn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7535007" y="1055085"/>
            <a:ext cx="3694251" cy="3495903"/>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rot="16200000">
            <a:off x="5826901" y="5160976"/>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Down Arrow 13"/>
          <p:cNvSpPr/>
          <p:nvPr/>
        </p:nvSpPr>
        <p:spPr>
          <a:xfrm>
            <a:off x="2711812" y="3669480"/>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Down Arrow 8"/>
          <p:cNvSpPr/>
          <p:nvPr/>
        </p:nvSpPr>
        <p:spPr>
          <a:xfrm>
            <a:off x="2711812" y="844406"/>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itle 1"/>
          <p:cNvSpPr txBox="1">
            <a:spLocks/>
          </p:cNvSpPr>
          <p:nvPr/>
        </p:nvSpPr>
        <p:spPr>
          <a:xfrm>
            <a:off x="346524" y="309505"/>
            <a:ext cx="6903361" cy="677136"/>
          </a:xfrm>
          <a:prstGeom prst="roundRect">
            <a:avLst>
              <a:gd name="adj" fmla="val 18373"/>
            </a:avLst>
          </a:prstGeom>
          <a:solidFill>
            <a:schemeClr val="bg1">
              <a:lumMod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err="1" smtClean="0"/>
              <a:t>Energopārvaldības</a:t>
            </a:r>
            <a:r>
              <a:rPr lang="lv-LV" sz="2400" dirty="0" smtClean="0"/>
              <a:t> </a:t>
            </a:r>
            <a:r>
              <a:rPr lang="lv-LV" sz="2400" dirty="0"/>
              <a:t>SEG emisiju </a:t>
            </a:r>
            <a:r>
              <a:rPr lang="lv-LV" sz="2400" dirty="0" err="1"/>
              <a:t>līmeņatzīmes</a:t>
            </a:r>
            <a:r>
              <a:rPr lang="lv-LV" sz="2400" dirty="0"/>
              <a:t> </a:t>
            </a:r>
            <a:r>
              <a:rPr lang="lv-LV" sz="2400" dirty="0" smtClean="0"/>
              <a:t>piemērs</a:t>
            </a:r>
            <a:endParaRPr lang="lv-LV" sz="2400" dirty="0"/>
          </a:p>
        </p:txBody>
      </p:sp>
      <p:sp>
        <p:nvSpPr>
          <p:cNvPr id="11" name="Rounded Rectangle 10"/>
          <p:cNvSpPr/>
          <p:nvPr/>
        </p:nvSpPr>
        <p:spPr>
          <a:xfrm>
            <a:off x="346525" y="1700547"/>
            <a:ext cx="5749476" cy="2198924"/>
          </a:xfrm>
          <a:prstGeom prst="roundRect">
            <a:avLst>
              <a:gd name="adj" fmla="val 1059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lv-LV" sz="1600" b="1" dirty="0">
                <a:solidFill>
                  <a:schemeClr val="tx1"/>
                </a:solidFill>
              </a:rPr>
              <a:t>Kādas mājas </a:t>
            </a:r>
            <a:r>
              <a:rPr lang="lv-LV" sz="1600" b="1" dirty="0" err="1">
                <a:solidFill>
                  <a:schemeClr val="tx1"/>
                </a:solidFill>
              </a:rPr>
              <a:t>energopārvaldnieks</a:t>
            </a:r>
            <a:r>
              <a:rPr lang="lv-LV" sz="1600" b="1" dirty="0">
                <a:solidFill>
                  <a:schemeClr val="tx1"/>
                </a:solidFill>
              </a:rPr>
              <a:t> aizpildīja datu apkopošanas </a:t>
            </a:r>
            <a:r>
              <a:rPr lang="lv-LV" sz="1600" b="1" dirty="0" smtClean="0">
                <a:solidFill>
                  <a:schemeClr val="tx1"/>
                </a:solidFill>
              </a:rPr>
              <a:t>tabulu, </a:t>
            </a:r>
            <a:r>
              <a:rPr lang="lv-LV" sz="1600" b="1" dirty="0">
                <a:solidFill>
                  <a:schemeClr val="tx1"/>
                </a:solidFill>
              </a:rPr>
              <a:t>kurā katru dienu vienā noteiktā diennakts stundā ievadīja </a:t>
            </a:r>
            <a:r>
              <a:rPr lang="lv-LV" sz="1600" b="1" dirty="0" err="1">
                <a:solidFill>
                  <a:schemeClr val="tx1"/>
                </a:solidFill>
              </a:rPr>
              <a:t>energopatēriņa</a:t>
            </a:r>
            <a:r>
              <a:rPr lang="lv-LV" sz="1600" b="1" dirty="0">
                <a:solidFill>
                  <a:schemeClr val="tx1"/>
                </a:solidFill>
              </a:rPr>
              <a:t> datus un pieejamo informāciju par vēja ātrumu, Saules starojumu un citiem novērojumiem, kas varētu skaidrot energoresursu patēriņa </a:t>
            </a:r>
            <a:r>
              <a:rPr lang="lv-LV" sz="1600" b="1" dirty="0" smtClean="0">
                <a:solidFill>
                  <a:schemeClr val="tx1"/>
                </a:solidFill>
              </a:rPr>
              <a:t>izmaiņas</a:t>
            </a:r>
          </a:p>
          <a:p>
            <a:pPr marL="285750" indent="-285750">
              <a:spcAft>
                <a:spcPts val="1200"/>
              </a:spcAft>
              <a:buFont typeface="Arial" panose="020B0604020202020204" pitchFamily="34" charset="0"/>
              <a:buChar char="•"/>
            </a:pPr>
            <a:r>
              <a:rPr lang="lv-LV" sz="1600" b="1" dirty="0">
                <a:solidFill>
                  <a:schemeClr val="tx1"/>
                </a:solidFill>
              </a:rPr>
              <a:t>Datu apstrāde notika, lai no dabas gāzes patēriņa aprēķinātu CO2 emisijas diennaktī</a:t>
            </a:r>
          </a:p>
        </p:txBody>
      </p:sp>
      <p:sp>
        <p:nvSpPr>
          <p:cNvPr id="12" name="Rounded Rectangle 11"/>
          <p:cNvSpPr/>
          <p:nvPr/>
        </p:nvSpPr>
        <p:spPr>
          <a:xfrm>
            <a:off x="346524" y="4521859"/>
            <a:ext cx="5749476" cy="2042859"/>
          </a:xfrm>
          <a:prstGeom prst="roundRect">
            <a:avLst>
              <a:gd name="adj" fmla="val 1059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lv-LV" sz="1600" b="1" dirty="0">
                <a:solidFill>
                  <a:schemeClr val="tx1"/>
                </a:solidFill>
              </a:rPr>
              <a:t>Ja jaunais </a:t>
            </a:r>
            <a:r>
              <a:rPr lang="lv-LV" sz="1600" b="1" dirty="0" smtClean="0">
                <a:solidFill>
                  <a:schemeClr val="tx1"/>
                </a:solidFill>
              </a:rPr>
              <a:t>diennakts atzīmes punkts </a:t>
            </a:r>
            <a:r>
              <a:rPr lang="lv-LV" sz="1600" b="1" dirty="0">
                <a:solidFill>
                  <a:schemeClr val="tx1"/>
                </a:solidFill>
              </a:rPr>
              <a:t>grafikā atrodas virs </a:t>
            </a:r>
            <a:r>
              <a:rPr lang="lv-LV" sz="1600" b="1" dirty="0" err="1">
                <a:solidFill>
                  <a:schemeClr val="tx1"/>
                </a:solidFill>
              </a:rPr>
              <a:t>līmeņatzīmes</a:t>
            </a:r>
            <a:r>
              <a:rPr lang="lv-LV" sz="1600" b="1" dirty="0">
                <a:solidFill>
                  <a:schemeClr val="tx1"/>
                </a:solidFill>
              </a:rPr>
              <a:t> līnijas, tas nozīmē, ka ir vērojams enerģijas </a:t>
            </a:r>
            <a:r>
              <a:rPr lang="lv-LV" sz="1600" b="1" dirty="0" smtClean="0">
                <a:solidFill>
                  <a:schemeClr val="tx1"/>
                </a:solidFill>
              </a:rPr>
              <a:t>pārtēriņš – tam </a:t>
            </a:r>
            <a:r>
              <a:rPr lang="lv-LV" sz="1600" b="1" dirty="0">
                <a:solidFill>
                  <a:schemeClr val="tx1"/>
                </a:solidFill>
              </a:rPr>
              <a:t>jāmeklē </a:t>
            </a:r>
            <a:r>
              <a:rPr lang="lv-LV" sz="1600" b="1" dirty="0" smtClean="0">
                <a:solidFill>
                  <a:schemeClr val="tx1"/>
                </a:solidFill>
              </a:rPr>
              <a:t>cēloņi</a:t>
            </a:r>
          </a:p>
          <a:p>
            <a:pPr marL="285750" indent="-285750">
              <a:spcAft>
                <a:spcPts val="1200"/>
              </a:spcAft>
              <a:buFont typeface="Arial" panose="020B0604020202020204" pitchFamily="34" charset="0"/>
              <a:buChar char="•"/>
            </a:pPr>
            <a:r>
              <a:rPr lang="lv-LV" sz="1600" b="1" dirty="0">
                <a:solidFill>
                  <a:schemeClr val="tx1"/>
                </a:solidFill>
              </a:rPr>
              <a:t>I</a:t>
            </a:r>
            <a:r>
              <a:rPr lang="lv-LV" sz="1600" b="1" dirty="0" smtClean="0">
                <a:solidFill>
                  <a:schemeClr val="tx1"/>
                </a:solidFill>
              </a:rPr>
              <a:t>r iespējams </a:t>
            </a:r>
            <a:r>
              <a:rPr lang="lv-LV" sz="1600" b="1" dirty="0">
                <a:solidFill>
                  <a:schemeClr val="tx1"/>
                </a:solidFill>
              </a:rPr>
              <a:t>saprast, kas notiek ēkā un kā samazināt enerģijas patēriņu, piemēram, pārregulēt siltuma mezglu vai rosināt iedzīvotājus neturēt vaļā logus, ja iekštelpu temperatūra ir par </a:t>
            </a:r>
            <a:r>
              <a:rPr lang="lv-LV" sz="1600" b="1" dirty="0" smtClean="0">
                <a:solidFill>
                  <a:schemeClr val="tx1"/>
                </a:solidFill>
              </a:rPr>
              <a:t>augstu</a:t>
            </a:r>
            <a:endParaRPr lang="lv-LV" sz="1600" b="1" dirty="0">
              <a:solidFill>
                <a:schemeClr val="tx1"/>
              </a:solidFill>
            </a:endParaRPr>
          </a:p>
        </p:txBody>
      </p:sp>
      <p:sp>
        <p:nvSpPr>
          <p:cNvPr id="13" name="Rounded Rectangle 12"/>
          <p:cNvSpPr/>
          <p:nvPr/>
        </p:nvSpPr>
        <p:spPr>
          <a:xfrm>
            <a:off x="6818811" y="4936805"/>
            <a:ext cx="5029200" cy="1212963"/>
          </a:xfrm>
          <a:prstGeom prst="roundRect">
            <a:avLst>
              <a:gd name="adj" fmla="val 1059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lv-LV" sz="1600" b="1" dirty="0" smtClean="0">
                <a:solidFill>
                  <a:schemeClr val="tx1"/>
                </a:solidFill>
              </a:rPr>
              <a:t>Kad </a:t>
            </a:r>
            <a:r>
              <a:rPr lang="lv-LV" sz="1600" b="1" dirty="0">
                <a:solidFill>
                  <a:schemeClr val="tx1"/>
                </a:solidFill>
              </a:rPr>
              <a:t>jaunie diennakts punkti regulāri novietojas zem </a:t>
            </a:r>
            <a:r>
              <a:rPr lang="lv-LV" sz="1600" b="1" dirty="0" err="1">
                <a:solidFill>
                  <a:schemeClr val="tx1"/>
                </a:solidFill>
              </a:rPr>
              <a:t>līmeņatzīmes</a:t>
            </a:r>
            <a:r>
              <a:rPr lang="lv-LV" sz="1600" b="1" dirty="0">
                <a:solidFill>
                  <a:schemeClr val="tx1"/>
                </a:solidFill>
              </a:rPr>
              <a:t>, tas nozīmē ir iespējams novilkt jaunu </a:t>
            </a:r>
            <a:r>
              <a:rPr lang="lv-LV" sz="1600" b="1" dirty="0" err="1">
                <a:solidFill>
                  <a:schemeClr val="tx1"/>
                </a:solidFill>
              </a:rPr>
              <a:t>līmeņatzīmi</a:t>
            </a:r>
            <a:r>
              <a:rPr lang="lv-LV" sz="1600" b="1" dirty="0">
                <a:solidFill>
                  <a:schemeClr val="tx1"/>
                </a:solidFill>
              </a:rPr>
              <a:t> </a:t>
            </a:r>
            <a:r>
              <a:rPr lang="lv-LV" sz="1600" b="1" dirty="0" smtClean="0">
                <a:solidFill>
                  <a:schemeClr val="tx1"/>
                </a:solidFill>
              </a:rPr>
              <a:t>(apakšējā taisne attēlā</a:t>
            </a:r>
            <a:r>
              <a:rPr lang="lv-LV" sz="1600" b="1" dirty="0">
                <a:solidFill>
                  <a:schemeClr val="tx1"/>
                </a:solidFill>
              </a:rPr>
              <a:t>) un noteikt ietekmes uz klimata pārmaiņām samazinājumu</a:t>
            </a:r>
          </a:p>
        </p:txBody>
      </p:sp>
      <p:pic>
        <p:nvPicPr>
          <p:cNvPr id="16" name="Chart 13"/>
          <p:cNvPicPr>
            <a:picLocks noChangeAspect="1" noChangeArrowheads="1"/>
          </p:cNvPicPr>
          <p:nvPr/>
        </p:nvPicPr>
        <p:blipFill rotWithShape="1">
          <a:blip r:embed="rId3">
            <a:extLst>
              <a:ext uri="{28A0092B-C50C-407E-A947-70E740481C1C}">
                <a14:useLocalDpi xmlns:a14="http://schemas.microsoft.com/office/drawing/2010/main" val="0"/>
              </a:ext>
            </a:extLst>
          </a:blip>
          <a:srcRect l="2967" t="2837" r="1519"/>
          <a:stretch/>
        </p:blipFill>
        <p:spPr bwMode="auto">
          <a:xfrm>
            <a:off x="7301712" y="3250652"/>
            <a:ext cx="4063398" cy="1686935"/>
          </a:xfrm>
          <a:prstGeom prst="rect">
            <a:avLst/>
          </a:prstGeom>
          <a:solidFill>
            <a:schemeClr val="bg1"/>
          </a:solidFill>
          <a:ln>
            <a:noFill/>
          </a:ln>
          <a:extLst/>
        </p:spPr>
      </p:pic>
    </p:spTree>
    <p:extLst>
      <p:ext uri="{BB962C8B-B14F-4D97-AF65-F5344CB8AC3E}">
        <p14:creationId xmlns:p14="http://schemas.microsoft.com/office/powerpoint/2010/main" val="4191889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32560" y="524000"/>
            <a:ext cx="9353005" cy="96516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Enerģijas lietotāju klimata tehnoloģijas </a:t>
            </a:r>
            <a:r>
              <a:rPr lang="lv-LV" sz="2400" dirty="0"/>
              <a:t>ir visas tās iekārtas, ierīces un materiāli, kas tiek izmantoti, lai samazinātu enerģijas patēriņu </a:t>
            </a:r>
          </a:p>
        </p:txBody>
      </p:sp>
      <p:sp>
        <p:nvSpPr>
          <p:cNvPr id="5" name="Rounded Rectangle 4"/>
          <p:cNvSpPr/>
          <p:nvPr/>
        </p:nvSpPr>
        <p:spPr>
          <a:xfrm>
            <a:off x="6905873" y="2049655"/>
            <a:ext cx="4949399" cy="96777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Ēkas kā enerģijas patērētājs ietekmē klimata </a:t>
            </a:r>
            <a:r>
              <a:rPr lang="lv-LV" b="1" dirty="0" smtClean="0">
                <a:solidFill>
                  <a:schemeClr val="tx1"/>
                </a:solidFill>
              </a:rPr>
              <a:t>pārmaiņas – ēkas veido 1/7 daļu </a:t>
            </a:r>
            <a:r>
              <a:rPr lang="lv-LV" b="1" dirty="0">
                <a:solidFill>
                  <a:schemeClr val="tx1"/>
                </a:solidFill>
              </a:rPr>
              <a:t>no kopējām </a:t>
            </a:r>
            <a:endParaRPr lang="lv-LV" b="1" dirty="0" smtClean="0">
              <a:solidFill>
                <a:schemeClr val="tx1"/>
              </a:solidFill>
            </a:endParaRPr>
          </a:p>
          <a:p>
            <a:pPr algn="ctr"/>
            <a:r>
              <a:rPr lang="lv-LV" b="1" dirty="0" smtClean="0">
                <a:solidFill>
                  <a:schemeClr val="tx1"/>
                </a:solidFill>
              </a:rPr>
              <a:t>SEG </a:t>
            </a:r>
            <a:r>
              <a:rPr lang="lv-LV" b="1" dirty="0">
                <a:solidFill>
                  <a:schemeClr val="tx1"/>
                </a:solidFill>
              </a:rPr>
              <a:t>emisijām pasaulē</a:t>
            </a:r>
            <a:endParaRPr lang="lv-LV" b="1" dirty="0" smtClean="0">
              <a:solidFill>
                <a:schemeClr val="tx1"/>
              </a:solidFill>
            </a:endParaRPr>
          </a:p>
        </p:txBody>
      </p:sp>
      <p:sp>
        <p:nvSpPr>
          <p:cNvPr id="6" name="Rounded Rectangle 5"/>
          <p:cNvSpPr/>
          <p:nvPr/>
        </p:nvSpPr>
        <p:spPr>
          <a:xfrm>
            <a:off x="6905873" y="3474718"/>
            <a:ext cx="4949399" cy="122790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Šobrīd ne tikai Eiropā, bet arī Latvijā viens no lielākajiem enerģijas patērētājiem ir mājsaimniecības, kas veido </a:t>
            </a:r>
            <a:r>
              <a:rPr lang="lv-LV" b="1" dirty="0" smtClean="0">
                <a:solidFill>
                  <a:schemeClr val="tx1"/>
                </a:solidFill>
              </a:rPr>
              <a:t>35% </a:t>
            </a:r>
            <a:r>
              <a:rPr lang="lv-LV" b="1" dirty="0">
                <a:solidFill>
                  <a:schemeClr val="tx1"/>
                </a:solidFill>
              </a:rPr>
              <a:t>no kopējā enerģijas patēriņa</a:t>
            </a:r>
            <a:endParaRPr lang="lv-LV" b="1" dirty="0" smtClean="0">
              <a:solidFill>
                <a:schemeClr val="tx1"/>
              </a:solidFill>
            </a:endParaRPr>
          </a:p>
        </p:txBody>
      </p:sp>
      <p:grpSp>
        <p:nvGrpSpPr>
          <p:cNvPr id="11" name="Group 10"/>
          <p:cNvGrpSpPr/>
          <p:nvPr/>
        </p:nvGrpSpPr>
        <p:grpSpPr>
          <a:xfrm>
            <a:off x="261258" y="1872482"/>
            <a:ext cx="6462698" cy="2816534"/>
            <a:chOff x="261258" y="2081490"/>
            <a:chExt cx="6462698" cy="2816534"/>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8" y="2258663"/>
              <a:ext cx="6462698" cy="26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61258" y="2081490"/>
              <a:ext cx="3196605" cy="338554"/>
            </a:xfrm>
            <a:prstGeom prst="rect">
              <a:avLst/>
            </a:prstGeom>
          </p:spPr>
          <p:txBody>
            <a:bodyPr wrap="square">
              <a:spAutoFit/>
            </a:bodyPr>
            <a:lstStyle/>
            <a:p>
              <a:r>
                <a:rPr lang="lv-LV" sz="1600" b="1" dirty="0"/>
                <a:t>CO</a:t>
              </a:r>
              <a:r>
                <a:rPr lang="lv-LV" sz="1600" b="1" baseline="-25000" dirty="0"/>
                <a:t>2</a:t>
              </a:r>
              <a:r>
                <a:rPr lang="lv-LV" sz="1600" b="1" dirty="0"/>
                <a:t> emisiju sadalījums ēkās </a:t>
              </a:r>
            </a:p>
          </p:txBody>
        </p:sp>
      </p:grpSp>
      <p:sp>
        <p:nvSpPr>
          <p:cNvPr id="10" name="Title 1"/>
          <p:cNvSpPr txBox="1">
            <a:spLocks/>
          </p:cNvSpPr>
          <p:nvPr/>
        </p:nvSpPr>
        <p:spPr>
          <a:xfrm>
            <a:off x="782318" y="5159910"/>
            <a:ext cx="10653488" cy="111025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Ēkas siltumenerģijas patēriņš </a:t>
            </a:r>
            <a:r>
              <a:rPr lang="lv-LV" sz="2400" dirty="0"/>
              <a:t>ir atkarīgs no dažādiem faktoriem: klimata, ēkas atrašanās vietas un novietojuma, mājokļa fizikālajām īpašībām, iekārtu un sistēmu efektivitātes, īpašnieka un iedzīvotāju uzvedības</a:t>
            </a:r>
            <a:endParaRPr lang="lv-LV" sz="2400" dirty="0" smtClean="0"/>
          </a:p>
        </p:txBody>
      </p:sp>
    </p:spTree>
    <p:extLst>
      <p:ext uri="{BB962C8B-B14F-4D97-AF65-F5344CB8AC3E}">
        <p14:creationId xmlns:p14="http://schemas.microsoft.com/office/powerpoint/2010/main" val="52413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531" y="1711675"/>
            <a:ext cx="6470469" cy="380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97227" y="548175"/>
            <a:ext cx="10823672" cy="122932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Ēku enerģijas patēriņu un ietekmi uz vidi nosaka </a:t>
            </a:r>
            <a:r>
              <a:rPr lang="lv-LV" sz="2400" b="1" dirty="0"/>
              <a:t>ēkas tehniskie </a:t>
            </a:r>
            <a:r>
              <a:rPr lang="lv-LV" sz="2400" b="1" dirty="0" smtClean="0"/>
              <a:t>raksturlielumi </a:t>
            </a:r>
            <a:r>
              <a:rPr lang="lv-LV" sz="2000" dirty="0"/>
              <a:t>(</a:t>
            </a:r>
            <a:r>
              <a:rPr lang="lv-LV" sz="2000" dirty="0" smtClean="0"/>
              <a:t>forma un apjoms, izmantotie materiāli, konstruktīvais risinājums, ēkas gaisa caurlaidība u.c.) </a:t>
            </a:r>
            <a:r>
              <a:rPr lang="lv-LV" sz="2400" b="1" dirty="0" smtClean="0"/>
              <a:t>un ēkas funkcijas </a:t>
            </a:r>
            <a:r>
              <a:rPr lang="lv-LV" sz="2000" dirty="0" smtClean="0"/>
              <a:t>(uzturētais mikroklimats telpās, izmantošanas ilgums, izmantotās iekārtas un ēkā veiktās darbības u.c.)</a:t>
            </a:r>
          </a:p>
        </p:txBody>
      </p:sp>
      <p:sp>
        <p:nvSpPr>
          <p:cNvPr id="5" name="Rounded Rectangle 4"/>
          <p:cNvSpPr/>
          <p:nvPr/>
        </p:nvSpPr>
        <p:spPr>
          <a:xfrm>
            <a:off x="296068" y="2299061"/>
            <a:ext cx="5975523" cy="126777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Ēku klimata tehnoloģiju lietojums pēdējā laikā ir izvērties ne tikai par ēku energoefektivitātes pasākumu īstenošanas vietu, bet arī par teritorijas labiekārtošanas un vides ainavas sakārtošanas jautājumu</a:t>
            </a:r>
            <a:endParaRPr lang="lv-LV" b="1" dirty="0" smtClean="0">
              <a:solidFill>
                <a:schemeClr val="tx1"/>
              </a:solidFill>
            </a:endParaRPr>
          </a:p>
        </p:txBody>
      </p:sp>
      <p:sp>
        <p:nvSpPr>
          <p:cNvPr id="6" name="Rounded Rectangle 5"/>
          <p:cNvSpPr/>
          <p:nvPr/>
        </p:nvSpPr>
        <p:spPr>
          <a:xfrm>
            <a:off x="296067" y="3832937"/>
            <a:ext cx="5975524" cy="115705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Siltinot ēkas, tajās ne tikai samazinās siltumenerģijas patēriņš, bet tās iegūst arī jaunu veidolu, pieaug nekustamā īpašuma vērtība un vienlaicīgi ēku iedzīvotājiem ir iespēja dzīvot sakārtotā vidē</a:t>
            </a:r>
            <a:endParaRPr lang="lv-LV" b="1" dirty="0" smtClean="0">
              <a:solidFill>
                <a:schemeClr val="tx1"/>
              </a:solidFill>
            </a:endParaRPr>
          </a:p>
        </p:txBody>
      </p:sp>
      <p:sp>
        <p:nvSpPr>
          <p:cNvPr id="10" name="Title 1"/>
          <p:cNvSpPr txBox="1">
            <a:spLocks/>
          </p:cNvSpPr>
          <p:nvPr/>
        </p:nvSpPr>
        <p:spPr>
          <a:xfrm>
            <a:off x="697227" y="5418633"/>
            <a:ext cx="10823671" cy="117375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Viens no risinājumiem ir </a:t>
            </a:r>
            <a:r>
              <a:rPr lang="lv-LV" sz="2400" dirty="0"/>
              <a:t>vecu rūpniecisko ēku </a:t>
            </a:r>
            <a:r>
              <a:rPr lang="lv-LV" sz="2400" dirty="0" smtClean="0"/>
              <a:t>«iedzīvināšana», </a:t>
            </a:r>
            <a:r>
              <a:rPr lang="lv-LV" sz="2400" dirty="0"/>
              <a:t>tās sakārtojot jaunu darbību </a:t>
            </a:r>
            <a:r>
              <a:rPr lang="lv-LV" sz="2400" dirty="0" smtClean="0"/>
              <a:t>veikšanai, piemēram</a:t>
            </a:r>
            <a:r>
              <a:rPr lang="lv-LV" sz="2400" dirty="0"/>
              <a:t>, Eiropas pilsētās gāzes glabātuves pamazām tiek pārvērstas par koncertzālēm, ekskluzīvu dzīvokļu mājām, viesnīcām </a:t>
            </a:r>
            <a:r>
              <a:rPr lang="lv-LV" sz="2400" dirty="0" smtClean="0"/>
              <a:t>u.c.</a:t>
            </a:r>
            <a:endParaRPr lang="lv-LV" sz="2400" dirty="0"/>
          </a:p>
        </p:txBody>
      </p:sp>
      <p:sp>
        <p:nvSpPr>
          <p:cNvPr id="11" name="Rectangle 10"/>
          <p:cNvSpPr/>
          <p:nvPr/>
        </p:nvSpPr>
        <p:spPr>
          <a:xfrm>
            <a:off x="9541565" y="1795402"/>
            <a:ext cx="2643452" cy="461665"/>
          </a:xfrm>
          <a:prstGeom prst="rect">
            <a:avLst/>
          </a:prstGeom>
        </p:spPr>
        <p:txBody>
          <a:bodyPr wrap="square">
            <a:spAutoFit/>
          </a:bodyPr>
          <a:lstStyle/>
          <a:p>
            <a:pPr algn="r"/>
            <a:r>
              <a:rPr lang="lv-LV" sz="1200" b="1" dirty="0"/>
              <a:t>Ēku lietojuma maiņa Stokholmā </a:t>
            </a:r>
            <a:r>
              <a:rPr lang="lv-LV" sz="1200" b="1" dirty="0" err="1"/>
              <a:t>Gasworks</a:t>
            </a:r>
            <a:r>
              <a:rPr lang="lv-LV" sz="1200" b="1" dirty="0"/>
              <a:t> teritorijā</a:t>
            </a:r>
          </a:p>
        </p:txBody>
      </p:sp>
    </p:spTree>
    <p:extLst>
      <p:ext uri="{BB962C8B-B14F-4D97-AF65-F5344CB8AC3E}">
        <p14:creationId xmlns:p14="http://schemas.microsoft.com/office/powerpoint/2010/main" val="412156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6354" y="362162"/>
            <a:ext cx="10685417" cy="127069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Ar ēku </a:t>
            </a:r>
            <a:r>
              <a:rPr lang="lv-LV" sz="2400" b="1" dirty="0"/>
              <a:t>siltumenerģijas patēriņa indikatora </a:t>
            </a:r>
            <a:r>
              <a:rPr lang="lv-LV" sz="2400" dirty="0"/>
              <a:t>(īpatnējais ikgadējais siltumenerģijas patēriņš uz </a:t>
            </a:r>
            <a:r>
              <a:rPr lang="lv-LV" sz="2400" dirty="0" smtClean="0"/>
              <a:t>1 m</a:t>
            </a:r>
            <a:r>
              <a:rPr lang="lv-LV" sz="2400" baseline="30000" dirty="0" smtClean="0"/>
              <a:t>2</a:t>
            </a:r>
            <a:r>
              <a:rPr lang="lv-LV" sz="2400" dirty="0" smtClean="0"/>
              <a:t> </a:t>
            </a:r>
            <a:r>
              <a:rPr lang="lv-LV" sz="2400" dirty="0"/>
              <a:t>apsildāmās platības </a:t>
            </a:r>
            <a:r>
              <a:rPr lang="lv-LV" sz="2400" dirty="0" smtClean="0"/>
              <a:t>– kWh/m</a:t>
            </a:r>
            <a:r>
              <a:rPr lang="lv-LV" sz="2400" baseline="30000" dirty="0" smtClean="0"/>
              <a:t>2 </a:t>
            </a:r>
            <a:r>
              <a:rPr lang="lv-LV" sz="2400" dirty="0" smtClean="0"/>
              <a:t>gadā</a:t>
            </a:r>
            <a:r>
              <a:rPr lang="lv-LV" sz="2400" dirty="0"/>
              <a:t>) </a:t>
            </a:r>
            <a:r>
              <a:rPr lang="lv-LV" sz="2400" dirty="0" smtClean="0"/>
              <a:t>palīdzību </a:t>
            </a:r>
          </a:p>
          <a:p>
            <a:pPr algn="ctr"/>
            <a:r>
              <a:rPr lang="lv-LV" sz="2400" dirty="0" smtClean="0"/>
              <a:t>ir </a:t>
            </a:r>
            <a:r>
              <a:rPr lang="lv-LV" sz="2400" dirty="0"/>
              <a:t>iespējams ēkas sagrupēt četrās grupās:</a:t>
            </a:r>
          </a:p>
        </p:txBody>
      </p:sp>
      <p:sp>
        <p:nvSpPr>
          <p:cNvPr id="6" name="Rounded Rectangle 5"/>
          <p:cNvSpPr/>
          <p:nvPr/>
        </p:nvSpPr>
        <p:spPr>
          <a:xfrm>
            <a:off x="6265817" y="2261788"/>
            <a:ext cx="5595257" cy="2455817"/>
          </a:xfrm>
          <a:prstGeom prst="roundRect">
            <a:avLst>
              <a:gd name="adj" fmla="val 12277"/>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Ēkas ar zemu energoefektivitāti,  kas patērē vairāk par 85 </a:t>
            </a:r>
            <a:r>
              <a:rPr lang="lv-LV" b="1" dirty="0" err="1" smtClean="0">
                <a:solidFill>
                  <a:schemeClr val="tx1"/>
                </a:solidFill>
              </a:rPr>
              <a:t>kwh</a:t>
            </a:r>
            <a:r>
              <a:rPr lang="lv-LV" b="1" dirty="0" smtClean="0">
                <a:solidFill>
                  <a:schemeClr val="tx1"/>
                </a:solidFill>
              </a:rPr>
              <a:t>/m</a:t>
            </a:r>
            <a:r>
              <a:rPr lang="lv-LV" b="1" baseline="30000" dirty="0" smtClean="0">
                <a:solidFill>
                  <a:schemeClr val="tx1"/>
                </a:solidFill>
              </a:rPr>
              <a:t>2</a:t>
            </a:r>
            <a:r>
              <a:rPr lang="lv-LV" b="1" dirty="0" smtClean="0">
                <a:solidFill>
                  <a:schemeClr val="tx1"/>
                </a:solidFill>
              </a:rPr>
              <a:t> gadā</a:t>
            </a:r>
          </a:p>
          <a:p>
            <a:pPr marL="285750" indent="-285750">
              <a:spcAft>
                <a:spcPts val="600"/>
              </a:spcAft>
              <a:buFont typeface="Arial" panose="020B0604020202020204" pitchFamily="34" charset="0"/>
              <a:buChar char="•"/>
            </a:pPr>
            <a:r>
              <a:rPr lang="lv-LV" b="1" dirty="0" smtClean="0">
                <a:solidFill>
                  <a:schemeClr val="tx1"/>
                </a:solidFill>
              </a:rPr>
              <a:t>Būvnormatīviem LBN 0902 01 atbilstošas ēkas, kas patērē 85 </a:t>
            </a:r>
            <a:r>
              <a:rPr lang="lv-LV" b="1" dirty="0" err="1" smtClean="0">
                <a:solidFill>
                  <a:schemeClr val="tx1"/>
                </a:solidFill>
              </a:rPr>
              <a:t>kwh</a:t>
            </a:r>
            <a:r>
              <a:rPr lang="lv-LV" b="1" dirty="0" smtClean="0">
                <a:solidFill>
                  <a:schemeClr val="tx1"/>
                </a:solidFill>
              </a:rPr>
              <a:t>/m</a:t>
            </a:r>
            <a:r>
              <a:rPr lang="lv-LV" b="1" baseline="30000" dirty="0" smtClean="0">
                <a:solidFill>
                  <a:schemeClr val="tx1"/>
                </a:solidFill>
              </a:rPr>
              <a:t>2</a:t>
            </a:r>
            <a:r>
              <a:rPr lang="lv-LV" b="1" dirty="0" smtClean="0">
                <a:solidFill>
                  <a:schemeClr val="tx1"/>
                </a:solidFill>
              </a:rPr>
              <a:t> gadā un mazāk</a:t>
            </a:r>
          </a:p>
          <a:p>
            <a:pPr marL="285750" indent="-285750">
              <a:spcAft>
                <a:spcPts val="600"/>
              </a:spcAft>
              <a:buFont typeface="Arial" panose="020B0604020202020204" pitchFamily="34" charset="0"/>
              <a:buChar char="•"/>
            </a:pPr>
            <a:r>
              <a:rPr lang="lv-LV" b="1" dirty="0" smtClean="0">
                <a:solidFill>
                  <a:schemeClr val="tx1"/>
                </a:solidFill>
              </a:rPr>
              <a:t>Zema enerģijas patēriņa ēkas, kas patērē 45 </a:t>
            </a:r>
            <a:r>
              <a:rPr lang="lv-LV" b="1" dirty="0" err="1" smtClean="0">
                <a:solidFill>
                  <a:schemeClr val="tx1"/>
                </a:solidFill>
              </a:rPr>
              <a:t>kwh</a:t>
            </a:r>
            <a:r>
              <a:rPr lang="lv-LV" b="1" dirty="0" smtClean="0">
                <a:solidFill>
                  <a:schemeClr val="tx1"/>
                </a:solidFill>
              </a:rPr>
              <a:t>/m</a:t>
            </a:r>
            <a:r>
              <a:rPr lang="lv-LV" b="1" baseline="30000" dirty="0" smtClean="0">
                <a:solidFill>
                  <a:schemeClr val="tx1"/>
                </a:solidFill>
              </a:rPr>
              <a:t>2</a:t>
            </a:r>
            <a:r>
              <a:rPr lang="lv-LV" b="1" dirty="0" smtClean="0">
                <a:solidFill>
                  <a:schemeClr val="tx1"/>
                </a:solidFill>
              </a:rPr>
              <a:t> gadā un mazāk</a:t>
            </a:r>
          </a:p>
          <a:p>
            <a:pPr marL="285750" indent="-285750">
              <a:spcAft>
                <a:spcPts val="600"/>
              </a:spcAft>
              <a:buFont typeface="Arial" panose="020B0604020202020204" pitchFamily="34" charset="0"/>
              <a:buChar char="•"/>
            </a:pPr>
            <a:r>
              <a:rPr lang="lv-LV" b="1" dirty="0" smtClean="0">
                <a:solidFill>
                  <a:schemeClr val="tx1"/>
                </a:solidFill>
              </a:rPr>
              <a:t>Pasīvās ēkas, kas patērē 15 </a:t>
            </a:r>
            <a:r>
              <a:rPr lang="lv-LV" b="1" dirty="0" err="1" smtClean="0">
                <a:solidFill>
                  <a:schemeClr val="tx1"/>
                </a:solidFill>
              </a:rPr>
              <a:t>kwh</a:t>
            </a:r>
            <a:r>
              <a:rPr lang="lv-LV" b="1" dirty="0" smtClean="0">
                <a:solidFill>
                  <a:schemeClr val="tx1"/>
                </a:solidFill>
              </a:rPr>
              <a:t>/m</a:t>
            </a:r>
            <a:r>
              <a:rPr lang="lv-LV" b="1" baseline="30000" dirty="0" smtClean="0">
                <a:solidFill>
                  <a:schemeClr val="tx1"/>
                </a:solidFill>
              </a:rPr>
              <a:t>2</a:t>
            </a:r>
            <a:r>
              <a:rPr lang="lv-LV" b="1" dirty="0" smtClean="0">
                <a:solidFill>
                  <a:schemeClr val="tx1"/>
                </a:solidFill>
              </a:rPr>
              <a:t> gadā un mazāk</a:t>
            </a:r>
            <a:endParaRPr lang="lv-LV" b="1" dirty="0">
              <a:solidFill>
                <a:schemeClr val="tx1"/>
              </a:solidFill>
            </a:endParaRPr>
          </a:p>
        </p:txBody>
      </p:sp>
      <p:grpSp>
        <p:nvGrpSpPr>
          <p:cNvPr id="4" name="Group 3"/>
          <p:cNvGrpSpPr/>
          <p:nvPr/>
        </p:nvGrpSpPr>
        <p:grpSpPr>
          <a:xfrm>
            <a:off x="105029" y="1951106"/>
            <a:ext cx="5950754" cy="3404660"/>
            <a:chOff x="105029" y="2512814"/>
            <a:chExt cx="5950754" cy="3404660"/>
          </a:xfrm>
        </p:grpSpPr>
        <p:pic>
          <p:nvPicPr>
            <p:cNvPr id="8" name="Chart 7"/>
            <p:cNvPicPr>
              <a:picLocks noChangeAspect="1" noChangeArrowheads="1"/>
            </p:cNvPicPr>
            <p:nvPr/>
          </p:nvPicPr>
          <p:blipFill rotWithShape="1">
            <a:blip r:embed="rId2">
              <a:extLst>
                <a:ext uri="{28A0092B-C50C-407E-A947-70E740481C1C}">
                  <a14:useLocalDpi xmlns:a14="http://schemas.microsoft.com/office/drawing/2010/main" val="0"/>
                </a:ext>
              </a:extLst>
            </a:blip>
            <a:srcRect l="2882" t="2774" r="1972" b="1789"/>
            <a:stretch/>
          </p:blipFill>
          <p:spPr bwMode="auto">
            <a:xfrm>
              <a:off x="105029" y="2512814"/>
              <a:ext cx="5950754" cy="340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840097" y="2574462"/>
              <a:ext cx="3196605" cy="584775"/>
            </a:xfrm>
            <a:prstGeom prst="rect">
              <a:avLst/>
            </a:prstGeom>
          </p:spPr>
          <p:txBody>
            <a:bodyPr wrap="square">
              <a:spAutoFit/>
            </a:bodyPr>
            <a:lstStyle/>
            <a:p>
              <a:pPr algn="r"/>
              <a:r>
                <a:rPr lang="lv-LV" sz="1600" b="1" dirty="0"/>
                <a:t>Siltumenerģijas patēriņa salīdzinājums</a:t>
              </a:r>
            </a:p>
          </p:txBody>
        </p:sp>
      </p:grpSp>
      <p:sp>
        <p:nvSpPr>
          <p:cNvPr id="13" name="Rounded Rectangle 12"/>
          <p:cNvSpPr/>
          <p:nvPr/>
        </p:nvSpPr>
        <p:spPr>
          <a:xfrm>
            <a:off x="1489159" y="5438880"/>
            <a:ext cx="9225715" cy="93579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Prakse liecina, ka Latvijā esošo rūpnīcu ēku īpatnējais siltumenerģijas patēriņš ir liels, jo bieži ražošanas tehnoloģijas ir izvietotas vecajās ražotnēs, kuras pielāgotas jaunu produktu ražošanai un šo ēku platība ir lielāka nekā nepieciešama</a:t>
            </a:r>
            <a:endParaRPr lang="lv-LV" b="1" dirty="0" smtClean="0">
              <a:solidFill>
                <a:schemeClr val="tx1"/>
              </a:solidFill>
            </a:endParaRPr>
          </a:p>
        </p:txBody>
      </p:sp>
    </p:spTree>
    <p:extLst>
      <p:ext uri="{BB962C8B-B14F-4D97-AF65-F5344CB8AC3E}">
        <p14:creationId xmlns:p14="http://schemas.microsoft.com/office/powerpoint/2010/main" val="2497878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8_Atteli\8259626811_a17c3be8b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1347" y="1213823"/>
            <a:ext cx="4612530" cy="30750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259862" y="477718"/>
            <a:ext cx="7698401" cy="99935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Plašs ir arī </a:t>
            </a:r>
            <a:r>
              <a:rPr lang="lv-LV" sz="2400" b="1" dirty="0"/>
              <a:t>ēku elektroenerģijas lietotāju </a:t>
            </a:r>
            <a:r>
              <a:rPr lang="lv-LV" sz="2400" dirty="0"/>
              <a:t>klimata tehnoloģiju </a:t>
            </a:r>
            <a:r>
              <a:rPr lang="lv-LV" sz="2400" dirty="0" smtClean="0"/>
              <a:t>klāsts – visās </a:t>
            </a:r>
            <a:r>
              <a:rPr lang="lv-LV" sz="2400" dirty="0"/>
              <a:t>elektroierīču lietojuma </a:t>
            </a:r>
            <a:r>
              <a:rPr lang="lv-LV" sz="2400" dirty="0" smtClean="0"/>
              <a:t>grupās:</a:t>
            </a:r>
          </a:p>
        </p:txBody>
      </p:sp>
      <p:sp>
        <p:nvSpPr>
          <p:cNvPr id="4" name="Rounded Rectangle 3"/>
          <p:cNvSpPr/>
          <p:nvPr/>
        </p:nvSpPr>
        <p:spPr>
          <a:xfrm>
            <a:off x="341062" y="1633255"/>
            <a:ext cx="4797543" cy="97334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Apgaismes tehnoloģijas: </a:t>
            </a:r>
            <a:r>
              <a:rPr lang="lv-LV" sz="1600" dirty="0" smtClean="0">
                <a:solidFill>
                  <a:schemeClr val="tx1"/>
                </a:solidFill>
              </a:rPr>
              <a:t>gaismas </a:t>
            </a:r>
            <a:r>
              <a:rPr lang="lv-LV" sz="1600" dirty="0">
                <a:solidFill>
                  <a:schemeClr val="tx1"/>
                </a:solidFill>
              </a:rPr>
              <a:t>diodes jeb LED spuldzes </a:t>
            </a:r>
            <a:r>
              <a:rPr lang="lv-LV" sz="1600" dirty="0" smtClean="0">
                <a:solidFill>
                  <a:schemeClr val="tx1"/>
                </a:solidFill>
              </a:rPr>
              <a:t>kardināli </a:t>
            </a:r>
            <a:r>
              <a:rPr lang="lv-LV" sz="1600" dirty="0">
                <a:solidFill>
                  <a:schemeClr val="tx1"/>
                </a:solidFill>
              </a:rPr>
              <a:t>samazina enerģijas patēriņu apgaismojuma </a:t>
            </a:r>
            <a:r>
              <a:rPr lang="lv-LV" sz="1600" dirty="0" smtClean="0">
                <a:solidFill>
                  <a:schemeClr val="tx1"/>
                </a:solidFill>
              </a:rPr>
              <a:t>nodrošināšanai</a:t>
            </a:r>
          </a:p>
        </p:txBody>
      </p:sp>
      <p:sp>
        <p:nvSpPr>
          <p:cNvPr id="5" name="Rounded Rectangle 4"/>
          <p:cNvSpPr/>
          <p:nvPr/>
        </p:nvSpPr>
        <p:spPr>
          <a:xfrm>
            <a:off x="335256" y="2900186"/>
            <a:ext cx="4802708" cy="1815737"/>
          </a:xfrm>
          <a:prstGeom prst="roundRect">
            <a:avLst>
              <a:gd name="adj" fmla="val 13070"/>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Sadzīves elektroierīces: </a:t>
            </a:r>
            <a:r>
              <a:rPr lang="lv-LV" sz="1600" dirty="0" smtClean="0">
                <a:solidFill>
                  <a:schemeClr val="tx1"/>
                </a:solidFill>
              </a:rPr>
              <a:t>katru </a:t>
            </a:r>
            <a:r>
              <a:rPr lang="lv-LV" sz="1600" dirty="0">
                <a:solidFill>
                  <a:schemeClr val="tx1"/>
                </a:solidFill>
              </a:rPr>
              <a:t>gadu zinātniski pamatotas inovācijas sniedz jaunus klimata tehnoloģiju risinājumus, piemēram, ledusskapjiem </a:t>
            </a:r>
            <a:r>
              <a:rPr lang="lv-LV" sz="1600" dirty="0" smtClean="0">
                <a:solidFill>
                  <a:schemeClr val="tx1"/>
                </a:solidFill>
              </a:rPr>
              <a:t>A+++ </a:t>
            </a:r>
            <a:r>
              <a:rPr lang="lv-LV" sz="1600" dirty="0">
                <a:solidFill>
                  <a:schemeClr val="tx1"/>
                </a:solidFill>
              </a:rPr>
              <a:t>klases </a:t>
            </a:r>
            <a:r>
              <a:rPr lang="lv-LV" sz="1600" dirty="0" smtClean="0">
                <a:solidFill>
                  <a:schemeClr val="tx1"/>
                </a:solidFill>
              </a:rPr>
              <a:t>marķējuma liecina</a:t>
            </a:r>
            <a:r>
              <a:rPr lang="lv-LV" sz="1600" dirty="0">
                <a:solidFill>
                  <a:schemeClr val="tx1"/>
                </a:solidFill>
              </a:rPr>
              <a:t>, ka gada </a:t>
            </a:r>
            <a:r>
              <a:rPr lang="lv-LV" sz="1600" dirty="0" smtClean="0">
                <a:solidFill>
                  <a:schemeClr val="tx1"/>
                </a:solidFill>
              </a:rPr>
              <a:t>elektroenerģijas </a:t>
            </a:r>
            <a:r>
              <a:rPr lang="lv-LV" sz="1600" dirty="0">
                <a:solidFill>
                  <a:schemeClr val="tx1"/>
                </a:solidFill>
              </a:rPr>
              <a:t>patēriņš ir samazinājies no 500 kWh/gadā (A+) līdz 170 kWh/gadā (A+++)</a:t>
            </a:r>
            <a:endParaRPr lang="lv-LV" sz="1600" dirty="0" smtClean="0">
              <a:solidFill>
                <a:schemeClr val="tx1"/>
              </a:solidFill>
            </a:endParaRPr>
          </a:p>
        </p:txBody>
      </p:sp>
      <p:sp>
        <p:nvSpPr>
          <p:cNvPr id="6" name="Rounded Rectangle 5"/>
          <p:cNvSpPr/>
          <p:nvPr/>
        </p:nvSpPr>
        <p:spPr>
          <a:xfrm>
            <a:off x="335256" y="5009280"/>
            <a:ext cx="4802708" cy="122170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Biroju elektroiekārtās: </a:t>
            </a:r>
            <a:r>
              <a:rPr lang="lv-LV" sz="1600" dirty="0">
                <a:solidFill>
                  <a:schemeClr val="tx1"/>
                </a:solidFill>
              </a:rPr>
              <a:t>datori, monitori, kopēšanas iekārtas, serveri un citas elektroiekārtas būtiski mainās gadu gaitā elektroenerģijas patēriņa samazinājuma </a:t>
            </a:r>
            <a:r>
              <a:rPr lang="lv-LV" sz="1600" dirty="0" smtClean="0">
                <a:solidFill>
                  <a:schemeClr val="tx1"/>
                </a:solidFill>
              </a:rPr>
              <a:t>virzienā</a:t>
            </a:r>
            <a:endParaRPr lang="lv-LV" sz="1600" b="1" dirty="0" smtClean="0">
              <a:solidFill>
                <a:schemeClr val="tx1"/>
              </a:solidFill>
            </a:endParaRPr>
          </a:p>
        </p:txBody>
      </p:sp>
      <p:sp>
        <p:nvSpPr>
          <p:cNvPr id="7" name="Rounded Rectangle 6"/>
          <p:cNvSpPr/>
          <p:nvPr/>
        </p:nvSpPr>
        <p:spPr>
          <a:xfrm>
            <a:off x="5436137" y="5429847"/>
            <a:ext cx="6431185" cy="114985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Elektrodzinējiem</a:t>
            </a:r>
            <a:r>
              <a:rPr lang="lv-LV" dirty="0">
                <a:solidFill>
                  <a:schemeClr val="tx1"/>
                </a:solidFill>
              </a:rPr>
              <a:t>, </a:t>
            </a:r>
            <a:r>
              <a:rPr lang="lv-LV" sz="1600" dirty="0">
                <a:solidFill>
                  <a:schemeClr val="tx1"/>
                </a:solidFill>
              </a:rPr>
              <a:t>kas uzstādīti sūkņu, ventilatoru un citu iekārtu piedziņai, visnoderīgākā iekārta siltumnīcefekta gāzu emisiju samazināšanai ir </a:t>
            </a:r>
            <a:r>
              <a:rPr lang="lv-LV" sz="1600" b="1" dirty="0">
                <a:solidFill>
                  <a:schemeClr val="tx1"/>
                </a:solidFill>
              </a:rPr>
              <a:t>frekvenču pārveidotājs, </a:t>
            </a:r>
            <a:r>
              <a:rPr lang="lv-LV" sz="1600" dirty="0">
                <a:solidFill>
                  <a:schemeClr val="tx1"/>
                </a:solidFill>
              </a:rPr>
              <a:t>kas samazina elektroenerģijas patēriņu samazinoties slodzei</a:t>
            </a:r>
            <a:endParaRPr lang="lv-LV" dirty="0" smtClean="0">
              <a:solidFill>
                <a:schemeClr val="tx1"/>
              </a:solidFill>
            </a:endParaRPr>
          </a:p>
        </p:txBody>
      </p:sp>
      <p:sp>
        <p:nvSpPr>
          <p:cNvPr id="8" name="Rounded Rectangle 7"/>
          <p:cNvSpPr/>
          <p:nvPr/>
        </p:nvSpPr>
        <p:spPr>
          <a:xfrm>
            <a:off x="5436137" y="3919256"/>
            <a:ext cx="6431185" cy="127891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a:solidFill>
                  <a:schemeClr val="tx1"/>
                </a:solidFill>
              </a:rPr>
              <a:t>Siltuma sūkņi šobrīd siltumapgādes sistēmās dažviet aizvieto </a:t>
            </a:r>
            <a:r>
              <a:rPr lang="lv-LV" b="1" dirty="0" smtClean="0">
                <a:solidFill>
                  <a:schemeClr val="tx1"/>
                </a:solidFill>
              </a:rPr>
              <a:t>elektrosildītājus </a:t>
            </a:r>
            <a:r>
              <a:rPr lang="lv-LV" dirty="0" smtClean="0">
                <a:solidFill>
                  <a:schemeClr val="tx1"/>
                </a:solidFill>
              </a:rPr>
              <a:t>– </a:t>
            </a:r>
            <a:r>
              <a:rPr lang="lv-LV" sz="1600" dirty="0" smtClean="0">
                <a:solidFill>
                  <a:schemeClr val="tx1"/>
                </a:solidFill>
              </a:rPr>
              <a:t>no SEG emisiju </a:t>
            </a:r>
            <a:r>
              <a:rPr lang="lv-LV" sz="1600" dirty="0">
                <a:solidFill>
                  <a:schemeClr val="tx1"/>
                </a:solidFill>
              </a:rPr>
              <a:t>samazināšanas viedokļa siltuma sūkņu nākotne saistās ar brīdi, kad fosilo elektroenerģiju aizvietos atjaunojamo resursu elektroenerģija (</a:t>
            </a:r>
            <a:r>
              <a:rPr lang="lv-LV" sz="1600" dirty="0" smtClean="0">
                <a:solidFill>
                  <a:schemeClr val="tx1"/>
                </a:solidFill>
              </a:rPr>
              <a:t>biomasa, saule, vējš)</a:t>
            </a:r>
            <a:endParaRPr lang="lv-LV" sz="1600" dirty="0">
              <a:solidFill>
                <a:schemeClr val="tx1"/>
              </a:solidFill>
            </a:endParaRPr>
          </a:p>
        </p:txBody>
      </p:sp>
    </p:spTree>
    <p:extLst>
      <p:ext uri="{BB962C8B-B14F-4D97-AF65-F5344CB8AC3E}">
        <p14:creationId xmlns:p14="http://schemas.microsoft.com/office/powerpoint/2010/main" val="3366731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8_Atteli\14035063090_8561dc5c10_o.jpg"/>
          <p:cNvPicPr>
            <a:picLocks noChangeAspect="1" noChangeArrowheads="1"/>
          </p:cNvPicPr>
          <p:nvPr/>
        </p:nvPicPr>
        <p:blipFill rotWithShape="1">
          <a:blip r:embed="rId2">
            <a:extLst>
              <a:ext uri="{28A0092B-C50C-407E-A947-70E740481C1C}">
                <a14:useLocalDpi xmlns:a14="http://schemas.microsoft.com/office/drawing/2010/main" val="0"/>
              </a:ext>
            </a:extLst>
          </a:blip>
          <a:srcRect l="13039"/>
          <a:stretch/>
        </p:blipFill>
        <p:spPr bwMode="auto">
          <a:xfrm>
            <a:off x="0" y="970721"/>
            <a:ext cx="5923722" cy="51089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920217" y="611913"/>
            <a:ext cx="7036525" cy="95320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Rūpniecības uzņēmumu </a:t>
            </a:r>
            <a:r>
              <a:rPr lang="lv-LV" sz="2400" b="1" dirty="0"/>
              <a:t>ražošanas procesos </a:t>
            </a:r>
            <a:r>
              <a:rPr lang="lv-LV" sz="2400" dirty="0"/>
              <a:t>klimata tehnoloģijas ir sastopamas trīs veidu iekārtās</a:t>
            </a:r>
            <a:r>
              <a:rPr lang="lv-LV" sz="2400" dirty="0" smtClean="0"/>
              <a:t>:</a:t>
            </a:r>
          </a:p>
        </p:txBody>
      </p:sp>
      <p:sp>
        <p:nvSpPr>
          <p:cNvPr id="4" name="Rounded Rectangle 3"/>
          <p:cNvSpPr/>
          <p:nvPr/>
        </p:nvSpPr>
        <p:spPr>
          <a:xfrm>
            <a:off x="8643233" y="403100"/>
            <a:ext cx="2982710" cy="137082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Degšanas iekārtās</a:t>
            </a:r>
          </a:p>
          <a:p>
            <a:pPr marL="285750" indent="-285750">
              <a:spcAft>
                <a:spcPts val="600"/>
              </a:spcAft>
              <a:buFont typeface="Arial" panose="020B0604020202020204" pitchFamily="34" charset="0"/>
              <a:buChar char="•"/>
            </a:pPr>
            <a:r>
              <a:rPr lang="lv-LV" b="1" dirty="0" smtClean="0">
                <a:solidFill>
                  <a:schemeClr val="tx1"/>
                </a:solidFill>
              </a:rPr>
              <a:t>Siltumenerģijas iekārtās</a:t>
            </a:r>
          </a:p>
          <a:p>
            <a:pPr marL="285750" indent="-285750">
              <a:spcAft>
                <a:spcPts val="600"/>
              </a:spcAft>
              <a:buFont typeface="Arial" panose="020B0604020202020204" pitchFamily="34" charset="0"/>
              <a:buChar char="•"/>
            </a:pPr>
            <a:r>
              <a:rPr lang="lv-LV" b="1" dirty="0">
                <a:solidFill>
                  <a:schemeClr val="tx1"/>
                </a:solidFill>
              </a:rPr>
              <a:t>E</a:t>
            </a:r>
            <a:r>
              <a:rPr lang="lv-LV" b="1" dirty="0" smtClean="0">
                <a:solidFill>
                  <a:schemeClr val="tx1"/>
                </a:solidFill>
              </a:rPr>
              <a:t>lektroenerģijas izmantošanas iekārtās</a:t>
            </a:r>
          </a:p>
        </p:txBody>
      </p:sp>
      <p:sp>
        <p:nvSpPr>
          <p:cNvPr id="5" name="Rounded Rectangle 4"/>
          <p:cNvSpPr/>
          <p:nvPr/>
        </p:nvSpPr>
        <p:spPr>
          <a:xfrm>
            <a:off x="5643154" y="2119031"/>
            <a:ext cx="5538651" cy="100101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Vislielākais </a:t>
            </a:r>
            <a:r>
              <a:rPr lang="lv-LV" b="1" dirty="0" smtClean="0">
                <a:solidFill>
                  <a:schemeClr val="tx1"/>
                </a:solidFill>
              </a:rPr>
              <a:t>SEG emisiju </a:t>
            </a:r>
            <a:r>
              <a:rPr lang="lv-LV" b="1" dirty="0">
                <a:solidFill>
                  <a:schemeClr val="tx1"/>
                </a:solidFill>
              </a:rPr>
              <a:t>daudzums gaisā nonāk no </a:t>
            </a:r>
            <a:r>
              <a:rPr lang="lv-LV" b="1" u="sng" dirty="0">
                <a:solidFill>
                  <a:schemeClr val="tx1"/>
                </a:solidFill>
              </a:rPr>
              <a:t>sadedzināšanas iekārtām</a:t>
            </a:r>
            <a:r>
              <a:rPr lang="lv-LV" b="1" dirty="0">
                <a:solidFill>
                  <a:schemeClr val="tx1"/>
                </a:solidFill>
              </a:rPr>
              <a:t>: katlu agregātiem, krāsnīm, kurtuvēm un citām iekārtām</a:t>
            </a:r>
            <a:endParaRPr lang="lv-LV" b="1" dirty="0" smtClean="0">
              <a:solidFill>
                <a:schemeClr val="tx1"/>
              </a:solidFill>
            </a:endParaRPr>
          </a:p>
        </p:txBody>
      </p:sp>
      <p:sp>
        <p:nvSpPr>
          <p:cNvPr id="6" name="Rounded Rectangle 5"/>
          <p:cNvSpPr/>
          <p:nvPr/>
        </p:nvSpPr>
        <p:spPr>
          <a:xfrm>
            <a:off x="8778240" y="5270658"/>
            <a:ext cx="3158656" cy="125536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u="sng" dirty="0" smtClean="0">
                <a:solidFill>
                  <a:schemeClr val="tx1"/>
                </a:solidFill>
              </a:rPr>
              <a:t>Sadedzināšanas iekārtās</a:t>
            </a:r>
            <a:r>
              <a:rPr lang="lv-LV" sz="1600" b="1" dirty="0" smtClean="0">
                <a:solidFill>
                  <a:schemeClr val="tx1"/>
                </a:solidFill>
              </a:rPr>
              <a:t> – gan </a:t>
            </a:r>
            <a:r>
              <a:rPr lang="lv-LV" sz="1600" b="1" dirty="0">
                <a:solidFill>
                  <a:schemeClr val="tx1"/>
                </a:solidFill>
              </a:rPr>
              <a:t>nomainot fosilo kurināmo ar </a:t>
            </a:r>
            <a:r>
              <a:rPr lang="lv-LV" sz="1600" b="1" dirty="0" err="1">
                <a:solidFill>
                  <a:schemeClr val="tx1"/>
                </a:solidFill>
              </a:rPr>
              <a:t>bioenergoresursiem</a:t>
            </a:r>
            <a:r>
              <a:rPr lang="lv-LV" sz="1600" b="1" dirty="0">
                <a:solidFill>
                  <a:schemeClr val="tx1"/>
                </a:solidFill>
              </a:rPr>
              <a:t>, gan arī paaugstinot iekārtu darbības efektivitāti</a:t>
            </a:r>
            <a:endParaRPr lang="lv-LV" sz="1600" b="1" dirty="0" smtClean="0">
              <a:solidFill>
                <a:schemeClr val="tx1"/>
              </a:solidFill>
            </a:endParaRPr>
          </a:p>
        </p:txBody>
      </p:sp>
      <p:sp>
        <p:nvSpPr>
          <p:cNvPr id="8" name="Rounded Rectangle 7"/>
          <p:cNvSpPr/>
          <p:nvPr/>
        </p:nvSpPr>
        <p:spPr>
          <a:xfrm>
            <a:off x="4691270" y="5270659"/>
            <a:ext cx="3961904" cy="125536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u="sng" dirty="0">
                <a:solidFill>
                  <a:schemeClr val="tx1"/>
                </a:solidFill>
              </a:rPr>
              <a:t>S</a:t>
            </a:r>
            <a:r>
              <a:rPr lang="lv-LV" sz="1600" b="1" u="sng" dirty="0" smtClean="0">
                <a:solidFill>
                  <a:schemeClr val="tx1"/>
                </a:solidFill>
              </a:rPr>
              <a:t>iltumenerģijas </a:t>
            </a:r>
            <a:r>
              <a:rPr lang="lv-LV" sz="1600" b="1" u="sng" dirty="0">
                <a:solidFill>
                  <a:schemeClr val="tx1"/>
                </a:solidFill>
              </a:rPr>
              <a:t>izmantošanas iekārtās</a:t>
            </a:r>
            <a:r>
              <a:rPr lang="lv-LV" sz="1600" b="1" dirty="0">
                <a:solidFill>
                  <a:schemeClr val="tx1"/>
                </a:solidFill>
              </a:rPr>
              <a:t> </a:t>
            </a:r>
            <a:r>
              <a:rPr lang="lv-LV" sz="1600" b="1" dirty="0" smtClean="0">
                <a:solidFill>
                  <a:schemeClr val="tx1"/>
                </a:solidFill>
              </a:rPr>
              <a:t>– siltummaiņos</a:t>
            </a:r>
            <a:r>
              <a:rPr lang="lv-LV" sz="1600" b="1" dirty="0">
                <a:solidFill>
                  <a:schemeClr val="tx1"/>
                </a:solidFill>
              </a:rPr>
              <a:t>, autoklāvos, vannās, karstā ūdens un ventilācijas sistēmās </a:t>
            </a:r>
            <a:r>
              <a:rPr lang="lv-LV" sz="1600" b="1" dirty="0" smtClean="0">
                <a:solidFill>
                  <a:schemeClr val="tx1"/>
                </a:solidFill>
              </a:rPr>
              <a:t>u.c. – ieviešot </a:t>
            </a:r>
            <a:r>
              <a:rPr lang="lv-LV" sz="1600" b="1" dirty="0">
                <a:solidFill>
                  <a:schemeClr val="tx1"/>
                </a:solidFill>
              </a:rPr>
              <a:t>modernākas un </a:t>
            </a:r>
            <a:r>
              <a:rPr lang="lv-LV" sz="1600" b="1" dirty="0" err="1">
                <a:solidFill>
                  <a:schemeClr val="tx1"/>
                </a:solidFill>
              </a:rPr>
              <a:t>energoefektīvākas</a:t>
            </a:r>
            <a:r>
              <a:rPr lang="lv-LV" sz="1600" b="1" dirty="0">
                <a:solidFill>
                  <a:schemeClr val="tx1"/>
                </a:solidFill>
              </a:rPr>
              <a:t> tehnoloģijas</a:t>
            </a:r>
            <a:endParaRPr lang="lv-LV" sz="1600" b="1" dirty="0" smtClean="0">
              <a:solidFill>
                <a:schemeClr val="tx1"/>
              </a:solidFill>
            </a:endParaRPr>
          </a:p>
        </p:txBody>
      </p:sp>
      <p:sp>
        <p:nvSpPr>
          <p:cNvPr id="9" name="Rounded Rectangle 8"/>
          <p:cNvSpPr/>
          <p:nvPr/>
        </p:nvSpPr>
        <p:spPr>
          <a:xfrm>
            <a:off x="4691270" y="4258775"/>
            <a:ext cx="7245626" cy="85987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u="sng" dirty="0" smtClean="0">
                <a:solidFill>
                  <a:schemeClr val="tx1"/>
                </a:solidFill>
              </a:rPr>
              <a:t>Elektroenerģijas </a:t>
            </a:r>
            <a:r>
              <a:rPr lang="lv-LV" sz="1600" b="1" u="sng" dirty="0">
                <a:solidFill>
                  <a:schemeClr val="tx1"/>
                </a:solidFill>
              </a:rPr>
              <a:t>izmantošanas iekārtās</a:t>
            </a:r>
            <a:r>
              <a:rPr lang="lv-LV" sz="1600" b="1" dirty="0">
                <a:solidFill>
                  <a:schemeClr val="tx1"/>
                </a:solidFill>
              </a:rPr>
              <a:t> </a:t>
            </a:r>
            <a:r>
              <a:rPr lang="lv-LV" sz="1600" b="1" dirty="0" smtClean="0">
                <a:solidFill>
                  <a:schemeClr val="tx1"/>
                </a:solidFill>
              </a:rPr>
              <a:t>– elektrosildītājos</a:t>
            </a:r>
            <a:r>
              <a:rPr lang="lv-LV" sz="1600" b="1" dirty="0">
                <a:solidFill>
                  <a:schemeClr val="tx1"/>
                </a:solidFill>
              </a:rPr>
              <a:t>, krāsnīs, saldēšanas iekārtās, dzirnavās, sūkņos, transporta </a:t>
            </a:r>
            <a:r>
              <a:rPr lang="lv-LV" sz="1600" b="1" dirty="0" smtClean="0">
                <a:solidFill>
                  <a:schemeClr val="tx1"/>
                </a:solidFill>
              </a:rPr>
              <a:t>iekārtās u.c. – </a:t>
            </a:r>
            <a:r>
              <a:rPr lang="lv-LV" sz="1600" b="1" dirty="0">
                <a:solidFill>
                  <a:schemeClr val="tx1"/>
                </a:solidFill>
              </a:rPr>
              <a:t>vairāk ir orientēts uz katras ražošanas nozares labāko pieejamo tehnoloģisko risinājumu ieviešanu</a:t>
            </a:r>
            <a:endParaRPr lang="lv-LV" sz="1600" b="1" dirty="0" smtClean="0">
              <a:solidFill>
                <a:schemeClr val="tx1"/>
              </a:solidFill>
            </a:endParaRPr>
          </a:p>
        </p:txBody>
      </p:sp>
      <p:sp>
        <p:nvSpPr>
          <p:cNvPr id="10" name="Title 1"/>
          <p:cNvSpPr txBox="1">
            <a:spLocks/>
          </p:cNvSpPr>
          <p:nvPr/>
        </p:nvSpPr>
        <p:spPr>
          <a:xfrm>
            <a:off x="6672222" y="3332845"/>
            <a:ext cx="3627782" cy="773923"/>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smtClean="0"/>
              <a:t>SEG emisiju samazinājums iespējams:</a:t>
            </a:r>
          </a:p>
        </p:txBody>
      </p:sp>
    </p:spTree>
    <p:extLst>
      <p:ext uri="{BB962C8B-B14F-4D97-AF65-F5344CB8AC3E}">
        <p14:creationId xmlns:p14="http://schemas.microsoft.com/office/powerpoint/2010/main" val="41476029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8_Atteli\8800589580_dd856a324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6080" y="3117574"/>
            <a:ext cx="3247749" cy="324774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412274" y="289227"/>
            <a:ext cx="7393578"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ATJAUNOJAMO ENERGORESURSU TEHNOLOĢIJAS</a:t>
            </a:r>
            <a:endParaRPr lang="lv-LV" sz="4000" b="1" dirty="0"/>
          </a:p>
        </p:txBody>
      </p:sp>
      <p:sp>
        <p:nvSpPr>
          <p:cNvPr id="4" name="Title 1"/>
          <p:cNvSpPr txBox="1">
            <a:spLocks/>
          </p:cNvSpPr>
          <p:nvPr/>
        </p:nvSpPr>
        <p:spPr>
          <a:xfrm>
            <a:off x="635822" y="1748516"/>
            <a:ext cx="10940156" cy="108782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Visas atjaunojamo energoresursu tehnoloģijas ir klimata tehnoloģijas</a:t>
            </a:r>
            <a:r>
              <a:rPr lang="lv-LV" sz="2400" dirty="0"/>
              <a:t>, jo to izmantošana neietekmē klimata </a:t>
            </a:r>
            <a:r>
              <a:rPr lang="lv-LV" sz="2400" dirty="0" smtClean="0"/>
              <a:t>pārmaiņas – SEG emisijas </a:t>
            </a:r>
            <a:r>
              <a:rPr lang="lv-LV" sz="2400" dirty="0"/>
              <a:t>šīm tehnoloģijām, ieskaitot biomasas degšanas tehnoloģijas, ir vienādas ar nulli</a:t>
            </a:r>
            <a:endParaRPr lang="lv-LV" sz="2400" dirty="0" smtClean="0"/>
          </a:p>
        </p:txBody>
      </p:sp>
      <p:sp>
        <p:nvSpPr>
          <p:cNvPr id="7" name="Rounded Rectangle 6"/>
          <p:cNvSpPr/>
          <p:nvPr/>
        </p:nvSpPr>
        <p:spPr>
          <a:xfrm>
            <a:off x="3936036" y="2999641"/>
            <a:ext cx="4329347" cy="591509"/>
          </a:xfrm>
          <a:prstGeom prst="round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chemeClr val="bg1"/>
                </a:solidFill>
              </a:rPr>
              <a:t>Atjaunojamie energoresursi</a:t>
            </a:r>
          </a:p>
        </p:txBody>
      </p:sp>
      <p:sp>
        <p:nvSpPr>
          <p:cNvPr id="13" name="Rounded Rectangle 12"/>
          <p:cNvSpPr/>
          <p:nvPr/>
        </p:nvSpPr>
        <p:spPr>
          <a:xfrm>
            <a:off x="1059869" y="3612518"/>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Bioenerģija</a:t>
            </a:r>
          </a:p>
        </p:txBody>
      </p:sp>
      <p:sp>
        <p:nvSpPr>
          <p:cNvPr id="14" name="Rounded Rectangle 13"/>
          <p:cNvSpPr/>
          <p:nvPr/>
        </p:nvSpPr>
        <p:spPr>
          <a:xfrm>
            <a:off x="1729373" y="4514162"/>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Saules enerģija</a:t>
            </a:r>
          </a:p>
        </p:txBody>
      </p:sp>
      <p:sp>
        <p:nvSpPr>
          <p:cNvPr id="15" name="Rounded Rectangle 14"/>
          <p:cNvSpPr/>
          <p:nvPr/>
        </p:nvSpPr>
        <p:spPr>
          <a:xfrm>
            <a:off x="3190968" y="5421060"/>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Vēja enerģija</a:t>
            </a:r>
          </a:p>
        </p:txBody>
      </p:sp>
      <p:sp>
        <p:nvSpPr>
          <p:cNvPr id="16" name="Rounded Rectangle 15"/>
          <p:cNvSpPr/>
          <p:nvPr/>
        </p:nvSpPr>
        <p:spPr>
          <a:xfrm>
            <a:off x="7280014" y="5421060"/>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Hidroenerģija</a:t>
            </a:r>
          </a:p>
        </p:txBody>
      </p:sp>
      <p:sp>
        <p:nvSpPr>
          <p:cNvPr id="17" name="Rounded Rectangle 16"/>
          <p:cNvSpPr/>
          <p:nvPr/>
        </p:nvSpPr>
        <p:spPr>
          <a:xfrm>
            <a:off x="8761271" y="4514161"/>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Ģeotermālā enerģija</a:t>
            </a:r>
          </a:p>
        </p:txBody>
      </p:sp>
      <p:sp>
        <p:nvSpPr>
          <p:cNvPr id="18" name="Rounded Rectangle 17"/>
          <p:cNvSpPr/>
          <p:nvPr/>
        </p:nvSpPr>
        <p:spPr>
          <a:xfrm>
            <a:off x="9431248" y="3612518"/>
            <a:ext cx="1714029" cy="727363"/>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Citi enerģijas resursi</a:t>
            </a:r>
          </a:p>
        </p:txBody>
      </p:sp>
    </p:spTree>
    <p:extLst>
      <p:ext uri="{BB962C8B-B14F-4D97-AF65-F5344CB8AC3E}">
        <p14:creationId xmlns:p14="http://schemas.microsoft.com/office/powerpoint/2010/main" val="1300057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5_Atteli\16745235871_d546a92519_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823"/>
          <a:stretch/>
        </p:blipFill>
        <p:spPr bwMode="auto">
          <a:xfrm>
            <a:off x="6390861" y="1012734"/>
            <a:ext cx="5801139" cy="49905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031699" y="328415"/>
            <a:ext cx="6151490"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smtClean="0"/>
              <a:t>ENERĢĒTIKAS IETEKME UZ KLIMATU</a:t>
            </a:r>
            <a:endParaRPr lang="lv-LV" sz="4000" b="1" dirty="0"/>
          </a:p>
        </p:txBody>
      </p:sp>
      <p:sp>
        <p:nvSpPr>
          <p:cNvPr id="5" name="Title 1"/>
          <p:cNvSpPr txBox="1">
            <a:spLocks/>
          </p:cNvSpPr>
          <p:nvPr/>
        </p:nvSpPr>
        <p:spPr>
          <a:xfrm>
            <a:off x="337931" y="1825254"/>
            <a:ext cx="6962757" cy="84042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Enerģētika</a:t>
            </a:r>
            <a:r>
              <a:rPr lang="lv-LV" sz="2400" dirty="0"/>
              <a:t> ir viena no svarīgākajām tautsaimniecības nozarēm, bez kuras nav iespējama citu nozaru </a:t>
            </a:r>
            <a:r>
              <a:rPr lang="lv-LV" sz="2400" dirty="0" smtClean="0"/>
              <a:t>attīstība</a:t>
            </a:r>
          </a:p>
        </p:txBody>
      </p:sp>
      <p:sp>
        <p:nvSpPr>
          <p:cNvPr id="6" name="Rounded Rectangle 5"/>
          <p:cNvSpPr/>
          <p:nvPr/>
        </p:nvSpPr>
        <p:spPr>
          <a:xfrm>
            <a:off x="337931" y="3113403"/>
            <a:ext cx="4917475" cy="72736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Enerģijas patērētājs</a:t>
            </a:r>
            <a:r>
              <a:rPr lang="lv-LV" b="1" dirty="0">
                <a:solidFill>
                  <a:schemeClr val="tx1"/>
                </a:solidFill>
              </a:rPr>
              <a:t> lieto </a:t>
            </a:r>
            <a:r>
              <a:rPr lang="lv-LV" b="1" dirty="0" smtClean="0">
                <a:solidFill>
                  <a:schemeClr val="tx1"/>
                </a:solidFill>
              </a:rPr>
              <a:t>trīs veidu enerģiju ar atšķirīgu ietekmi uz </a:t>
            </a:r>
            <a:r>
              <a:rPr lang="lv-LV" b="1" dirty="0">
                <a:solidFill>
                  <a:schemeClr val="tx1"/>
                </a:solidFill>
              </a:rPr>
              <a:t>klimata </a:t>
            </a:r>
            <a:r>
              <a:rPr lang="lv-LV" b="1" dirty="0" smtClean="0">
                <a:solidFill>
                  <a:schemeClr val="tx1"/>
                </a:solidFill>
              </a:rPr>
              <a:t>pārmaiņām:</a:t>
            </a:r>
          </a:p>
        </p:txBody>
      </p:sp>
      <p:sp>
        <p:nvSpPr>
          <p:cNvPr id="8" name="Rounded Rectangle 7"/>
          <p:cNvSpPr/>
          <p:nvPr/>
        </p:nvSpPr>
        <p:spPr>
          <a:xfrm>
            <a:off x="337931" y="4807145"/>
            <a:ext cx="3230218" cy="106735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Enerģētika ietver dažādus energoresursu izmantošanas </a:t>
            </a:r>
            <a:r>
              <a:rPr lang="lv-LV" b="1" dirty="0" smtClean="0">
                <a:solidFill>
                  <a:schemeClr val="tx1"/>
                </a:solidFill>
              </a:rPr>
              <a:t>posmus:</a:t>
            </a:r>
          </a:p>
        </p:txBody>
      </p:sp>
      <p:sp>
        <p:nvSpPr>
          <p:cNvPr id="9" name="Rounded Rectangle 8"/>
          <p:cNvSpPr/>
          <p:nvPr/>
        </p:nvSpPr>
        <p:spPr>
          <a:xfrm>
            <a:off x="5088711" y="2952194"/>
            <a:ext cx="2211977" cy="104978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Energoresursus</a:t>
            </a:r>
          </a:p>
          <a:p>
            <a:pPr marL="285750" indent="-285750">
              <a:buFont typeface="Arial" panose="020B0604020202020204" pitchFamily="34" charset="0"/>
              <a:buChar char="•"/>
            </a:pPr>
            <a:r>
              <a:rPr lang="lv-LV" b="1" dirty="0" smtClean="0">
                <a:solidFill>
                  <a:schemeClr val="tx1"/>
                </a:solidFill>
              </a:rPr>
              <a:t>Siltumenerģiju</a:t>
            </a:r>
          </a:p>
          <a:p>
            <a:pPr marL="285750" indent="-285750">
              <a:buFont typeface="Arial" panose="020B0604020202020204" pitchFamily="34" charset="0"/>
              <a:buChar char="•"/>
            </a:pPr>
            <a:r>
              <a:rPr lang="lv-LV" b="1" dirty="0" smtClean="0">
                <a:solidFill>
                  <a:schemeClr val="tx1"/>
                </a:solidFill>
              </a:rPr>
              <a:t>Elektroenerģiju </a:t>
            </a:r>
          </a:p>
        </p:txBody>
      </p:sp>
      <p:sp>
        <p:nvSpPr>
          <p:cNvPr id="7" name="Rounded Rectangle 6"/>
          <p:cNvSpPr/>
          <p:nvPr/>
        </p:nvSpPr>
        <p:spPr>
          <a:xfrm>
            <a:off x="3403351" y="4241955"/>
            <a:ext cx="4711526" cy="2289474"/>
          </a:xfrm>
          <a:prstGeom prst="roundRect">
            <a:avLst>
              <a:gd name="adj" fmla="val 11952"/>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Energoresursu </a:t>
            </a:r>
            <a:r>
              <a:rPr lang="lv-LV" b="1" u="sng" dirty="0" smtClean="0">
                <a:solidFill>
                  <a:schemeClr val="tx1"/>
                </a:solidFill>
              </a:rPr>
              <a:t>ieguve </a:t>
            </a:r>
            <a:r>
              <a:rPr lang="lv-LV" b="1" u="sng" dirty="0">
                <a:solidFill>
                  <a:schemeClr val="tx1"/>
                </a:solidFill>
              </a:rPr>
              <a:t>un piegāde</a:t>
            </a:r>
            <a:r>
              <a:rPr lang="lv-LV" b="1" dirty="0">
                <a:solidFill>
                  <a:schemeClr val="tx1"/>
                </a:solidFill>
              </a:rPr>
              <a:t> energoresursu </a:t>
            </a:r>
            <a:r>
              <a:rPr lang="lv-LV" b="1" dirty="0" smtClean="0">
                <a:solidFill>
                  <a:schemeClr val="tx1"/>
                </a:solidFill>
              </a:rPr>
              <a:t>lietotājam</a:t>
            </a:r>
          </a:p>
          <a:p>
            <a:pPr marL="285750" indent="-285750">
              <a:spcAft>
                <a:spcPts val="600"/>
              </a:spcAft>
              <a:buFont typeface="Arial" panose="020B0604020202020204" pitchFamily="34" charset="0"/>
              <a:buChar char="•"/>
            </a:pPr>
            <a:r>
              <a:rPr lang="lv-LV" b="1" dirty="0" smtClean="0">
                <a:solidFill>
                  <a:schemeClr val="tx1"/>
                </a:solidFill>
              </a:rPr>
              <a:t>Energoresursu </a:t>
            </a:r>
            <a:r>
              <a:rPr lang="lv-LV" b="1" u="sng" dirty="0" smtClean="0">
                <a:solidFill>
                  <a:schemeClr val="tx1"/>
                </a:solidFill>
              </a:rPr>
              <a:t>enerģijas </a:t>
            </a:r>
            <a:r>
              <a:rPr lang="lv-LV" b="1" u="sng" dirty="0">
                <a:solidFill>
                  <a:schemeClr val="tx1"/>
                </a:solidFill>
              </a:rPr>
              <a:t>pārveide</a:t>
            </a:r>
            <a:r>
              <a:rPr lang="lv-LV" b="1" dirty="0">
                <a:solidFill>
                  <a:schemeClr val="tx1"/>
                </a:solidFill>
              </a:rPr>
              <a:t> enerģijas patērētājam piemērotā enerģijas </a:t>
            </a:r>
            <a:r>
              <a:rPr lang="lv-LV" b="1" dirty="0" smtClean="0">
                <a:solidFill>
                  <a:schemeClr val="tx1"/>
                </a:solidFill>
              </a:rPr>
              <a:t>veidā – </a:t>
            </a:r>
            <a:r>
              <a:rPr lang="lv-LV" b="1" dirty="0">
                <a:solidFill>
                  <a:schemeClr val="tx1"/>
                </a:solidFill>
              </a:rPr>
              <a:t>siltumenerģijā vai </a:t>
            </a:r>
            <a:r>
              <a:rPr lang="lv-LV" b="1" dirty="0" smtClean="0">
                <a:solidFill>
                  <a:schemeClr val="tx1"/>
                </a:solidFill>
              </a:rPr>
              <a:t>elektroenerģijā</a:t>
            </a:r>
          </a:p>
          <a:p>
            <a:pPr marL="285750" indent="-285750">
              <a:spcAft>
                <a:spcPts val="600"/>
              </a:spcAft>
              <a:buFont typeface="Arial" panose="020B0604020202020204" pitchFamily="34" charset="0"/>
              <a:buChar char="•"/>
            </a:pPr>
            <a:r>
              <a:rPr lang="lv-LV" b="1" dirty="0" smtClean="0">
                <a:solidFill>
                  <a:schemeClr val="tx1"/>
                </a:solidFill>
              </a:rPr>
              <a:t>Siltumenerģijas un </a:t>
            </a:r>
            <a:r>
              <a:rPr lang="lv-LV" b="1" dirty="0">
                <a:solidFill>
                  <a:schemeClr val="tx1"/>
                </a:solidFill>
              </a:rPr>
              <a:t>elektroenerģijas </a:t>
            </a:r>
            <a:r>
              <a:rPr lang="lv-LV" b="1" u="sng" dirty="0">
                <a:solidFill>
                  <a:schemeClr val="tx1"/>
                </a:solidFill>
              </a:rPr>
              <a:t>piegāde patērētājiem</a:t>
            </a:r>
          </a:p>
        </p:txBody>
      </p:sp>
    </p:spTree>
    <p:extLst>
      <p:ext uri="{BB962C8B-B14F-4D97-AF65-F5344CB8AC3E}">
        <p14:creationId xmlns:p14="http://schemas.microsoft.com/office/powerpoint/2010/main" val="1018026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15021" y="3180975"/>
            <a:ext cx="4087348" cy="116895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Bioenerģijas ieguves un izmantošanas kubs aptver</a:t>
            </a:r>
            <a:r>
              <a:rPr lang="lv-LV" sz="2400" dirty="0" smtClean="0"/>
              <a:t>:</a:t>
            </a:r>
          </a:p>
          <a:p>
            <a:pPr algn="ctr"/>
            <a:endParaRPr lang="lv-LV" sz="2400" dirty="0"/>
          </a:p>
        </p:txBody>
      </p:sp>
      <p:pic>
        <p:nvPicPr>
          <p:cNvPr id="717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811" y="2604052"/>
            <a:ext cx="4478035" cy="387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023201" y="410872"/>
            <a:ext cx="6159985" cy="90107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Jēdziens</a:t>
            </a:r>
            <a:r>
              <a:rPr lang="lv-LV" sz="2400" b="1" dirty="0"/>
              <a:t> bioenerģija </a:t>
            </a:r>
            <a:r>
              <a:rPr lang="lv-LV" sz="2400" dirty="0"/>
              <a:t>ietver sevī plašu </a:t>
            </a:r>
            <a:endParaRPr lang="lv-LV" sz="2400" dirty="0" smtClean="0"/>
          </a:p>
          <a:p>
            <a:pPr algn="ctr"/>
            <a:r>
              <a:rPr lang="lv-LV" sz="2400" dirty="0" err="1" smtClean="0"/>
              <a:t>bioenergoresursu</a:t>
            </a:r>
            <a:r>
              <a:rPr lang="lv-LV" sz="2400" dirty="0" smtClean="0"/>
              <a:t> diapazonu:</a:t>
            </a:r>
          </a:p>
        </p:txBody>
      </p:sp>
      <p:sp>
        <p:nvSpPr>
          <p:cNvPr id="5" name="Rounded Rectangle 4"/>
          <p:cNvSpPr/>
          <p:nvPr/>
        </p:nvSpPr>
        <p:spPr>
          <a:xfrm>
            <a:off x="576470" y="1219212"/>
            <a:ext cx="11032434" cy="102703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Sākot </a:t>
            </a:r>
            <a:r>
              <a:rPr lang="lv-LV" b="1" dirty="0">
                <a:solidFill>
                  <a:schemeClr val="tx1"/>
                </a:solidFill>
              </a:rPr>
              <a:t>no </a:t>
            </a:r>
            <a:r>
              <a:rPr lang="lv-LV" b="1" u="sng" dirty="0">
                <a:solidFill>
                  <a:schemeClr val="tx1"/>
                </a:solidFill>
              </a:rPr>
              <a:t>biomasas</a:t>
            </a:r>
            <a:r>
              <a:rPr lang="lv-LV" b="1" dirty="0">
                <a:solidFill>
                  <a:schemeClr val="tx1"/>
                </a:solidFill>
              </a:rPr>
              <a:t> dažāda veida atkritumos, piemēram, bioloģiski noārdāmā frakcija </a:t>
            </a:r>
            <a:r>
              <a:rPr lang="lv-LV" b="1" dirty="0" smtClean="0">
                <a:solidFill>
                  <a:schemeClr val="tx1"/>
                </a:solidFill>
              </a:rPr>
              <a:t>rūpniecības</a:t>
            </a:r>
            <a:r>
              <a:rPr lang="lv-LV" b="1" dirty="0">
                <a:solidFill>
                  <a:schemeClr val="tx1"/>
                </a:solidFill>
              </a:rPr>
              <a:t>, sadzīves un lauksaimniecības </a:t>
            </a:r>
            <a:r>
              <a:rPr lang="lv-LV" b="1" dirty="0" smtClean="0">
                <a:solidFill>
                  <a:schemeClr val="tx1"/>
                </a:solidFill>
              </a:rPr>
              <a:t>atkritumos, </a:t>
            </a:r>
            <a:r>
              <a:rPr lang="lv-LV" b="1" dirty="0">
                <a:solidFill>
                  <a:schemeClr val="tx1"/>
                </a:solidFill>
              </a:rPr>
              <a:t>kā arī mežsaimniecības ražošanas atlikumos, atkritumu poligonu </a:t>
            </a:r>
            <a:endParaRPr lang="lv-LV" b="1" dirty="0" smtClean="0">
              <a:solidFill>
                <a:schemeClr val="tx1"/>
              </a:solidFill>
            </a:endParaRPr>
          </a:p>
          <a:p>
            <a:pPr algn="ctr"/>
            <a:r>
              <a:rPr lang="lv-LV" b="1" dirty="0" smtClean="0">
                <a:solidFill>
                  <a:schemeClr val="tx1"/>
                </a:solidFill>
              </a:rPr>
              <a:t>un </a:t>
            </a:r>
            <a:r>
              <a:rPr lang="lv-LV" b="1" dirty="0">
                <a:solidFill>
                  <a:schemeClr val="tx1"/>
                </a:solidFill>
              </a:rPr>
              <a:t>notekūdeņu attīrīšanas iekārtu gāzes un beidzot ar </a:t>
            </a:r>
            <a:r>
              <a:rPr lang="lv-LV" b="1" u="sng" dirty="0">
                <a:solidFill>
                  <a:schemeClr val="tx1"/>
                </a:solidFill>
              </a:rPr>
              <a:t>biogāzi</a:t>
            </a:r>
          </a:p>
        </p:txBody>
      </p:sp>
      <p:sp>
        <p:nvSpPr>
          <p:cNvPr id="9" name="Rounded Rectangle 8"/>
          <p:cNvSpPr/>
          <p:nvPr/>
        </p:nvSpPr>
        <p:spPr>
          <a:xfrm>
            <a:off x="688883" y="3979797"/>
            <a:ext cx="5339623" cy="1353460"/>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Bioresursu avotus (augšējā skaldne)</a:t>
            </a:r>
          </a:p>
          <a:p>
            <a:pPr marL="285750" indent="-285750">
              <a:spcAft>
                <a:spcPts val="600"/>
              </a:spcAft>
              <a:buFont typeface="Arial" panose="020B0604020202020204" pitchFamily="34" charset="0"/>
              <a:buChar char="•"/>
            </a:pPr>
            <a:r>
              <a:rPr lang="lv-LV" b="1" dirty="0" smtClean="0">
                <a:solidFill>
                  <a:schemeClr val="tx1"/>
                </a:solidFill>
              </a:rPr>
              <a:t>Bioresursu pārstrādes tehnoloģijas (sānu skaldne)</a:t>
            </a:r>
          </a:p>
          <a:p>
            <a:pPr marL="285750" indent="-285750">
              <a:spcAft>
                <a:spcPts val="600"/>
              </a:spcAft>
              <a:buFont typeface="Arial" panose="020B0604020202020204" pitchFamily="34" charset="0"/>
              <a:buChar char="•"/>
            </a:pPr>
            <a:r>
              <a:rPr lang="lv-LV" b="1" dirty="0" smtClean="0">
                <a:solidFill>
                  <a:schemeClr val="tx1"/>
                </a:solidFill>
              </a:rPr>
              <a:t>Enerģijas patērētāja avotus (priekšējā skaldne)</a:t>
            </a:r>
            <a:endParaRPr lang="lv-LV" b="1" dirty="0">
              <a:solidFill>
                <a:schemeClr val="tx1"/>
              </a:solidFill>
            </a:endParaRPr>
          </a:p>
        </p:txBody>
      </p:sp>
    </p:spTree>
    <p:extLst>
      <p:ext uri="{BB962C8B-B14F-4D97-AF65-F5344CB8AC3E}">
        <p14:creationId xmlns:p14="http://schemas.microsoft.com/office/powerpoint/2010/main" val="2604504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8_Atteli\14492838086_32aca1d27e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936"/>
            <a:ext cx="6172200" cy="47695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436914" y="511811"/>
            <a:ext cx="9339944" cy="1068511"/>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Bioenerģiju iegūst no bioloģiskas izcelsmes avota </a:t>
            </a:r>
            <a:r>
              <a:rPr lang="lv-LV" sz="2400" dirty="0"/>
              <a:t>– gan augu valsts produktiem, </a:t>
            </a:r>
            <a:r>
              <a:rPr lang="lv-LV" sz="2400" dirty="0" smtClean="0"/>
              <a:t>piemēram</a:t>
            </a:r>
            <a:r>
              <a:rPr lang="lv-LV" sz="2400" dirty="0"/>
              <a:t>, kokiem, krūmiem, graudaugiem, niedrēm, aļģēm, </a:t>
            </a:r>
            <a:endParaRPr lang="lv-LV" sz="2400" dirty="0" smtClean="0"/>
          </a:p>
          <a:p>
            <a:pPr algn="ctr"/>
            <a:r>
              <a:rPr lang="lv-LV" sz="2400" dirty="0" smtClean="0"/>
              <a:t>gan dzīvnieku </a:t>
            </a:r>
            <a:r>
              <a:rPr lang="lv-LV" sz="2400" dirty="0"/>
              <a:t>valsts produktiem, piemēram, taukiem, atkritumiem</a:t>
            </a:r>
            <a:endParaRPr lang="lv-LV" sz="2400" dirty="0" smtClean="0"/>
          </a:p>
        </p:txBody>
      </p:sp>
      <p:sp>
        <p:nvSpPr>
          <p:cNvPr id="4" name="Rounded Rectangle 3"/>
          <p:cNvSpPr/>
          <p:nvPr/>
        </p:nvSpPr>
        <p:spPr>
          <a:xfrm>
            <a:off x="7401736" y="1919048"/>
            <a:ext cx="4459338" cy="87839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Bioenerģija kā atjaunojamais </a:t>
            </a:r>
            <a:r>
              <a:rPr lang="lv-LV" b="1" dirty="0" smtClean="0">
                <a:solidFill>
                  <a:schemeClr val="tx1"/>
                </a:solidFill>
              </a:rPr>
              <a:t>energoresurss </a:t>
            </a:r>
            <a:r>
              <a:rPr lang="lv-LV" b="1" dirty="0">
                <a:solidFill>
                  <a:schemeClr val="tx1"/>
                </a:solidFill>
              </a:rPr>
              <a:t>nodrošina aptuveni </a:t>
            </a:r>
            <a:r>
              <a:rPr lang="lv-LV" b="1" dirty="0" smtClean="0">
                <a:solidFill>
                  <a:schemeClr val="tx1"/>
                </a:solidFill>
              </a:rPr>
              <a:t>10-15% </a:t>
            </a:r>
            <a:r>
              <a:rPr lang="lv-LV" b="1" dirty="0">
                <a:solidFill>
                  <a:schemeClr val="tx1"/>
                </a:solidFill>
              </a:rPr>
              <a:t>no pasaules primārā enerģijas pieprasījuma</a:t>
            </a:r>
            <a:endParaRPr lang="lv-LV" b="1" dirty="0" smtClean="0">
              <a:solidFill>
                <a:schemeClr val="tx1"/>
              </a:solidFill>
            </a:endParaRPr>
          </a:p>
        </p:txBody>
      </p:sp>
      <p:sp>
        <p:nvSpPr>
          <p:cNvPr id="5" name="Rounded Rectangle 4"/>
          <p:cNvSpPr/>
          <p:nvPr/>
        </p:nvSpPr>
        <p:spPr>
          <a:xfrm>
            <a:off x="3776862" y="1906745"/>
            <a:ext cx="3363117" cy="89069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u="sng" dirty="0">
                <a:solidFill>
                  <a:schemeClr val="tx1"/>
                </a:solidFill>
              </a:rPr>
              <a:t>Biomasa</a:t>
            </a:r>
            <a:r>
              <a:rPr lang="lv-LV" b="1" dirty="0">
                <a:solidFill>
                  <a:schemeClr val="tx1"/>
                </a:solidFill>
              </a:rPr>
              <a:t> ir viela, kas galvenokārt sastāv no oglekļa, ūdeņraža, skābekļa un slāpekļa</a:t>
            </a:r>
            <a:endParaRPr lang="lv-LV" b="1" dirty="0" smtClean="0">
              <a:solidFill>
                <a:schemeClr val="tx1"/>
              </a:solidFill>
            </a:endParaRPr>
          </a:p>
        </p:txBody>
      </p:sp>
      <p:sp>
        <p:nvSpPr>
          <p:cNvPr id="6" name="Rounded Rectangle 5"/>
          <p:cNvSpPr/>
          <p:nvPr/>
        </p:nvSpPr>
        <p:spPr>
          <a:xfrm>
            <a:off x="6749224" y="3125432"/>
            <a:ext cx="4650106" cy="126227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Augu biomasa sastāv no trim galvenajiem komponentēm </a:t>
            </a:r>
            <a:r>
              <a:rPr lang="lv-LV" b="1" dirty="0" smtClean="0">
                <a:solidFill>
                  <a:schemeClr val="tx1"/>
                </a:solidFill>
              </a:rPr>
              <a:t>– </a:t>
            </a:r>
            <a:r>
              <a:rPr lang="lv-LV" b="1" dirty="0">
                <a:solidFill>
                  <a:schemeClr val="tx1"/>
                </a:solidFill>
              </a:rPr>
              <a:t>celulozes, hemicelulozes un lignīna, kurām jāpievērš uzmanība, analizējot dažādu tipu augu biomasas</a:t>
            </a:r>
            <a:endParaRPr lang="lv-LV" b="1" dirty="0" smtClean="0">
              <a:solidFill>
                <a:schemeClr val="tx1"/>
              </a:solidFill>
            </a:endParaRPr>
          </a:p>
        </p:txBody>
      </p:sp>
      <p:sp>
        <p:nvSpPr>
          <p:cNvPr id="8" name="Rounded Rectangle 7"/>
          <p:cNvSpPr/>
          <p:nvPr/>
        </p:nvSpPr>
        <p:spPr>
          <a:xfrm>
            <a:off x="5638091" y="5525589"/>
            <a:ext cx="6222983" cy="89508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Biomasa var būt arī blakusprodukts, piemēram, no lauksaimniecības kultūrām, mežu izejmateriāliem, cietajiem sadzīves atkritumiem, mēslojuma, dūņām</a:t>
            </a:r>
            <a:endParaRPr lang="lv-LV" b="1" dirty="0" smtClean="0">
              <a:solidFill>
                <a:schemeClr val="tx1"/>
              </a:solidFill>
            </a:endParaRPr>
          </a:p>
        </p:txBody>
      </p:sp>
      <p:sp>
        <p:nvSpPr>
          <p:cNvPr id="9" name="Rounded Rectangle 8"/>
          <p:cNvSpPr/>
          <p:nvPr/>
        </p:nvSpPr>
        <p:spPr>
          <a:xfrm>
            <a:off x="7001968" y="4340015"/>
            <a:ext cx="4144617" cy="85586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a:solidFill>
                  <a:schemeClr val="tx1"/>
                </a:solidFill>
              </a:rPr>
              <a:t>Celuloze un hemiceluloze ir biomasas struktūru stiprinošās šķiedras, bet lignīns šīs šķiedras satur kopā</a:t>
            </a:r>
            <a:endParaRPr lang="lv-LV" sz="1600" b="1" dirty="0" smtClean="0">
              <a:solidFill>
                <a:schemeClr val="tx1"/>
              </a:solidFill>
            </a:endParaRPr>
          </a:p>
        </p:txBody>
      </p:sp>
    </p:spTree>
    <p:extLst>
      <p:ext uri="{BB962C8B-B14F-4D97-AF65-F5344CB8AC3E}">
        <p14:creationId xmlns:p14="http://schemas.microsoft.com/office/powerpoint/2010/main" val="47795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user\Desktop\8_Atteli\5609683203_1e6d84a7bb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4757" y="927992"/>
            <a:ext cx="6437243" cy="48280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136469" y="327852"/>
            <a:ext cx="9940834" cy="1033810"/>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Bioenergoresursus klasificē</a:t>
            </a:r>
            <a:r>
              <a:rPr lang="lv-LV" sz="2400" dirty="0"/>
              <a:t>, izmantojot dažādus kritērijus </a:t>
            </a:r>
            <a:r>
              <a:rPr lang="lv-LV" sz="2400" dirty="0" smtClean="0"/>
              <a:t>– </a:t>
            </a:r>
            <a:r>
              <a:rPr lang="lv-LV" sz="2400" dirty="0"/>
              <a:t>pēc to izcelsmes, </a:t>
            </a:r>
            <a:r>
              <a:rPr lang="lv-LV" sz="2400" dirty="0" smtClean="0"/>
              <a:t>sastāva (atkarībā </a:t>
            </a:r>
            <a:r>
              <a:rPr lang="lv-LV" sz="2400" dirty="0"/>
              <a:t>no katras </a:t>
            </a:r>
            <a:r>
              <a:rPr lang="lv-LV" sz="2400" dirty="0" err="1"/>
              <a:t>bioenergoresursu</a:t>
            </a:r>
            <a:r>
              <a:rPr lang="lv-LV" sz="2400" dirty="0"/>
              <a:t> komponentes </a:t>
            </a:r>
            <a:endParaRPr lang="lv-LV" sz="2400" dirty="0" smtClean="0"/>
          </a:p>
          <a:p>
            <a:pPr algn="ctr"/>
            <a:r>
              <a:rPr lang="lv-LV" sz="2400" dirty="0" smtClean="0"/>
              <a:t>proporcijas)  </a:t>
            </a:r>
            <a:r>
              <a:rPr lang="lv-LV" sz="2400" dirty="0"/>
              <a:t>un izmantošanas iespējām</a:t>
            </a:r>
            <a:endParaRPr lang="lv-LV" sz="2400" dirty="0" smtClean="0"/>
          </a:p>
        </p:txBody>
      </p:sp>
      <p:sp>
        <p:nvSpPr>
          <p:cNvPr id="5" name="Rounded Rectangle 4"/>
          <p:cNvSpPr/>
          <p:nvPr/>
        </p:nvSpPr>
        <p:spPr>
          <a:xfrm>
            <a:off x="330839" y="1761118"/>
            <a:ext cx="5761346" cy="1113182"/>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Terminu </a:t>
            </a:r>
            <a:r>
              <a:rPr lang="lv-LV" b="1" dirty="0" smtClean="0">
                <a:solidFill>
                  <a:schemeClr val="tx1"/>
                </a:solidFill>
              </a:rPr>
              <a:t>«</a:t>
            </a:r>
            <a:r>
              <a:rPr lang="lv-LV" b="1" u="sng" dirty="0" err="1" smtClean="0">
                <a:solidFill>
                  <a:schemeClr val="tx1"/>
                </a:solidFill>
              </a:rPr>
              <a:t>lignocelulozes</a:t>
            </a:r>
            <a:r>
              <a:rPr lang="lv-LV" b="1" u="sng" dirty="0" smtClean="0">
                <a:solidFill>
                  <a:schemeClr val="tx1"/>
                </a:solidFill>
              </a:rPr>
              <a:t> biomasa</a:t>
            </a:r>
            <a:r>
              <a:rPr lang="lv-LV" b="1" dirty="0" smtClean="0">
                <a:solidFill>
                  <a:schemeClr val="tx1"/>
                </a:solidFill>
              </a:rPr>
              <a:t>» </a:t>
            </a:r>
            <a:r>
              <a:rPr lang="lv-LV" b="1" dirty="0">
                <a:solidFill>
                  <a:schemeClr val="tx1"/>
                </a:solidFill>
              </a:rPr>
              <a:t>bieži izmanto, aprakstot šķiedrainus materiālus, kas galvenokārt sastāv no celulozes un lignīna, kuri ir savstarpēji saistīti </a:t>
            </a:r>
            <a:endParaRPr lang="lv-LV" b="1" dirty="0" smtClean="0">
              <a:solidFill>
                <a:schemeClr val="tx1"/>
              </a:solidFill>
            </a:endParaRPr>
          </a:p>
          <a:p>
            <a:pPr algn="ctr"/>
            <a:r>
              <a:rPr lang="lv-LV" b="1" dirty="0" smtClean="0">
                <a:solidFill>
                  <a:schemeClr val="tx1"/>
                </a:solidFill>
              </a:rPr>
              <a:t>vienotā struktūrā</a:t>
            </a:r>
          </a:p>
        </p:txBody>
      </p:sp>
      <p:sp>
        <p:nvSpPr>
          <p:cNvPr id="6" name="Rounded Rectangle 5"/>
          <p:cNvSpPr/>
          <p:nvPr/>
        </p:nvSpPr>
        <p:spPr>
          <a:xfrm>
            <a:off x="330839" y="3309730"/>
            <a:ext cx="5761346" cy="124239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Šī </a:t>
            </a:r>
            <a:r>
              <a:rPr lang="lv-LV" b="1" dirty="0">
                <a:solidFill>
                  <a:schemeClr val="tx1"/>
                </a:solidFill>
              </a:rPr>
              <a:t>biomasas tipa sastāvā esošajiem proteīniem, sāļiem, skābēm un minerālvielām ir zema </a:t>
            </a:r>
            <a:r>
              <a:rPr lang="lv-LV" b="1" dirty="0" smtClean="0">
                <a:solidFill>
                  <a:schemeClr val="tx1"/>
                </a:solidFill>
              </a:rPr>
              <a:t>koncentrācija, tāpēc lauksaimnieciskas </a:t>
            </a:r>
            <a:r>
              <a:rPr lang="lv-LV" b="1" dirty="0">
                <a:solidFill>
                  <a:schemeClr val="tx1"/>
                </a:solidFill>
              </a:rPr>
              <a:t>izcelsmes izejvielas pārtikas ražotāji </a:t>
            </a:r>
            <a:r>
              <a:rPr lang="lv-LV" b="1" dirty="0" smtClean="0">
                <a:solidFill>
                  <a:schemeClr val="tx1"/>
                </a:solidFill>
              </a:rPr>
              <a:t>reizēm to nevar neizmantot </a:t>
            </a:r>
            <a:r>
              <a:rPr lang="lv-LV" b="1" dirty="0">
                <a:solidFill>
                  <a:schemeClr val="tx1"/>
                </a:solidFill>
              </a:rPr>
              <a:t>kā rūpniecisku izejvielu</a:t>
            </a:r>
            <a:endParaRPr lang="lv-LV" b="1" dirty="0" smtClean="0">
              <a:solidFill>
                <a:schemeClr val="tx1"/>
              </a:solidFill>
            </a:endParaRPr>
          </a:p>
        </p:txBody>
      </p:sp>
      <p:sp>
        <p:nvSpPr>
          <p:cNvPr id="7" name="Rounded Rectangle 6"/>
          <p:cNvSpPr/>
          <p:nvPr/>
        </p:nvSpPr>
        <p:spPr>
          <a:xfrm>
            <a:off x="334654" y="4987551"/>
            <a:ext cx="5757531" cy="102562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Celuloze ir glikozes polimērs, kas veido biomasas uzbūves </a:t>
            </a:r>
            <a:r>
              <a:rPr lang="lv-LV" b="1" dirty="0" smtClean="0">
                <a:solidFill>
                  <a:schemeClr val="tx1"/>
                </a:solidFill>
              </a:rPr>
              <a:t>pamatbloku – tā </a:t>
            </a:r>
            <a:r>
              <a:rPr lang="lv-LV" b="1" dirty="0">
                <a:solidFill>
                  <a:schemeClr val="tx1"/>
                </a:solidFill>
              </a:rPr>
              <a:t>ir lielākā biomasas sastāvdaļa salīdzinājumā ar pārējām komponentēm</a:t>
            </a:r>
            <a:endParaRPr lang="lv-LV" b="1" dirty="0" smtClean="0">
              <a:solidFill>
                <a:schemeClr val="tx1"/>
              </a:solidFill>
            </a:endParaRPr>
          </a:p>
        </p:txBody>
      </p:sp>
      <p:pic>
        <p:nvPicPr>
          <p:cNvPr id="2050" name="Picture 2" descr="http://pubs.rsc.org/services/images/RSCpubs.ePlatform.Service.FreeContent.ImageService.svc/ImageService/Articleimage/2013/GC/c3gc00060e/c3gc00060e-f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732" y="5191033"/>
            <a:ext cx="4694721" cy="166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48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8_Atteli\5622196664_852d2f9aa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12"/>
            <a:ext cx="7393203" cy="49496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2762782" y="372247"/>
            <a:ext cx="6692562" cy="99935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Lignocelulozes biomasas izmantošanā vēl papildus jārēķinās ar trim svarīgām komponentēm</a:t>
            </a:r>
            <a:r>
              <a:rPr lang="lv-LV" sz="2400" dirty="0" smtClean="0"/>
              <a:t>:</a:t>
            </a:r>
            <a:endParaRPr lang="lv-LV" sz="2400" dirty="0"/>
          </a:p>
        </p:txBody>
      </p:sp>
      <p:sp>
        <p:nvSpPr>
          <p:cNvPr id="5" name="Rounded Rectangle 4"/>
          <p:cNvSpPr/>
          <p:nvPr/>
        </p:nvSpPr>
        <p:spPr>
          <a:xfrm>
            <a:off x="6490252" y="1954324"/>
            <a:ext cx="5387451" cy="1474676"/>
          </a:xfrm>
          <a:prstGeom prst="roundRect">
            <a:avLst>
              <a:gd name="adj" fmla="val 11731"/>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u="sng" dirty="0">
                <a:solidFill>
                  <a:schemeClr val="tx1"/>
                </a:solidFill>
              </a:rPr>
              <a:t>Pelni</a:t>
            </a:r>
            <a:r>
              <a:rPr lang="lv-LV" sz="1600" b="1" dirty="0">
                <a:solidFill>
                  <a:schemeClr val="tx1"/>
                </a:solidFill>
              </a:rPr>
              <a:t> ir cietais atlikums, kas rodas biomasas sadegšanas </a:t>
            </a:r>
            <a:r>
              <a:rPr lang="lv-LV" sz="1600" b="1" dirty="0" smtClean="0">
                <a:solidFill>
                  <a:schemeClr val="tx1"/>
                </a:solidFill>
              </a:rPr>
              <a:t>rezultātā – pilnīgi </a:t>
            </a:r>
            <a:r>
              <a:rPr lang="lv-LV" sz="1600" b="1" dirty="0">
                <a:solidFill>
                  <a:schemeClr val="tx1"/>
                </a:solidFill>
              </a:rPr>
              <a:t>sadegušu pelnu saturā nav </a:t>
            </a:r>
            <a:r>
              <a:rPr lang="lv-LV" sz="1600" b="1" dirty="0" smtClean="0">
                <a:solidFill>
                  <a:schemeClr val="tx1"/>
                </a:solidFill>
              </a:rPr>
              <a:t>Ca </a:t>
            </a:r>
            <a:r>
              <a:rPr lang="lv-LV" sz="1600" b="1" dirty="0">
                <a:solidFill>
                  <a:schemeClr val="tx1"/>
                </a:solidFill>
              </a:rPr>
              <a:t>un </a:t>
            </a:r>
            <a:r>
              <a:rPr lang="lv-LV" sz="1600" b="1" dirty="0" smtClean="0">
                <a:solidFill>
                  <a:schemeClr val="tx1"/>
                </a:solidFill>
              </a:rPr>
              <a:t>H</a:t>
            </a:r>
          </a:p>
          <a:p>
            <a:pPr marL="285750" indent="-285750">
              <a:spcAft>
                <a:spcPts val="600"/>
              </a:spcAft>
              <a:buFont typeface="Arial" panose="020B0604020202020204" pitchFamily="34" charset="0"/>
              <a:buChar char="•"/>
            </a:pPr>
            <a:r>
              <a:rPr lang="lv-LV" sz="1600" b="1" dirty="0" smtClean="0">
                <a:solidFill>
                  <a:schemeClr val="tx1"/>
                </a:solidFill>
              </a:rPr>
              <a:t>Pelnos </a:t>
            </a:r>
            <a:r>
              <a:rPr lang="lv-LV" sz="1600" b="1" dirty="0">
                <a:solidFill>
                  <a:schemeClr val="tx1"/>
                </a:solidFill>
              </a:rPr>
              <a:t>ir nedaudz </a:t>
            </a:r>
            <a:r>
              <a:rPr lang="lv-LV" sz="1600" b="1" dirty="0" smtClean="0">
                <a:solidFill>
                  <a:schemeClr val="tx1"/>
                </a:solidFill>
              </a:rPr>
              <a:t>N, S </a:t>
            </a:r>
            <a:r>
              <a:rPr lang="lv-LV" sz="1600" b="1" dirty="0">
                <a:solidFill>
                  <a:schemeClr val="tx1"/>
                </a:solidFill>
              </a:rPr>
              <a:t>vai </a:t>
            </a:r>
            <a:r>
              <a:rPr lang="lv-LV" sz="1600" b="1" dirty="0" smtClean="0">
                <a:solidFill>
                  <a:schemeClr val="tx1"/>
                </a:solidFill>
              </a:rPr>
              <a:t>O </a:t>
            </a:r>
            <a:r>
              <a:rPr lang="lv-LV" sz="1600" b="1" dirty="0">
                <a:solidFill>
                  <a:schemeClr val="tx1"/>
                </a:solidFill>
              </a:rPr>
              <a:t>savienojumu, </a:t>
            </a:r>
            <a:r>
              <a:rPr lang="lv-LV" sz="1600" b="1" dirty="0" smtClean="0">
                <a:solidFill>
                  <a:schemeClr val="tx1"/>
                </a:solidFill>
              </a:rPr>
              <a:t>un </a:t>
            </a:r>
            <a:r>
              <a:rPr lang="lv-LV" sz="1600" b="1" dirty="0">
                <a:solidFill>
                  <a:schemeClr val="tx1"/>
                </a:solidFill>
              </a:rPr>
              <a:t>ir galvenokārt biomasas sastāvā esošās minerālvielas, kā dažādu metālu, piemēram, </a:t>
            </a:r>
            <a:r>
              <a:rPr lang="lv-LV" sz="1600" b="1" dirty="0" smtClean="0">
                <a:solidFill>
                  <a:schemeClr val="tx1"/>
                </a:solidFill>
              </a:rPr>
              <a:t>Al, Mg, </a:t>
            </a:r>
            <a:r>
              <a:rPr lang="lv-LV" sz="1600" b="1" dirty="0" err="1" smtClean="0">
                <a:solidFill>
                  <a:schemeClr val="tx1"/>
                </a:solidFill>
              </a:rPr>
              <a:t>Na</a:t>
            </a:r>
            <a:r>
              <a:rPr lang="lv-LV" sz="1600" b="1" dirty="0" smtClean="0">
                <a:solidFill>
                  <a:schemeClr val="tx1"/>
                </a:solidFill>
              </a:rPr>
              <a:t> </a:t>
            </a:r>
            <a:r>
              <a:rPr lang="lv-LV" sz="1600" b="1" dirty="0">
                <a:solidFill>
                  <a:schemeClr val="tx1"/>
                </a:solidFill>
              </a:rPr>
              <a:t>vai </a:t>
            </a:r>
            <a:r>
              <a:rPr lang="lv-LV" sz="1600" b="1" dirty="0" smtClean="0">
                <a:solidFill>
                  <a:schemeClr val="tx1"/>
                </a:solidFill>
              </a:rPr>
              <a:t>K </a:t>
            </a:r>
            <a:r>
              <a:rPr lang="lv-LV" sz="1600" b="1" dirty="0">
                <a:solidFill>
                  <a:schemeClr val="tx1"/>
                </a:solidFill>
              </a:rPr>
              <a:t>savienojumi</a:t>
            </a:r>
            <a:endParaRPr lang="lv-LV" sz="1600" b="1" dirty="0" smtClean="0">
              <a:solidFill>
                <a:schemeClr val="tx1"/>
              </a:solidFill>
            </a:endParaRPr>
          </a:p>
        </p:txBody>
      </p:sp>
      <p:sp>
        <p:nvSpPr>
          <p:cNvPr id="6" name="Rounded Rectangle 5"/>
          <p:cNvSpPr/>
          <p:nvPr/>
        </p:nvSpPr>
        <p:spPr>
          <a:xfrm>
            <a:off x="6490252" y="3596952"/>
            <a:ext cx="5387451" cy="1221588"/>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u="sng" dirty="0" err="1">
                <a:solidFill>
                  <a:schemeClr val="tx1"/>
                </a:solidFill>
              </a:rPr>
              <a:t>Ekstraģentu</a:t>
            </a:r>
            <a:r>
              <a:rPr lang="lv-LV" sz="1600" b="1" dirty="0">
                <a:solidFill>
                  <a:schemeClr val="tx1"/>
                </a:solidFill>
              </a:rPr>
              <a:t> </a:t>
            </a:r>
            <a:r>
              <a:rPr lang="lv-LV" sz="1600" b="1" dirty="0" smtClean="0">
                <a:solidFill>
                  <a:schemeClr val="tx1"/>
                </a:solidFill>
              </a:rPr>
              <a:t>sastāvā </a:t>
            </a:r>
            <a:r>
              <a:rPr lang="lv-LV" sz="1600" b="1" dirty="0">
                <a:solidFill>
                  <a:schemeClr val="tx1"/>
                </a:solidFill>
              </a:rPr>
              <a:t>galvenokārt ietilpst taukskābes, taukvielas, fenols, sāļi </a:t>
            </a:r>
            <a:r>
              <a:rPr lang="lv-LV" sz="1600" b="1" dirty="0" smtClean="0">
                <a:solidFill>
                  <a:schemeClr val="tx1"/>
                </a:solidFill>
              </a:rPr>
              <a:t>u.c</a:t>
            </a:r>
            <a:r>
              <a:rPr lang="lv-LV" sz="1600" b="1" dirty="0">
                <a:solidFill>
                  <a:schemeClr val="tx1"/>
                </a:solidFill>
              </a:rPr>
              <a:t>. </a:t>
            </a:r>
            <a:r>
              <a:rPr lang="lv-LV" sz="1600" b="1" dirty="0" smtClean="0">
                <a:solidFill>
                  <a:schemeClr val="tx1"/>
                </a:solidFill>
              </a:rPr>
              <a:t>vielas</a:t>
            </a:r>
          </a:p>
          <a:p>
            <a:pPr marL="285750" indent="-285750">
              <a:spcAft>
                <a:spcPts val="600"/>
              </a:spcAft>
              <a:buFont typeface="Arial" panose="020B0604020202020204" pitchFamily="34" charset="0"/>
              <a:buChar char="•"/>
            </a:pPr>
            <a:r>
              <a:rPr lang="lv-LV" sz="1600" b="1" dirty="0" smtClean="0">
                <a:solidFill>
                  <a:schemeClr val="tx1"/>
                </a:solidFill>
              </a:rPr>
              <a:t>Bieži </a:t>
            </a:r>
            <a:r>
              <a:rPr lang="lv-LV" sz="1600" b="1" dirty="0">
                <a:solidFill>
                  <a:schemeClr val="tx1"/>
                </a:solidFill>
              </a:rPr>
              <a:t>vien </a:t>
            </a:r>
            <a:r>
              <a:rPr lang="lv-LV" sz="1600" b="1" dirty="0" err="1">
                <a:solidFill>
                  <a:schemeClr val="tx1"/>
                </a:solidFill>
              </a:rPr>
              <a:t>ekstraģentu</a:t>
            </a:r>
            <a:r>
              <a:rPr lang="lv-LV" sz="1600" b="1" dirty="0">
                <a:solidFill>
                  <a:schemeClr val="tx1"/>
                </a:solidFill>
              </a:rPr>
              <a:t> </a:t>
            </a:r>
            <a:r>
              <a:rPr lang="lv-LV" sz="1600" b="1" dirty="0" smtClean="0">
                <a:solidFill>
                  <a:schemeClr val="tx1"/>
                </a:solidFill>
              </a:rPr>
              <a:t>daudzums </a:t>
            </a:r>
            <a:r>
              <a:rPr lang="lv-LV" sz="1600" b="1" dirty="0">
                <a:solidFill>
                  <a:schemeClr val="tx1"/>
                </a:solidFill>
              </a:rPr>
              <a:t>biomasas sastāvā ir ļoti zems, un vēl joprojām tie ir maz pētīti </a:t>
            </a:r>
            <a:endParaRPr lang="lv-LV" sz="1600" b="1" dirty="0" smtClean="0">
              <a:solidFill>
                <a:schemeClr val="tx1"/>
              </a:solidFill>
            </a:endParaRPr>
          </a:p>
        </p:txBody>
      </p:sp>
      <p:sp>
        <p:nvSpPr>
          <p:cNvPr id="8" name="Rounded Rectangle 7"/>
          <p:cNvSpPr/>
          <p:nvPr/>
        </p:nvSpPr>
        <p:spPr>
          <a:xfrm>
            <a:off x="8754865" y="905346"/>
            <a:ext cx="1648975" cy="884266"/>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Pelni</a:t>
            </a:r>
          </a:p>
          <a:p>
            <a:pPr marL="285750" indent="-285750">
              <a:buFont typeface="Arial" panose="020B0604020202020204" pitchFamily="34" charset="0"/>
              <a:buChar char="•"/>
            </a:pPr>
            <a:r>
              <a:rPr lang="lv-LV" b="1" dirty="0" err="1" smtClean="0">
                <a:solidFill>
                  <a:schemeClr val="tx1"/>
                </a:solidFill>
              </a:rPr>
              <a:t>Ekstraģenti</a:t>
            </a:r>
            <a:endParaRPr lang="lv-LV" b="1" dirty="0" smtClean="0">
              <a:solidFill>
                <a:schemeClr val="tx1"/>
              </a:solidFill>
            </a:endParaRPr>
          </a:p>
          <a:p>
            <a:pPr marL="285750" indent="-285750">
              <a:buFont typeface="Arial" panose="020B0604020202020204" pitchFamily="34" charset="0"/>
              <a:buChar char="•"/>
            </a:pPr>
            <a:r>
              <a:rPr lang="lv-LV" b="1" dirty="0" smtClean="0">
                <a:solidFill>
                  <a:schemeClr val="tx1"/>
                </a:solidFill>
              </a:rPr>
              <a:t>Ūdens</a:t>
            </a:r>
            <a:endParaRPr lang="lv-LV" b="1" dirty="0">
              <a:solidFill>
                <a:schemeClr val="tx1"/>
              </a:solidFill>
            </a:endParaRPr>
          </a:p>
        </p:txBody>
      </p:sp>
      <p:sp>
        <p:nvSpPr>
          <p:cNvPr id="9" name="Title 1"/>
          <p:cNvSpPr txBox="1">
            <a:spLocks/>
          </p:cNvSpPr>
          <p:nvPr/>
        </p:nvSpPr>
        <p:spPr>
          <a:xfrm>
            <a:off x="5567053" y="5231395"/>
            <a:ext cx="3187812" cy="999359"/>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Galvenās </a:t>
            </a:r>
            <a:r>
              <a:rPr lang="lv-LV" sz="2400" dirty="0" err="1"/>
              <a:t>lignocelulozes</a:t>
            </a:r>
            <a:r>
              <a:rPr lang="lv-LV" sz="2400" dirty="0"/>
              <a:t> biomasas izejvielas:</a:t>
            </a:r>
          </a:p>
        </p:txBody>
      </p:sp>
      <p:sp>
        <p:nvSpPr>
          <p:cNvPr id="10" name="Rounded Rectangle 9"/>
          <p:cNvSpPr/>
          <p:nvPr/>
        </p:nvSpPr>
        <p:spPr>
          <a:xfrm>
            <a:off x="8642186" y="4986492"/>
            <a:ext cx="3235517" cy="1489167"/>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Lauksaimniecības produkti</a:t>
            </a:r>
          </a:p>
          <a:p>
            <a:pPr marL="285750" indent="-285750">
              <a:spcAft>
                <a:spcPts val="600"/>
              </a:spcAft>
              <a:buFont typeface="Arial" panose="020B0604020202020204" pitchFamily="34" charset="0"/>
              <a:buChar char="•"/>
            </a:pPr>
            <a:r>
              <a:rPr lang="lv-LV" b="1" dirty="0" smtClean="0">
                <a:solidFill>
                  <a:schemeClr val="tx1"/>
                </a:solidFill>
              </a:rPr>
              <a:t>Mežu produkti</a:t>
            </a:r>
          </a:p>
          <a:p>
            <a:pPr marL="285750" indent="-285750">
              <a:spcAft>
                <a:spcPts val="600"/>
              </a:spcAft>
              <a:buFont typeface="Arial" panose="020B0604020202020204" pitchFamily="34" charset="0"/>
              <a:buChar char="•"/>
            </a:pPr>
            <a:r>
              <a:rPr lang="lv-LV" b="1" dirty="0" smtClean="0">
                <a:solidFill>
                  <a:schemeClr val="tx1"/>
                </a:solidFill>
              </a:rPr>
              <a:t>Enerģētisko augu kultūras</a:t>
            </a:r>
          </a:p>
          <a:p>
            <a:pPr marL="285750" indent="-285750">
              <a:spcAft>
                <a:spcPts val="600"/>
              </a:spcAft>
              <a:buFont typeface="Arial" panose="020B0604020202020204" pitchFamily="34" charset="0"/>
              <a:buChar char="•"/>
            </a:pPr>
            <a:r>
              <a:rPr lang="lv-LV" b="1" dirty="0" smtClean="0">
                <a:solidFill>
                  <a:schemeClr val="tx1"/>
                </a:solidFill>
              </a:rPr>
              <a:t>Organiskie atkritumi</a:t>
            </a:r>
            <a:endParaRPr lang="lv-LV" b="1" dirty="0">
              <a:solidFill>
                <a:schemeClr val="tx1"/>
              </a:solidFill>
            </a:endParaRPr>
          </a:p>
        </p:txBody>
      </p:sp>
    </p:spTree>
    <p:extLst>
      <p:ext uri="{BB962C8B-B14F-4D97-AF65-F5344CB8AC3E}">
        <p14:creationId xmlns:p14="http://schemas.microsoft.com/office/powerpoint/2010/main" val="3296079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8_Atteli\10737067553_8fa7938573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546"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3690703" y="395769"/>
            <a:ext cx="4810593" cy="62630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err="1" smtClean="0"/>
              <a:t>Bioenergoresursus</a:t>
            </a:r>
            <a:r>
              <a:rPr lang="lv-LV" sz="2400" dirty="0" smtClean="0"/>
              <a:t> klasificē:</a:t>
            </a:r>
            <a:endParaRPr lang="lv-LV" sz="2400" dirty="0"/>
          </a:p>
        </p:txBody>
      </p:sp>
      <p:sp>
        <p:nvSpPr>
          <p:cNvPr id="8" name="Rounded Rectangle 7"/>
          <p:cNvSpPr/>
          <p:nvPr/>
        </p:nvSpPr>
        <p:spPr>
          <a:xfrm>
            <a:off x="337932" y="1302026"/>
            <a:ext cx="4194312" cy="1272209"/>
          </a:xfrm>
          <a:prstGeom prst="roundRect">
            <a:avLst>
              <a:gd name="adj" fmla="val 9648"/>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a:pPr>
            <a:r>
              <a:rPr lang="lv-LV" sz="1600" b="1" u="sng" dirty="0">
                <a:solidFill>
                  <a:schemeClr val="tx1"/>
                </a:solidFill>
              </a:rPr>
              <a:t>Pirmās paaudzes</a:t>
            </a:r>
            <a:r>
              <a:rPr lang="lv-LV" sz="1600" b="1" dirty="0">
                <a:solidFill>
                  <a:schemeClr val="tx1"/>
                </a:solidFill>
              </a:rPr>
              <a:t> </a:t>
            </a:r>
            <a:r>
              <a:rPr lang="lv-LV" sz="1600" b="1" dirty="0" err="1">
                <a:solidFill>
                  <a:schemeClr val="tx1"/>
                </a:solidFill>
              </a:rPr>
              <a:t>bioenergoresursi</a:t>
            </a:r>
            <a:r>
              <a:rPr lang="lv-LV" sz="1600" b="1" dirty="0">
                <a:solidFill>
                  <a:schemeClr val="tx1"/>
                </a:solidFill>
              </a:rPr>
              <a:t> ir biomasa, kas iegūta no lauksaimniecības kultūrām, ko tradicionāli audzē cilvēku pārtikai un dzīvnieku </a:t>
            </a:r>
            <a:r>
              <a:rPr lang="lv-LV" sz="1600" b="1" dirty="0" smtClean="0">
                <a:solidFill>
                  <a:schemeClr val="tx1"/>
                </a:solidFill>
              </a:rPr>
              <a:t>barībai</a:t>
            </a:r>
          </a:p>
        </p:txBody>
      </p:sp>
      <p:sp>
        <p:nvSpPr>
          <p:cNvPr id="9" name="Rounded Rectangle 8"/>
          <p:cNvSpPr/>
          <p:nvPr/>
        </p:nvSpPr>
        <p:spPr>
          <a:xfrm>
            <a:off x="7879406" y="240946"/>
            <a:ext cx="2237813" cy="93594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dirty="0" smtClean="0">
                <a:solidFill>
                  <a:schemeClr val="tx1"/>
                </a:solidFill>
              </a:rPr>
              <a:t>Pirmās paaudzes</a:t>
            </a:r>
          </a:p>
          <a:p>
            <a:pPr marL="285750" indent="-285750">
              <a:buFont typeface="Arial" panose="020B0604020202020204" pitchFamily="34" charset="0"/>
              <a:buChar char="•"/>
            </a:pPr>
            <a:r>
              <a:rPr lang="lv-LV" b="1" dirty="0" smtClean="0">
                <a:solidFill>
                  <a:schemeClr val="tx1"/>
                </a:solidFill>
              </a:rPr>
              <a:t>Otrās paaudzes</a:t>
            </a:r>
          </a:p>
          <a:p>
            <a:pPr marL="285750" indent="-285750">
              <a:buFont typeface="Arial" panose="020B0604020202020204" pitchFamily="34" charset="0"/>
              <a:buChar char="•"/>
            </a:pPr>
            <a:r>
              <a:rPr lang="lv-LV" b="1" dirty="0" smtClean="0">
                <a:solidFill>
                  <a:schemeClr val="tx1"/>
                </a:solidFill>
              </a:rPr>
              <a:t>Trešās paaudzes</a:t>
            </a:r>
            <a:endParaRPr lang="lv-LV" b="1" dirty="0">
              <a:solidFill>
                <a:schemeClr val="tx1"/>
              </a:solidFill>
            </a:endParaRPr>
          </a:p>
        </p:txBody>
      </p:sp>
      <p:sp>
        <p:nvSpPr>
          <p:cNvPr id="10" name="Rounded Rectangle 9"/>
          <p:cNvSpPr/>
          <p:nvPr/>
        </p:nvSpPr>
        <p:spPr>
          <a:xfrm>
            <a:off x="337931" y="3065610"/>
            <a:ext cx="4181096" cy="1081945"/>
          </a:xfrm>
          <a:prstGeom prst="roundRect">
            <a:avLst>
              <a:gd name="adj" fmla="val 1232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startAt="2"/>
            </a:pPr>
            <a:r>
              <a:rPr lang="lv-LV" sz="1600" b="1" u="sng" dirty="0">
                <a:solidFill>
                  <a:schemeClr val="tx1"/>
                </a:solidFill>
              </a:rPr>
              <a:t>Otrās paaudzes</a:t>
            </a:r>
            <a:r>
              <a:rPr lang="lv-LV" sz="1600" b="1" dirty="0">
                <a:solidFill>
                  <a:schemeClr val="tx1"/>
                </a:solidFill>
              </a:rPr>
              <a:t> </a:t>
            </a:r>
            <a:r>
              <a:rPr lang="lv-LV" sz="1600" b="1" dirty="0" err="1">
                <a:solidFill>
                  <a:schemeClr val="tx1"/>
                </a:solidFill>
              </a:rPr>
              <a:t>bioenergoresursi</a:t>
            </a:r>
            <a:r>
              <a:rPr lang="lv-LV" sz="1600" b="1" dirty="0">
                <a:solidFill>
                  <a:schemeClr val="tx1"/>
                </a:solidFill>
              </a:rPr>
              <a:t> tiek izmantoti no izejvielām, kuras nevar </a:t>
            </a:r>
            <a:r>
              <a:rPr lang="lv-LV" sz="1600" b="1" dirty="0" smtClean="0">
                <a:solidFill>
                  <a:schemeClr val="tx1"/>
                </a:solidFill>
              </a:rPr>
              <a:t>    tieši </a:t>
            </a:r>
            <a:r>
              <a:rPr lang="lv-LV" sz="1600" b="1" dirty="0">
                <a:solidFill>
                  <a:schemeClr val="tx1"/>
                </a:solidFill>
              </a:rPr>
              <a:t>lietot pārtikas </a:t>
            </a:r>
            <a:r>
              <a:rPr lang="lv-LV" sz="1600" b="1" dirty="0" smtClean="0">
                <a:solidFill>
                  <a:schemeClr val="tx1"/>
                </a:solidFill>
              </a:rPr>
              <a:t>ražošanā</a:t>
            </a:r>
          </a:p>
        </p:txBody>
      </p:sp>
      <p:sp>
        <p:nvSpPr>
          <p:cNvPr id="11" name="Rounded Rectangle 10"/>
          <p:cNvSpPr/>
          <p:nvPr/>
        </p:nvSpPr>
        <p:spPr>
          <a:xfrm>
            <a:off x="4323521" y="1801468"/>
            <a:ext cx="2494353" cy="942586"/>
          </a:xfrm>
          <a:prstGeom prst="roundRect">
            <a:avLst>
              <a:gd name="adj" fmla="val 964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smtClean="0">
                <a:solidFill>
                  <a:schemeClr val="tx1"/>
                </a:solidFill>
              </a:rPr>
              <a:t>Parasti </a:t>
            </a:r>
            <a:r>
              <a:rPr lang="lv-LV" sz="1600" dirty="0">
                <a:solidFill>
                  <a:schemeClr val="tx1"/>
                </a:solidFill>
              </a:rPr>
              <a:t>no šīs biomasas iegūst šķidru un gāzveida </a:t>
            </a:r>
            <a:r>
              <a:rPr lang="lv-LV" sz="1600" dirty="0" smtClean="0">
                <a:solidFill>
                  <a:schemeClr val="tx1"/>
                </a:solidFill>
              </a:rPr>
              <a:t>biodegvielu</a:t>
            </a:r>
          </a:p>
        </p:txBody>
      </p:sp>
      <p:sp>
        <p:nvSpPr>
          <p:cNvPr id="12" name="Rounded Rectangle 11"/>
          <p:cNvSpPr/>
          <p:nvPr/>
        </p:nvSpPr>
        <p:spPr>
          <a:xfrm>
            <a:off x="6980051" y="1801468"/>
            <a:ext cx="3899599" cy="942586"/>
          </a:xfrm>
          <a:prstGeom prst="roundRect">
            <a:avLst>
              <a:gd name="adj" fmla="val 9648"/>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smtClean="0">
                <a:solidFill>
                  <a:schemeClr val="tx1"/>
                </a:solidFill>
              </a:rPr>
              <a:t>Galvenie </a:t>
            </a:r>
            <a:r>
              <a:rPr lang="lv-LV" sz="1600" dirty="0">
                <a:solidFill>
                  <a:schemeClr val="tx1"/>
                </a:solidFill>
              </a:rPr>
              <a:t>produkti, kas pašlaik pieejami pasaules tirgū, ir bioetanols, </a:t>
            </a:r>
            <a:r>
              <a:rPr lang="lv-LV" sz="1600" dirty="0" err="1">
                <a:solidFill>
                  <a:schemeClr val="tx1"/>
                </a:solidFill>
              </a:rPr>
              <a:t>biobutanols</a:t>
            </a:r>
            <a:r>
              <a:rPr lang="lv-LV" sz="1600" dirty="0">
                <a:solidFill>
                  <a:schemeClr val="tx1"/>
                </a:solidFill>
              </a:rPr>
              <a:t>, biodīzeļdegviela un </a:t>
            </a:r>
            <a:r>
              <a:rPr lang="lv-LV" sz="1600" dirty="0" err="1">
                <a:solidFill>
                  <a:schemeClr val="tx1"/>
                </a:solidFill>
              </a:rPr>
              <a:t>biometāns</a:t>
            </a:r>
            <a:endParaRPr lang="lv-LV" sz="1600" dirty="0" smtClean="0">
              <a:solidFill>
                <a:schemeClr val="tx1"/>
              </a:solidFill>
            </a:endParaRPr>
          </a:p>
        </p:txBody>
      </p:sp>
      <p:sp>
        <p:nvSpPr>
          <p:cNvPr id="13" name="Rounded Rectangle 12"/>
          <p:cNvSpPr/>
          <p:nvPr/>
        </p:nvSpPr>
        <p:spPr>
          <a:xfrm>
            <a:off x="4149444" y="3317374"/>
            <a:ext cx="3458819" cy="1142646"/>
          </a:xfrm>
          <a:prstGeom prst="roundRect">
            <a:avLst>
              <a:gd name="adj" fmla="val 1232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smtClean="0">
                <a:solidFill>
                  <a:schemeClr val="tx1"/>
                </a:solidFill>
              </a:rPr>
              <a:t>Šīs </a:t>
            </a:r>
            <a:r>
              <a:rPr lang="lv-LV" sz="1600" dirty="0">
                <a:solidFill>
                  <a:schemeClr val="tx1"/>
                </a:solidFill>
              </a:rPr>
              <a:t>biomasas izejvielas sauc par </a:t>
            </a:r>
            <a:r>
              <a:rPr lang="lv-LV" sz="1600" dirty="0" err="1">
                <a:solidFill>
                  <a:schemeClr val="tx1"/>
                </a:solidFill>
              </a:rPr>
              <a:t>lignocelulozes</a:t>
            </a:r>
            <a:r>
              <a:rPr lang="lv-LV" sz="1600" dirty="0">
                <a:solidFill>
                  <a:schemeClr val="tx1"/>
                </a:solidFill>
              </a:rPr>
              <a:t> biomasu, kas ietver, piemēram, enerģētisko koksni, ātraudzīgos krūmus, lapas, zāli, </a:t>
            </a:r>
            <a:r>
              <a:rPr lang="lv-LV" sz="1600" dirty="0" smtClean="0">
                <a:solidFill>
                  <a:schemeClr val="tx1"/>
                </a:solidFill>
              </a:rPr>
              <a:t>salmus</a:t>
            </a:r>
          </a:p>
        </p:txBody>
      </p:sp>
      <p:sp>
        <p:nvSpPr>
          <p:cNvPr id="15" name="Rounded Rectangle 14"/>
          <p:cNvSpPr/>
          <p:nvPr/>
        </p:nvSpPr>
        <p:spPr>
          <a:xfrm>
            <a:off x="7771976" y="3317374"/>
            <a:ext cx="4045226" cy="1142646"/>
          </a:xfrm>
          <a:prstGeom prst="roundRect">
            <a:avLst>
              <a:gd name="adj" fmla="val 1232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smtClean="0">
                <a:solidFill>
                  <a:schemeClr val="tx1"/>
                </a:solidFill>
              </a:rPr>
              <a:t>Audzēšanai </a:t>
            </a:r>
            <a:r>
              <a:rPr lang="lv-LV" sz="1600" dirty="0">
                <a:solidFill>
                  <a:schemeClr val="tx1"/>
                </a:solidFill>
              </a:rPr>
              <a:t>ir nepieciešamas mazākas zemes platības, turklāt pieeja šiem resursiem tiek nodrošināta visa gada garumā, ja nav augu veģetācijai nepiemērotas sezonas</a:t>
            </a:r>
            <a:endParaRPr lang="lv-LV" sz="1600" dirty="0" smtClean="0">
              <a:solidFill>
                <a:schemeClr val="tx1"/>
              </a:solidFill>
            </a:endParaRPr>
          </a:p>
        </p:txBody>
      </p:sp>
      <p:sp>
        <p:nvSpPr>
          <p:cNvPr id="16" name="Rounded Rectangle 15"/>
          <p:cNvSpPr/>
          <p:nvPr/>
        </p:nvSpPr>
        <p:spPr>
          <a:xfrm>
            <a:off x="337932" y="4638930"/>
            <a:ext cx="4194312" cy="1201212"/>
          </a:xfrm>
          <a:prstGeom prst="roundRect">
            <a:avLst>
              <a:gd name="adj" fmla="val 9648"/>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mj-lt"/>
              <a:buAutoNum type="arabicPeriod" startAt="3"/>
            </a:pPr>
            <a:r>
              <a:rPr lang="lv-LV" sz="1600" b="1" u="sng" dirty="0">
                <a:solidFill>
                  <a:schemeClr val="tx1"/>
                </a:solidFill>
              </a:rPr>
              <a:t>Trešās paaudzes</a:t>
            </a:r>
            <a:r>
              <a:rPr lang="lv-LV" sz="1600" b="1" dirty="0">
                <a:solidFill>
                  <a:schemeClr val="tx1"/>
                </a:solidFill>
              </a:rPr>
              <a:t> biodegvielu iegūst no tādiem biomasas veidiem, kuri </a:t>
            </a:r>
            <a:r>
              <a:rPr lang="lv-LV" sz="1600" b="1" dirty="0" smtClean="0">
                <a:solidFill>
                  <a:schemeClr val="tx1"/>
                </a:solidFill>
              </a:rPr>
              <a:t>    nekonkurē </a:t>
            </a:r>
            <a:r>
              <a:rPr lang="lv-LV" sz="1600" b="1" dirty="0">
                <a:solidFill>
                  <a:schemeClr val="tx1"/>
                </a:solidFill>
              </a:rPr>
              <a:t>ar pārtikas un šķiedru </a:t>
            </a:r>
            <a:r>
              <a:rPr lang="lv-LV" sz="1600" b="1" dirty="0" smtClean="0">
                <a:solidFill>
                  <a:schemeClr val="tx1"/>
                </a:solidFill>
              </a:rPr>
              <a:t>     sektoru – izmanto, piemēram, aļģes</a:t>
            </a:r>
            <a:endParaRPr lang="lv-LV" sz="1600" dirty="0" smtClean="0">
              <a:solidFill>
                <a:schemeClr val="tx1"/>
              </a:solidFill>
            </a:endParaRPr>
          </a:p>
        </p:txBody>
      </p:sp>
      <p:sp>
        <p:nvSpPr>
          <p:cNvPr id="18" name="Rounded Rectangle 17"/>
          <p:cNvSpPr/>
          <p:nvPr/>
        </p:nvSpPr>
        <p:spPr>
          <a:xfrm>
            <a:off x="4149444" y="5149000"/>
            <a:ext cx="3178820" cy="1149626"/>
          </a:xfrm>
          <a:prstGeom prst="roundRect">
            <a:avLst>
              <a:gd name="adj" fmla="val 1232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smtClean="0">
                <a:solidFill>
                  <a:schemeClr val="tx1"/>
                </a:solidFill>
              </a:rPr>
              <a:t>Aļģēm </a:t>
            </a:r>
            <a:r>
              <a:rPr lang="lv-LV" sz="1600" dirty="0">
                <a:solidFill>
                  <a:schemeClr val="tx1"/>
                </a:solidFill>
              </a:rPr>
              <a:t>piemīt ātra masas pieauguma spēja, to audzēšanai nav vajadzīgas iekoptas platības un augsta ūdens kvalitāte</a:t>
            </a:r>
            <a:endParaRPr lang="lv-LV" sz="1600" dirty="0" smtClean="0">
              <a:solidFill>
                <a:schemeClr val="tx1"/>
              </a:solidFill>
            </a:endParaRPr>
          </a:p>
        </p:txBody>
      </p:sp>
      <p:sp>
        <p:nvSpPr>
          <p:cNvPr id="19" name="Rounded Rectangle 18"/>
          <p:cNvSpPr/>
          <p:nvPr/>
        </p:nvSpPr>
        <p:spPr>
          <a:xfrm>
            <a:off x="7482463" y="5149000"/>
            <a:ext cx="4572000" cy="1149626"/>
          </a:xfrm>
          <a:prstGeom prst="roundRect">
            <a:avLst>
              <a:gd name="adj" fmla="val 12323"/>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lv-LV" sz="1600" dirty="0">
                <a:solidFill>
                  <a:schemeClr val="tx1"/>
                </a:solidFill>
              </a:rPr>
              <a:t>Pašlaik notiek strauja trešās paaudzes </a:t>
            </a:r>
            <a:r>
              <a:rPr lang="lv-LV" sz="1600" dirty="0" err="1">
                <a:solidFill>
                  <a:schemeClr val="tx1"/>
                </a:solidFill>
              </a:rPr>
              <a:t>bioenergoresursu</a:t>
            </a:r>
            <a:r>
              <a:rPr lang="lv-LV" sz="1600" dirty="0">
                <a:solidFill>
                  <a:schemeClr val="tx1"/>
                </a:solidFill>
              </a:rPr>
              <a:t> ieguves attīstība, jo otrās paaudze biodegviela nav vienīgā iespēja, kā aizstāt fosilās degvielas un novērst konkurenci ar pārtikas sektoru</a:t>
            </a:r>
          </a:p>
        </p:txBody>
      </p:sp>
    </p:spTree>
    <p:extLst>
      <p:ext uri="{BB962C8B-B14F-4D97-AF65-F5344CB8AC3E}">
        <p14:creationId xmlns:p14="http://schemas.microsoft.com/office/powerpoint/2010/main" val="158640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8_Atteli\10479158613_b7c81ccf4b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1957" y="2301461"/>
            <a:ext cx="5980043" cy="39866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1045017" y="457061"/>
            <a:ext cx="10128092" cy="106362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Bioenergoresursu pārstrādes rezultātā tiek iegūti produkti, kas tiek izmantoti dažādos tautsaimniecības sektoros: enerģētikā, transportā, mājsaimniecībās, pakalpojumu sniegšanā, rūpniecībā un lauksaimniecībā</a:t>
            </a:r>
            <a:endParaRPr lang="lv-LV" sz="2400" dirty="0" smtClean="0"/>
          </a:p>
        </p:txBody>
      </p:sp>
      <p:sp>
        <p:nvSpPr>
          <p:cNvPr id="5" name="Rounded Rectangle 4"/>
          <p:cNvSpPr/>
          <p:nvPr/>
        </p:nvSpPr>
        <p:spPr>
          <a:xfrm>
            <a:off x="1045017" y="1716437"/>
            <a:ext cx="10128092" cy="8925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a:solidFill>
                  <a:schemeClr val="tx1"/>
                </a:solidFill>
              </a:rPr>
              <a:t>Bioenergoresursu</a:t>
            </a:r>
            <a:r>
              <a:rPr lang="lv-LV" b="1" dirty="0">
                <a:solidFill>
                  <a:schemeClr val="tx1"/>
                </a:solidFill>
              </a:rPr>
              <a:t> pārstrādes tehnoloģiskos produktus var iedalīt pēc dažādām pazīmēm: gan pēc agregātstāvokļa un produktu fizikālajām vai ķīmiskajām īpašībām, gan pēc produkta avota, </a:t>
            </a:r>
            <a:endParaRPr lang="lv-LV" b="1" dirty="0" smtClean="0">
              <a:solidFill>
                <a:schemeClr val="tx1"/>
              </a:solidFill>
            </a:endParaRPr>
          </a:p>
          <a:p>
            <a:pPr algn="ctr"/>
            <a:r>
              <a:rPr lang="lv-LV" b="1" dirty="0" smtClean="0">
                <a:solidFill>
                  <a:schemeClr val="tx1"/>
                </a:solidFill>
              </a:rPr>
              <a:t>gan </a:t>
            </a:r>
            <a:r>
              <a:rPr lang="lv-LV" b="1" dirty="0">
                <a:solidFill>
                  <a:schemeClr val="tx1"/>
                </a:solidFill>
              </a:rPr>
              <a:t>arī pēc to izmantošanas iespējām</a:t>
            </a:r>
            <a:endParaRPr lang="lv-LV" b="1" dirty="0" smtClean="0">
              <a:solidFill>
                <a:schemeClr val="tx1"/>
              </a:solidFill>
            </a:endParaRPr>
          </a:p>
        </p:txBody>
      </p:sp>
      <p:sp>
        <p:nvSpPr>
          <p:cNvPr id="9" name="Rounded Rectangle 8"/>
          <p:cNvSpPr/>
          <p:nvPr/>
        </p:nvSpPr>
        <p:spPr>
          <a:xfrm>
            <a:off x="329856" y="2914629"/>
            <a:ext cx="3893593" cy="102874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lv-LV" b="1" u="sng" dirty="0">
                <a:solidFill>
                  <a:schemeClr val="tx1"/>
                </a:solidFill>
              </a:rPr>
              <a:t>C</a:t>
            </a:r>
            <a:r>
              <a:rPr lang="lv-LV" b="1" u="sng" dirty="0" smtClean="0">
                <a:solidFill>
                  <a:schemeClr val="tx1"/>
                </a:solidFill>
              </a:rPr>
              <a:t>ietā</a:t>
            </a:r>
            <a:r>
              <a:rPr lang="lv-LV" b="1" dirty="0" smtClean="0">
                <a:solidFill>
                  <a:schemeClr val="tx1"/>
                </a:solidFill>
              </a:rPr>
              <a:t> </a:t>
            </a:r>
            <a:r>
              <a:rPr lang="lv-LV" b="1" dirty="0">
                <a:solidFill>
                  <a:schemeClr val="tx1"/>
                </a:solidFill>
              </a:rPr>
              <a:t>biomasa tehnoloģisko produktu ražošanai, piemēram, kaļķu apdedzināšanas </a:t>
            </a:r>
            <a:r>
              <a:rPr lang="lv-LV" b="1" dirty="0" smtClean="0">
                <a:solidFill>
                  <a:schemeClr val="tx1"/>
                </a:solidFill>
              </a:rPr>
              <a:t>procesā</a:t>
            </a:r>
            <a:endParaRPr lang="lv-LV" b="1" dirty="0">
              <a:solidFill>
                <a:schemeClr val="tx1"/>
              </a:solidFill>
            </a:endParaRPr>
          </a:p>
        </p:txBody>
      </p:sp>
      <p:sp>
        <p:nvSpPr>
          <p:cNvPr id="10" name="Rounded Rectangle 9"/>
          <p:cNvSpPr/>
          <p:nvPr/>
        </p:nvSpPr>
        <p:spPr>
          <a:xfrm>
            <a:off x="329855" y="4187015"/>
            <a:ext cx="4430988" cy="1155131"/>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2"/>
            </a:pPr>
            <a:r>
              <a:rPr lang="lv-LV" b="1" u="sng" dirty="0">
                <a:solidFill>
                  <a:schemeClr val="tx1"/>
                </a:solidFill>
              </a:rPr>
              <a:t>G</a:t>
            </a:r>
            <a:r>
              <a:rPr lang="lv-LV" b="1" u="sng" dirty="0" smtClean="0">
                <a:solidFill>
                  <a:schemeClr val="tx1"/>
                </a:solidFill>
              </a:rPr>
              <a:t>āzveida</a:t>
            </a:r>
            <a:r>
              <a:rPr lang="lv-LV" b="1" dirty="0" smtClean="0">
                <a:solidFill>
                  <a:schemeClr val="tx1"/>
                </a:solidFill>
              </a:rPr>
              <a:t> </a:t>
            </a:r>
            <a:r>
              <a:rPr lang="lv-LV" b="1" dirty="0">
                <a:solidFill>
                  <a:schemeClr val="tx1"/>
                </a:solidFill>
              </a:rPr>
              <a:t>vielas elektroenerģijas un siltumenerģijas ražošanai koģenerācijas stacijās, elektrostacijās un katlu mājās un transporta </a:t>
            </a:r>
            <a:r>
              <a:rPr lang="lv-LV" b="1" dirty="0" smtClean="0">
                <a:solidFill>
                  <a:schemeClr val="tx1"/>
                </a:solidFill>
              </a:rPr>
              <a:t>līdzekļos</a:t>
            </a:r>
            <a:endParaRPr lang="lv-LV" b="1" dirty="0">
              <a:solidFill>
                <a:schemeClr val="tx1"/>
              </a:solidFill>
            </a:endParaRPr>
          </a:p>
        </p:txBody>
      </p:sp>
      <p:sp>
        <p:nvSpPr>
          <p:cNvPr id="11" name="Rounded Rectangle 10"/>
          <p:cNvSpPr/>
          <p:nvPr/>
        </p:nvSpPr>
        <p:spPr>
          <a:xfrm>
            <a:off x="3850627" y="2750273"/>
            <a:ext cx="4285716" cy="135745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dirty="0" smtClean="0">
                <a:solidFill>
                  <a:schemeClr val="tx1"/>
                </a:solidFill>
              </a:rPr>
              <a:t>Koksnes šķelda, briketes un granulas, malka</a:t>
            </a:r>
          </a:p>
          <a:p>
            <a:pPr marL="285750" indent="-285750">
              <a:buFont typeface="Arial" panose="020B0604020202020204" pitchFamily="34" charset="0"/>
              <a:buChar char="•"/>
            </a:pPr>
            <a:r>
              <a:rPr lang="lv-LV" sz="1600" b="1" dirty="0" smtClean="0">
                <a:solidFill>
                  <a:schemeClr val="tx1"/>
                </a:solidFill>
              </a:rPr>
              <a:t>Salmi, salmu granulas</a:t>
            </a:r>
          </a:p>
          <a:p>
            <a:pPr marL="285750" indent="-285750">
              <a:buFont typeface="Arial" panose="020B0604020202020204" pitchFamily="34" charset="0"/>
              <a:buChar char="•"/>
            </a:pPr>
            <a:r>
              <a:rPr lang="lv-LV" sz="1600" b="1" dirty="0" smtClean="0">
                <a:solidFill>
                  <a:schemeClr val="tx1"/>
                </a:solidFill>
              </a:rPr>
              <a:t>Atkritumi, piemēram, lietotas riepas, no atkritumiem iegūtais kurināmais</a:t>
            </a:r>
          </a:p>
          <a:p>
            <a:pPr marL="285750" indent="-285750">
              <a:buFont typeface="Arial" panose="020B0604020202020204" pitchFamily="34" charset="0"/>
              <a:buChar char="•"/>
            </a:pPr>
            <a:r>
              <a:rPr lang="lv-LV" sz="1600" b="1" dirty="0" smtClean="0">
                <a:solidFill>
                  <a:schemeClr val="tx1"/>
                </a:solidFill>
              </a:rPr>
              <a:t>Kokogles</a:t>
            </a:r>
            <a:endParaRPr lang="lv-LV" sz="1600" b="1" dirty="0">
              <a:solidFill>
                <a:schemeClr val="tx1"/>
              </a:solidFill>
            </a:endParaRPr>
          </a:p>
        </p:txBody>
      </p:sp>
      <p:sp>
        <p:nvSpPr>
          <p:cNvPr id="12" name="Rounded Rectangle 11"/>
          <p:cNvSpPr/>
          <p:nvPr/>
        </p:nvSpPr>
        <p:spPr>
          <a:xfrm>
            <a:off x="4596774" y="4469624"/>
            <a:ext cx="1714574" cy="58991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dirty="0" smtClean="0">
                <a:solidFill>
                  <a:schemeClr val="tx1"/>
                </a:solidFill>
              </a:rPr>
              <a:t>Biogāze</a:t>
            </a:r>
          </a:p>
          <a:p>
            <a:pPr marL="285750" indent="-285750">
              <a:buFont typeface="Arial" panose="020B0604020202020204" pitchFamily="34" charset="0"/>
              <a:buChar char="•"/>
            </a:pPr>
            <a:r>
              <a:rPr lang="lv-LV" sz="1600" b="1" dirty="0" smtClean="0">
                <a:solidFill>
                  <a:schemeClr val="tx1"/>
                </a:solidFill>
              </a:rPr>
              <a:t>Sintēzes gāze</a:t>
            </a:r>
            <a:endParaRPr lang="lv-LV" sz="1600" b="1" dirty="0">
              <a:solidFill>
                <a:schemeClr val="tx1"/>
              </a:solidFill>
            </a:endParaRPr>
          </a:p>
        </p:txBody>
      </p:sp>
      <p:sp>
        <p:nvSpPr>
          <p:cNvPr id="13" name="Rounded Rectangle 12"/>
          <p:cNvSpPr/>
          <p:nvPr/>
        </p:nvSpPr>
        <p:spPr>
          <a:xfrm>
            <a:off x="329855" y="5585791"/>
            <a:ext cx="5116787" cy="96309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startAt="3"/>
            </a:pPr>
            <a:r>
              <a:rPr lang="lv-LV" b="1" u="sng" dirty="0">
                <a:solidFill>
                  <a:schemeClr val="tx1"/>
                </a:solidFill>
              </a:rPr>
              <a:t>Š</a:t>
            </a:r>
            <a:r>
              <a:rPr lang="lv-LV" b="1" u="sng" dirty="0" smtClean="0">
                <a:solidFill>
                  <a:schemeClr val="tx1"/>
                </a:solidFill>
              </a:rPr>
              <a:t>ķidrā</a:t>
            </a:r>
            <a:r>
              <a:rPr lang="lv-LV" b="1" dirty="0" smtClean="0">
                <a:solidFill>
                  <a:schemeClr val="tx1"/>
                </a:solidFill>
              </a:rPr>
              <a:t> </a:t>
            </a:r>
            <a:r>
              <a:rPr lang="lv-LV" b="1" dirty="0">
                <a:solidFill>
                  <a:schemeClr val="tx1"/>
                </a:solidFill>
              </a:rPr>
              <a:t>degviela transporta līdzekļiem vai elektroenerģijas un siltumenerģijas ražošanai elektrostacijās un koģenerācijas </a:t>
            </a:r>
            <a:r>
              <a:rPr lang="lv-LV" b="1" dirty="0" smtClean="0">
                <a:solidFill>
                  <a:schemeClr val="tx1"/>
                </a:solidFill>
              </a:rPr>
              <a:t>stacijās</a:t>
            </a:r>
            <a:endParaRPr lang="lv-LV" b="1" dirty="0">
              <a:solidFill>
                <a:schemeClr val="tx1"/>
              </a:solidFill>
            </a:endParaRPr>
          </a:p>
        </p:txBody>
      </p:sp>
      <p:sp>
        <p:nvSpPr>
          <p:cNvPr id="14" name="Rounded Rectangle 13"/>
          <p:cNvSpPr/>
          <p:nvPr/>
        </p:nvSpPr>
        <p:spPr>
          <a:xfrm>
            <a:off x="5190847" y="5693774"/>
            <a:ext cx="1914810" cy="735687"/>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sz="1600" b="1" dirty="0" smtClean="0">
                <a:solidFill>
                  <a:schemeClr val="tx1"/>
                </a:solidFill>
              </a:rPr>
              <a:t>Biodīzeļdegviela</a:t>
            </a:r>
          </a:p>
          <a:p>
            <a:pPr marL="285750" indent="-285750">
              <a:buFont typeface="Arial" panose="020B0604020202020204" pitchFamily="34" charset="0"/>
              <a:buChar char="•"/>
            </a:pPr>
            <a:r>
              <a:rPr lang="lv-LV" sz="1600" b="1" dirty="0" smtClean="0">
                <a:solidFill>
                  <a:schemeClr val="tx1"/>
                </a:solidFill>
              </a:rPr>
              <a:t>Bioetanols</a:t>
            </a:r>
          </a:p>
          <a:p>
            <a:pPr marL="285750" indent="-285750">
              <a:buFont typeface="Arial" panose="020B0604020202020204" pitchFamily="34" charset="0"/>
              <a:buChar char="•"/>
            </a:pPr>
            <a:r>
              <a:rPr lang="lv-LV" sz="1600" b="1" dirty="0" err="1" smtClean="0">
                <a:solidFill>
                  <a:schemeClr val="tx1"/>
                </a:solidFill>
              </a:rPr>
              <a:t>Biobutanols</a:t>
            </a:r>
            <a:endParaRPr lang="lv-LV" sz="1600" b="1" dirty="0">
              <a:solidFill>
                <a:schemeClr val="tx1"/>
              </a:solidFill>
            </a:endParaRPr>
          </a:p>
        </p:txBody>
      </p:sp>
    </p:spTree>
    <p:extLst>
      <p:ext uri="{BB962C8B-B14F-4D97-AF65-F5344CB8AC3E}">
        <p14:creationId xmlns:p14="http://schemas.microsoft.com/office/powerpoint/2010/main" val="1495420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8_Atteli\14270861292_d73f780dff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89451"/>
            <a:ext cx="7146235" cy="47629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105836" y="635965"/>
            <a:ext cx="4780721" cy="115364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Biogāzes</a:t>
            </a:r>
            <a:r>
              <a:rPr lang="lv-LV" sz="2400" dirty="0"/>
              <a:t> ražošanas tehnoloģisko iekārtu kopums ir vienota sistēma, kura </a:t>
            </a:r>
            <a:r>
              <a:rPr lang="lv-LV" sz="2400" dirty="0" smtClean="0"/>
              <a:t>ietver:</a:t>
            </a:r>
          </a:p>
        </p:txBody>
      </p:sp>
      <p:sp>
        <p:nvSpPr>
          <p:cNvPr id="4" name="Rounded Rectangle 3"/>
          <p:cNvSpPr/>
          <p:nvPr/>
        </p:nvSpPr>
        <p:spPr>
          <a:xfrm>
            <a:off x="6898612" y="3315607"/>
            <a:ext cx="4949399" cy="84084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Biogāzes ražošanas blakusprodukts ir </a:t>
            </a:r>
            <a:r>
              <a:rPr lang="lv-LV" b="1" dirty="0" err="1" smtClean="0">
                <a:solidFill>
                  <a:schemeClr val="tx1"/>
                </a:solidFill>
              </a:rPr>
              <a:t>digestāts</a:t>
            </a:r>
            <a:r>
              <a:rPr lang="lv-LV" b="1" dirty="0" smtClean="0">
                <a:solidFill>
                  <a:schemeClr val="tx1"/>
                </a:solidFill>
              </a:rPr>
              <a:t> jeb pārstrādes substrāts, </a:t>
            </a:r>
            <a:r>
              <a:rPr lang="lv-LV" b="1" dirty="0">
                <a:solidFill>
                  <a:schemeClr val="tx1"/>
                </a:solidFill>
              </a:rPr>
              <a:t>ko izmanto kā </a:t>
            </a:r>
            <a:endParaRPr lang="lv-LV" b="1" dirty="0" smtClean="0">
              <a:solidFill>
                <a:schemeClr val="tx1"/>
              </a:solidFill>
            </a:endParaRPr>
          </a:p>
          <a:p>
            <a:pPr algn="ctr"/>
            <a:r>
              <a:rPr lang="lv-LV" b="1" dirty="0" smtClean="0">
                <a:solidFill>
                  <a:schemeClr val="tx1"/>
                </a:solidFill>
              </a:rPr>
              <a:t>augsnes </a:t>
            </a:r>
            <a:r>
              <a:rPr lang="lv-LV" b="1" dirty="0">
                <a:solidFill>
                  <a:schemeClr val="tx1"/>
                </a:solidFill>
              </a:rPr>
              <a:t>mēslojumu</a:t>
            </a:r>
            <a:endParaRPr lang="lv-LV" b="1" dirty="0" smtClean="0">
              <a:solidFill>
                <a:schemeClr val="tx1"/>
              </a:solidFill>
            </a:endParaRPr>
          </a:p>
        </p:txBody>
      </p:sp>
      <p:sp>
        <p:nvSpPr>
          <p:cNvPr id="5" name="Rounded Rectangle 4"/>
          <p:cNvSpPr/>
          <p:nvPr/>
        </p:nvSpPr>
        <p:spPr>
          <a:xfrm>
            <a:off x="6901044" y="4349559"/>
            <a:ext cx="4949399" cy="110363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Anaerobās fermentācijas procesā rodas maz siltuma atšķirībā no aerobās (skābekļa klātbūtnē notiekošās) sadalīšanās, piemēram, </a:t>
            </a:r>
            <a:r>
              <a:rPr lang="lv-LV" b="1" dirty="0" smtClean="0">
                <a:solidFill>
                  <a:schemeClr val="tx1"/>
                </a:solidFill>
              </a:rPr>
              <a:t>kompostēšanas</a:t>
            </a:r>
          </a:p>
        </p:txBody>
      </p:sp>
      <p:sp>
        <p:nvSpPr>
          <p:cNvPr id="6" name="Rounded Rectangle 5"/>
          <p:cNvSpPr/>
          <p:nvPr/>
        </p:nvSpPr>
        <p:spPr>
          <a:xfrm>
            <a:off x="6901044" y="5646305"/>
            <a:ext cx="4949399" cy="66278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Substrātā ķīmiski </a:t>
            </a:r>
            <a:r>
              <a:rPr lang="lv-LV" b="1" dirty="0">
                <a:solidFill>
                  <a:schemeClr val="tx1"/>
                </a:solidFill>
              </a:rPr>
              <a:t>ieslēgtā enerģija paliek galvenokārt saražotajā biogāzē metāna formā</a:t>
            </a:r>
          </a:p>
        </p:txBody>
      </p:sp>
      <p:sp>
        <p:nvSpPr>
          <p:cNvPr id="7" name="Rounded Rectangle 6"/>
          <p:cNvSpPr/>
          <p:nvPr/>
        </p:nvSpPr>
        <p:spPr>
          <a:xfrm>
            <a:off x="7666384" y="347869"/>
            <a:ext cx="4181627" cy="2564296"/>
          </a:xfrm>
          <a:prstGeom prst="roundRect">
            <a:avLst>
              <a:gd name="adj" fmla="val 964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Dažādus izejvielu avotus </a:t>
            </a:r>
            <a:r>
              <a:rPr lang="lv-LV" dirty="0" smtClean="0">
                <a:solidFill>
                  <a:schemeClr val="tx1"/>
                </a:solidFill>
              </a:rPr>
              <a:t>(kūtsmēslus, organiskos atkritumus un dažreiz arī zaļo biomasu, piemēram, kukurūzu)</a:t>
            </a:r>
          </a:p>
          <a:p>
            <a:pPr marL="285750" indent="-285750">
              <a:spcAft>
                <a:spcPts val="600"/>
              </a:spcAft>
              <a:buFont typeface="Arial" panose="020B0604020202020204" pitchFamily="34" charset="0"/>
              <a:buChar char="•"/>
            </a:pPr>
            <a:r>
              <a:rPr lang="lv-LV" b="1" dirty="0" smtClean="0">
                <a:solidFill>
                  <a:schemeClr val="tx1"/>
                </a:solidFill>
              </a:rPr>
              <a:t>Biogāzes reaktorus</a:t>
            </a:r>
          </a:p>
          <a:p>
            <a:pPr marL="285750" indent="-285750">
              <a:spcAft>
                <a:spcPts val="600"/>
              </a:spcAft>
              <a:buFont typeface="Arial" panose="020B0604020202020204" pitchFamily="34" charset="0"/>
              <a:buChar char="•"/>
            </a:pPr>
            <a:r>
              <a:rPr lang="lv-LV" b="1" dirty="0" smtClean="0">
                <a:solidFill>
                  <a:schemeClr val="tx1"/>
                </a:solidFill>
              </a:rPr>
              <a:t>Biogāzes rezervuārus</a:t>
            </a:r>
          </a:p>
          <a:p>
            <a:pPr marL="285750" indent="-285750">
              <a:spcAft>
                <a:spcPts val="600"/>
              </a:spcAft>
              <a:buFont typeface="Arial" panose="020B0604020202020204" pitchFamily="34" charset="0"/>
              <a:buChar char="•"/>
            </a:pPr>
            <a:r>
              <a:rPr lang="lv-LV" b="1" dirty="0" err="1" smtClean="0">
                <a:solidFill>
                  <a:schemeClr val="tx1"/>
                </a:solidFill>
              </a:rPr>
              <a:t>Digestāta</a:t>
            </a:r>
            <a:r>
              <a:rPr lang="lv-LV" b="1" dirty="0" smtClean="0">
                <a:solidFill>
                  <a:schemeClr val="tx1"/>
                </a:solidFill>
              </a:rPr>
              <a:t> bloku</a:t>
            </a:r>
          </a:p>
          <a:p>
            <a:pPr marL="285750" indent="-285750">
              <a:spcAft>
                <a:spcPts val="600"/>
              </a:spcAft>
              <a:buFont typeface="Arial" panose="020B0604020202020204" pitchFamily="34" charset="0"/>
              <a:buChar char="•"/>
            </a:pPr>
            <a:r>
              <a:rPr lang="lv-LV" b="1" dirty="0" smtClean="0">
                <a:solidFill>
                  <a:schemeClr val="tx1"/>
                </a:solidFill>
              </a:rPr>
              <a:t>Biogāzes izmantošanas iekārtas enerģijas ražošanai</a:t>
            </a:r>
            <a:endParaRPr lang="lv-LV" b="1" dirty="0">
              <a:solidFill>
                <a:schemeClr val="tx1"/>
              </a:solidFill>
            </a:endParaRPr>
          </a:p>
        </p:txBody>
      </p:sp>
    </p:spTree>
    <p:extLst>
      <p:ext uri="{BB962C8B-B14F-4D97-AF65-F5344CB8AC3E}">
        <p14:creationId xmlns:p14="http://schemas.microsoft.com/office/powerpoint/2010/main" val="3271414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992" y="1593436"/>
            <a:ext cx="8426636" cy="499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4143047" y="920497"/>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itle 1"/>
          <p:cNvSpPr txBox="1">
            <a:spLocks/>
          </p:cNvSpPr>
          <p:nvPr/>
        </p:nvSpPr>
        <p:spPr>
          <a:xfrm>
            <a:off x="346524" y="309505"/>
            <a:ext cx="8419789" cy="863312"/>
          </a:xfrm>
          <a:prstGeom prst="roundRect">
            <a:avLst>
              <a:gd name="adj" fmla="val 18373"/>
            </a:avLst>
          </a:prstGeom>
          <a:solidFill>
            <a:schemeClr val="bg1">
              <a:lumMod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Piemērs </a:t>
            </a:r>
            <a:r>
              <a:rPr lang="lv-LV" sz="2400" dirty="0" smtClean="0"/>
              <a:t>– lauksaimniecības </a:t>
            </a:r>
            <a:r>
              <a:rPr lang="lv-LV" sz="2400" dirty="0" err="1"/>
              <a:t>kofermentācijas</a:t>
            </a:r>
            <a:r>
              <a:rPr lang="lv-LV" sz="2400" dirty="0"/>
              <a:t> biogāzes stacija, kurā izmanto kūtsmēslus un kukurūzas </a:t>
            </a:r>
            <a:r>
              <a:rPr lang="lv-LV" sz="2400" dirty="0" smtClean="0"/>
              <a:t>skābbarību </a:t>
            </a:r>
            <a:endParaRPr lang="lv-LV" sz="2400" dirty="0"/>
          </a:p>
        </p:txBody>
      </p:sp>
      <p:sp>
        <p:nvSpPr>
          <p:cNvPr id="7" name="Rounded Rectangle 6"/>
          <p:cNvSpPr/>
          <p:nvPr/>
        </p:nvSpPr>
        <p:spPr>
          <a:xfrm>
            <a:off x="8635792" y="1346752"/>
            <a:ext cx="3380617" cy="4547152"/>
          </a:xfrm>
          <a:prstGeom prst="roundRect">
            <a:avLst>
              <a:gd name="adj" fmla="val 949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lv-LV" sz="1600" b="1" dirty="0" smtClean="0">
                <a:solidFill>
                  <a:schemeClr val="tx1"/>
                </a:solidFill>
              </a:rPr>
              <a:t>Lopu kūtis</a:t>
            </a:r>
          </a:p>
          <a:p>
            <a:pPr marL="342900" indent="-342900">
              <a:buFont typeface="+mj-lt"/>
              <a:buAutoNum type="arabicPeriod"/>
            </a:pPr>
            <a:r>
              <a:rPr lang="lv-LV" sz="1600" b="1" dirty="0" smtClean="0">
                <a:solidFill>
                  <a:schemeClr val="tx1"/>
                </a:solidFill>
              </a:rPr>
              <a:t>Šķidro kūtsmēslu krātuves</a:t>
            </a:r>
          </a:p>
          <a:p>
            <a:pPr marL="342900" indent="-342900">
              <a:buFont typeface="+mj-lt"/>
              <a:buAutoNum type="arabicPeriod"/>
            </a:pPr>
            <a:r>
              <a:rPr lang="lv-LV" sz="1600" b="1" dirty="0" smtClean="0">
                <a:solidFill>
                  <a:schemeClr val="tx1"/>
                </a:solidFill>
              </a:rPr>
              <a:t>Bioatkritumu savākšanas tvertnes</a:t>
            </a:r>
          </a:p>
          <a:p>
            <a:pPr marL="342900" indent="-342900">
              <a:buFont typeface="+mj-lt"/>
              <a:buAutoNum type="arabicPeriod"/>
            </a:pPr>
            <a:r>
              <a:rPr lang="lv-LV" sz="1600" b="1" dirty="0" err="1" smtClean="0">
                <a:solidFill>
                  <a:schemeClr val="tx1"/>
                </a:solidFill>
              </a:rPr>
              <a:t>Sanitācijas</a:t>
            </a:r>
            <a:r>
              <a:rPr lang="lv-LV" sz="1600" b="1" dirty="0" smtClean="0">
                <a:solidFill>
                  <a:schemeClr val="tx1"/>
                </a:solidFill>
              </a:rPr>
              <a:t> tvertnes</a:t>
            </a:r>
          </a:p>
          <a:p>
            <a:pPr marL="342900" indent="-342900">
              <a:buFont typeface="+mj-lt"/>
              <a:buAutoNum type="arabicPeriod"/>
            </a:pPr>
            <a:r>
              <a:rPr lang="lv-LV" sz="1600" b="1" dirty="0" smtClean="0">
                <a:solidFill>
                  <a:schemeClr val="tx1"/>
                </a:solidFill>
              </a:rPr>
              <a:t>Pārvietojamas uzglabāšanas tvertnes</a:t>
            </a:r>
          </a:p>
          <a:p>
            <a:pPr marL="342900" indent="-342900">
              <a:buFont typeface="+mj-lt"/>
              <a:buAutoNum type="arabicPeriod"/>
            </a:pPr>
            <a:r>
              <a:rPr lang="lv-LV" sz="1600" b="1" dirty="0" smtClean="0">
                <a:solidFill>
                  <a:schemeClr val="tx1"/>
                </a:solidFill>
              </a:rPr>
              <a:t>Substrāta padeves sistēma</a:t>
            </a:r>
          </a:p>
          <a:p>
            <a:pPr marL="342900" indent="-342900">
              <a:buFont typeface="+mj-lt"/>
              <a:buAutoNum type="arabicPeriod"/>
            </a:pPr>
            <a:r>
              <a:rPr lang="lv-LV" sz="1600" b="1" dirty="0" smtClean="0">
                <a:solidFill>
                  <a:schemeClr val="tx1"/>
                </a:solidFill>
              </a:rPr>
              <a:t>Bioreaktors</a:t>
            </a:r>
          </a:p>
          <a:p>
            <a:pPr marL="342900" indent="-342900">
              <a:buFont typeface="+mj-lt"/>
              <a:buAutoNum type="arabicPeriod"/>
            </a:pPr>
            <a:r>
              <a:rPr lang="lv-LV" sz="1600" b="1" dirty="0" smtClean="0">
                <a:solidFill>
                  <a:schemeClr val="tx1"/>
                </a:solidFill>
              </a:rPr>
              <a:t>Biogāzes uzglabāšanas rezervuārs</a:t>
            </a:r>
          </a:p>
          <a:p>
            <a:pPr marL="342900" indent="-342900">
              <a:buFont typeface="+mj-lt"/>
              <a:buAutoNum type="arabicPeriod"/>
            </a:pPr>
            <a:r>
              <a:rPr lang="lv-LV" sz="1600" b="1" dirty="0" smtClean="0">
                <a:solidFill>
                  <a:schemeClr val="tx1"/>
                </a:solidFill>
              </a:rPr>
              <a:t>Koģenerācijas iekārta</a:t>
            </a:r>
          </a:p>
          <a:p>
            <a:pPr marL="342900" indent="-342900">
              <a:buFont typeface="+mj-lt"/>
              <a:buAutoNum type="arabicPeriod"/>
            </a:pPr>
            <a:r>
              <a:rPr lang="lv-LV" sz="1600" b="1" dirty="0" err="1" smtClean="0">
                <a:solidFill>
                  <a:schemeClr val="tx1"/>
                </a:solidFill>
              </a:rPr>
              <a:t>Digestāta</a:t>
            </a:r>
            <a:r>
              <a:rPr lang="lv-LV" sz="1600" b="1" dirty="0" smtClean="0">
                <a:solidFill>
                  <a:schemeClr val="tx1"/>
                </a:solidFill>
              </a:rPr>
              <a:t> uzglabāšanas rezervuārs</a:t>
            </a:r>
          </a:p>
          <a:p>
            <a:pPr marL="342900" indent="-342900">
              <a:buFont typeface="+mj-lt"/>
              <a:buAutoNum type="arabicPeriod"/>
            </a:pPr>
            <a:r>
              <a:rPr lang="lv-LV" sz="1600" b="1" dirty="0" smtClean="0">
                <a:solidFill>
                  <a:schemeClr val="tx1"/>
                </a:solidFill>
              </a:rPr>
              <a:t>Lauksaimniecības zemes</a:t>
            </a:r>
          </a:p>
          <a:p>
            <a:pPr marL="342900" indent="-342900">
              <a:buFont typeface="+mj-lt"/>
              <a:buAutoNum type="arabicPeriod"/>
            </a:pPr>
            <a:r>
              <a:rPr lang="lv-LV" sz="1600" b="1" dirty="0" smtClean="0">
                <a:solidFill>
                  <a:schemeClr val="tx1"/>
                </a:solidFill>
              </a:rPr>
              <a:t>Elektroenerģijas transformators</a:t>
            </a:r>
          </a:p>
          <a:p>
            <a:pPr marL="342900" indent="-342900">
              <a:buFont typeface="+mj-lt"/>
              <a:buAutoNum type="arabicPeriod"/>
            </a:pPr>
            <a:r>
              <a:rPr lang="lv-LV" sz="1600" b="1" dirty="0" smtClean="0">
                <a:solidFill>
                  <a:schemeClr val="tx1"/>
                </a:solidFill>
              </a:rPr>
              <a:t>Siltumenerģijas patērētājs</a:t>
            </a:r>
            <a:endParaRPr lang="lv-LV" sz="1600" b="1" dirty="0">
              <a:solidFill>
                <a:schemeClr val="tx1"/>
              </a:solidFill>
            </a:endParaRPr>
          </a:p>
        </p:txBody>
      </p:sp>
    </p:spTree>
    <p:extLst>
      <p:ext uri="{BB962C8B-B14F-4D97-AF65-F5344CB8AC3E}">
        <p14:creationId xmlns:p14="http://schemas.microsoft.com/office/powerpoint/2010/main" val="1526286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w the Line Between Sales Pitch and Relationship Building | Joshua ..."/>
          <p:cNvPicPr>
            <a:picLocks noChangeAspect="1"/>
          </p:cNvPicPr>
          <p:nvPr/>
        </p:nvPicPr>
        <p:blipFill rotWithShape="1">
          <a:blip r:embed="rId2">
            <a:extLst>
              <a:ext uri="{28A0092B-C50C-407E-A947-70E740481C1C}">
                <a14:useLocalDpi xmlns:a14="http://schemas.microsoft.com/office/drawing/2010/main" val="0"/>
              </a:ext>
            </a:extLst>
          </a:blip>
          <a:srcRect b="35515"/>
          <a:stretch/>
        </p:blipFill>
        <p:spPr>
          <a:xfrm flipH="1">
            <a:off x="2443764" y="1724702"/>
            <a:ext cx="9753600" cy="3304498"/>
          </a:xfrm>
          <a:prstGeom prst="rect">
            <a:avLst/>
          </a:prstGeom>
        </p:spPr>
      </p:pic>
      <p:sp>
        <p:nvSpPr>
          <p:cNvPr id="5" name="Title 1"/>
          <p:cNvSpPr txBox="1">
            <a:spLocks/>
          </p:cNvSpPr>
          <p:nvPr/>
        </p:nvSpPr>
        <p:spPr>
          <a:xfrm>
            <a:off x="1397725" y="2019472"/>
            <a:ext cx="7093901" cy="2387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600" dirty="0" smtClean="0"/>
              <a:t>Paldies </a:t>
            </a:r>
          </a:p>
          <a:p>
            <a:pPr algn="r"/>
            <a:r>
              <a:rPr lang="lv-LV" sz="6600" dirty="0" smtClean="0"/>
              <a:t>par uzmanību!</a:t>
            </a:r>
            <a:endParaRPr lang="lv-LV" sz="6600" dirty="0"/>
          </a:p>
        </p:txBody>
      </p:sp>
      <p:sp>
        <p:nvSpPr>
          <p:cNvPr id="7" name="TextBox 6"/>
          <p:cNvSpPr txBox="1"/>
          <p:nvPr/>
        </p:nvSpPr>
        <p:spPr>
          <a:xfrm rot="19460909">
            <a:off x="10817297" y="2749051"/>
            <a:ext cx="1317597" cy="276999"/>
          </a:xfrm>
          <a:prstGeom prst="rect">
            <a:avLst/>
          </a:prstGeom>
          <a:noFill/>
        </p:spPr>
        <p:txBody>
          <a:bodyPr wrap="square" rtlCol="0">
            <a:spAutoFit/>
          </a:bodyPr>
          <a:lstStyle/>
          <a:p>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زانه گایله</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 </a:t>
            </a:r>
            <a:r>
              <a:rPr lang="fa-IR" sz="1200" dirty="0" smtClean="0">
                <a:solidFill>
                  <a:schemeClr val="accent2">
                    <a:lumMod val="60000"/>
                    <a:lumOff val="40000"/>
                  </a:schemeClr>
                </a:solidFill>
                <a:latin typeface="Adobe Arabic" panose="02040503050201020203" pitchFamily="18" charset="-78"/>
                <a:cs typeface="Adobe Arabic" panose="02040503050201020203" pitchFamily="18" charset="-78"/>
              </a:rPr>
              <a:t>\۲۰۱۶</a:t>
            </a:r>
            <a:r>
              <a:rPr lang="fa-IR" sz="1200" dirty="0">
                <a:solidFill>
                  <a:schemeClr val="accent2">
                    <a:lumMod val="60000"/>
                    <a:lumOff val="40000"/>
                  </a:schemeClr>
                </a:solidFill>
                <a:latin typeface="Adobe Arabic" panose="02040503050201020203" pitchFamily="18" charset="-78"/>
                <a:cs typeface="Adobe Arabic" panose="02040503050201020203" pitchFamily="18" charset="-78"/>
              </a:rPr>
              <a:t>\</a:t>
            </a:r>
            <a:endParaRPr lang="lv-LV" sz="1200" dirty="0" smtClean="0">
              <a:solidFill>
                <a:schemeClr val="accent2">
                  <a:lumMod val="60000"/>
                  <a:lumOff val="40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36927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5_Atteli\12838515965_ae0a9b5b73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0827"/>
            <a:ext cx="6738730" cy="44644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158258" y="426477"/>
            <a:ext cx="7901609" cy="881426"/>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Enerģijas ražošanai izmanto dažādus </a:t>
            </a:r>
            <a:r>
              <a:rPr lang="lv-LV" sz="2400" b="1" dirty="0"/>
              <a:t>energoresursus</a:t>
            </a:r>
            <a:r>
              <a:rPr lang="lv-LV" sz="2400" dirty="0"/>
              <a:t>, kas atšķirīgi ietekmē klimata </a:t>
            </a:r>
            <a:r>
              <a:rPr lang="lv-LV" sz="2400" dirty="0" smtClean="0"/>
              <a:t>pārmaiņas:</a:t>
            </a:r>
          </a:p>
        </p:txBody>
      </p:sp>
      <p:sp>
        <p:nvSpPr>
          <p:cNvPr id="5" name="Rounded Rectangle 4"/>
          <p:cNvSpPr/>
          <p:nvPr/>
        </p:nvSpPr>
        <p:spPr>
          <a:xfrm>
            <a:off x="5968353" y="1645582"/>
            <a:ext cx="5880652" cy="121143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u="sng" dirty="0" smtClean="0">
                <a:solidFill>
                  <a:schemeClr val="tx1"/>
                </a:solidFill>
              </a:rPr>
              <a:t>Neatjaunojamie (fosilie) energoresursi</a:t>
            </a:r>
            <a:r>
              <a:rPr lang="lv-LV" b="1" dirty="0" smtClean="0">
                <a:solidFill>
                  <a:schemeClr val="tx1"/>
                </a:solidFill>
              </a:rPr>
              <a:t>: </a:t>
            </a:r>
            <a:r>
              <a:rPr lang="lv-LV" dirty="0" smtClean="0">
                <a:solidFill>
                  <a:schemeClr val="tx1"/>
                </a:solidFill>
              </a:rPr>
              <a:t>naftas produkti, dabasgāze, kūdra un ogles, kuru izmantošanas rezultātā atmosfērā nonāk </a:t>
            </a:r>
            <a:r>
              <a:rPr lang="lv-LV" b="1" dirty="0" smtClean="0">
                <a:solidFill>
                  <a:schemeClr val="tx1"/>
                </a:solidFill>
              </a:rPr>
              <a:t>siltumnīcefekta gāzu (SEG) </a:t>
            </a:r>
            <a:r>
              <a:rPr lang="lv-LV" dirty="0" smtClean="0">
                <a:solidFill>
                  <a:schemeClr val="tx1"/>
                </a:solidFill>
              </a:rPr>
              <a:t>emisijas, kas būtiski ietekmē klimata pārmaiņas</a:t>
            </a:r>
          </a:p>
        </p:txBody>
      </p:sp>
      <p:sp>
        <p:nvSpPr>
          <p:cNvPr id="6" name="Rounded Rectangle 5"/>
          <p:cNvSpPr/>
          <p:nvPr/>
        </p:nvSpPr>
        <p:spPr>
          <a:xfrm>
            <a:off x="5988231" y="3085929"/>
            <a:ext cx="5860774" cy="113500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u="sng" dirty="0" smtClean="0">
                <a:solidFill>
                  <a:schemeClr val="tx1"/>
                </a:solidFill>
              </a:rPr>
              <a:t>Atjaunojamie energoresursi</a:t>
            </a:r>
            <a:r>
              <a:rPr lang="lv-LV" b="1" dirty="0" smtClean="0">
                <a:solidFill>
                  <a:schemeClr val="tx1"/>
                </a:solidFill>
              </a:rPr>
              <a:t>: </a:t>
            </a:r>
            <a:r>
              <a:rPr lang="lv-LV" dirty="0" smtClean="0">
                <a:solidFill>
                  <a:schemeClr val="tx1"/>
                </a:solidFill>
              </a:rPr>
              <a:t>hidroenerģija, bioenerģija, ģeotermālā enerģija, saules un vēja enerģija, viļņu, paisuma-bēguma enerģija – tiek uzskatīti par klimatam neitrāliem resursiem</a:t>
            </a:r>
          </a:p>
        </p:txBody>
      </p:sp>
      <p:sp>
        <p:nvSpPr>
          <p:cNvPr id="7" name="Rounded Rectangle 6"/>
          <p:cNvSpPr/>
          <p:nvPr/>
        </p:nvSpPr>
        <p:spPr>
          <a:xfrm>
            <a:off x="5988231" y="4455931"/>
            <a:ext cx="5860774" cy="72736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lv-LV" b="1" u="sng" dirty="0" smtClean="0">
                <a:solidFill>
                  <a:schemeClr val="tx1"/>
                </a:solidFill>
              </a:rPr>
              <a:t>Kodolenerģija</a:t>
            </a:r>
            <a:r>
              <a:rPr lang="lv-LV" b="1" dirty="0" smtClean="0">
                <a:solidFill>
                  <a:schemeClr val="tx1"/>
                </a:solidFill>
              </a:rPr>
              <a:t> </a:t>
            </a:r>
            <a:r>
              <a:rPr lang="lv-LV" dirty="0" smtClean="0">
                <a:solidFill>
                  <a:schemeClr val="tx1"/>
                </a:solidFill>
              </a:rPr>
              <a:t>– tās izmantošana neietekmē globālās klimata pārmaiņas</a:t>
            </a:r>
          </a:p>
        </p:txBody>
      </p:sp>
      <p:sp>
        <p:nvSpPr>
          <p:cNvPr id="8" name="Title 1"/>
          <p:cNvSpPr txBox="1">
            <a:spLocks/>
          </p:cNvSpPr>
          <p:nvPr/>
        </p:nvSpPr>
        <p:spPr>
          <a:xfrm>
            <a:off x="1059985" y="5520973"/>
            <a:ext cx="10058399" cy="861082"/>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Par </a:t>
            </a:r>
            <a:r>
              <a:rPr lang="lv-LV" sz="2400" b="1" dirty="0"/>
              <a:t>klimata tehnoloģijām </a:t>
            </a:r>
            <a:r>
              <a:rPr lang="lv-LV" sz="2400" dirty="0"/>
              <a:t>sauc tādu procesu, metožu un paņēmienu kopumu, kuru izmantošana mazina ietekmi uz klimata pārmaiņām</a:t>
            </a:r>
            <a:endParaRPr lang="lv-LV" sz="2400" dirty="0" smtClean="0"/>
          </a:p>
        </p:txBody>
      </p:sp>
    </p:spTree>
    <p:extLst>
      <p:ext uri="{BB962C8B-B14F-4D97-AF65-F5344CB8AC3E}">
        <p14:creationId xmlns:p14="http://schemas.microsoft.com/office/powerpoint/2010/main" val="309816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8_Atteli\8228691679_65f3f4122a_o.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44" r="15630" b="7866"/>
          <a:stretch/>
        </p:blipFill>
        <p:spPr bwMode="auto">
          <a:xfrm>
            <a:off x="5681869" y="1510748"/>
            <a:ext cx="6510131" cy="40352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240971" y="610197"/>
            <a:ext cx="9744891" cy="119247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Globālā līmenī siltumenerģijai un elektroenerģijas ražošanai ir būtiska nozīme kopējā </a:t>
            </a:r>
            <a:r>
              <a:rPr lang="lv-LV" sz="2400" dirty="0" smtClean="0"/>
              <a:t>SEG emisiju </a:t>
            </a:r>
            <a:r>
              <a:rPr lang="lv-LV" sz="2400" dirty="0"/>
              <a:t>veidošanās </a:t>
            </a:r>
            <a:r>
              <a:rPr lang="lv-LV" sz="2400" dirty="0" smtClean="0"/>
              <a:t>apjomā – </a:t>
            </a:r>
            <a:r>
              <a:rPr lang="lv-LV" sz="2400" b="1" dirty="0" smtClean="0"/>
              <a:t>enerģētika </a:t>
            </a:r>
            <a:r>
              <a:rPr lang="lv-LV" sz="2400" b="1" dirty="0"/>
              <a:t>rada </a:t>
            </a:r>
            <a:r>
              <a:rPr lang="lv-LV" sz="2400" b="1" dirty="0" smtClean="0"/>
              <a:t>1/4 </a:t>
            </a:r>
            <a:r>
              <a:rPr lang="lv-LV" sz="2400" b="1" dirty="0"/>
              <a:t>daļu </a:t>
            </a:r>
            <a:endParaRPr lang="lv-LV" sz="2400" b="1" dirty="0" smtClean="0"/>
          </a:p>
          <a:p>
            <a:pPr algn="ctr"/>
            <a:r>
              <a:rPr lang="lv-LV" sz="2400" dirty="0" smtClean="0"/>
              <a:t>no kopējām </a:t>
            </a:r>
            <a:r>
              <a:rPr lang="lv-LV" sz="2400" dirty="0"/>
              <a:t>SEG emisijām pasaulē</a:t>
            </a:r>
            <a:endParaRPr lang="lv-LV" sz="2400" dirty="0" smtClean="0"/>
          </a:p>
        </p:txBody>
      </p:sp>
      <p:sp>
        <p:nvSpPr>
          <p:cNvPr id="4" name="Rounded Rectangle 3"/>
          <p:cNvSpPr/>
          <p:nvPr/>
        </p:nvSpPr>
        <p:spPr>
          <a:xfrm>
            <a:off x="342514" y="2124533"/>
            <a:ext cx="6167616" cy="98101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Energotehnoloģijas enerģijas ražošanai un iegūtās enerģijas pārvadei un patēriņam veicina tādu tehnoloģisku risinājumu ieviešanu, kas mazina </a:t>
            </a:r>
            <a:r>
              <a:rPr lang="lv-LV" b="1" dirty="0" smtClean="0">
                <a:solidFill>
                  <a:schemeClr val="tx1"/>
                </a:solidFill>
              </a:rPr>
              <a:t>SEG koncentrāciju </a:t>
            </a:r>
            <a:r>
              <a:rPr lang="lv-LV" b="1" dirty="0">
                <a:solidFill>
                  <a:schemeClr val="tx1"/>
                </a:solidFill>
              </a:rPr>
              <a:t>gaisā</a:t>
            </a:r>
            <a:endParaRPr lang="lv-LV" b="1" dirty="0" smtClean="0">
              <a:solidFill>
                <a:schemeClr val="tx1"/>
              </a:solidFill>
            </a:endParaRPr>
          </a:p>
        </p:txBody>
      </p:sp>
      <p:sp>
        <p:nvSpPr>
          <p:cNvPr id="5" name="Rounded Rectangle 4"/>
          <p:cNvSpPr/>
          <p:nvPr/>
        </p:nvSpPr>
        <p:spPr>
          <a:xfrm>
            <a:off x="342514" y="3304645"/>
            <a:ext cx="6167616" cy="952365"/>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Energotehnoloģisko iekārtu tiešās SEG emisijas ir ogļskābā gāze (CO</a:t>
            </a:r>
            <a:r>
              <a:rPr lang="lv-LV" b="1" baseline="-25000" dirty="0">
                <a:solidFill>
                  <a:schemeClr val="tx1"/>
                </a:solidFill>
              </a:rPr>
              <a:t>2</a:t>
            </a:r>
            <a:r>
              <a:rPr lang="lv-LV" b="1" dirty="0">
                <a:solidFill>
                  <a:schemeClr val="tx1"/>
                </a:solidFill>
              </a:rPr>
              <a:t>), metāns (CH</a:t>
            </a:r>
            <a:r>
              <a:rPr lang="lv-LV" b="1" baseline="-25000" dirty="0">
                <a:solidFill>
                  <a:schemeClr val="tx1"/>
                </a:solidFill>
              </a:rPr>
              <a:t>4</a:t>
            </a:r>
            <a:r>
              <a:rPr lang="lv-LV" b="1" dirty="0">
                <a:solidFill>
                  <a:schemeClr val="tx1"/>
                </a:solidFill>
              </a:rPr>
              <a:t>) un vienvērtīgā slāpekļa oksīds (N</a:t>
            </a:r>
            <a:r>
              <a:rPr lang="lv-LV" b="1" baseline="-25000" dirty="0">
                <a:solidFill>
                  <a:schemeClr val="tx1"/>
                </a:solidFill>
              </a:rPr>
              <a:t>2</a:t>
            </a:r>
            <a:r>
              <a:rPr lang="lv-LV" b="1" dirty="0">
                <a:solidFill>
                  <a:schemeClr val="tx1"/>
                </a:solidFill>
              </a:rPr>
              <a:t>O), kā arī netiešās – tvana gāze (CO) un sēra dioksīds (SO</a:t>
            </a:r>
            <a:r>
              <a:rPr lang="lv-LV" b="1" baseline="-25000" dirty="0">
                <a:solidFill>
                  <a:schemeClr val="tx1"/>
                </a:solidFill>
              </a:rPr>
              <a:t>2</a:t>
            </a:r>
            <a:r>
              <a:rPr lang="lv-LV" b="1" dirty="0">
                <a:solidFill>
                  <a:schemeClr val="tx1"/>
                </a:solidFill>
              </a:rPr>
              <a:t>)</a:t>
            </a:r>
            <a:endParaRPr lang="lv-LV" b="1" dirty="0" smtClean="0">
              <a:solidFill>
                <a:schemeClr val="tx1"/>
              </a:solidFill>
            </a:endParaRPr>
          </a:p>
        </p:txBody>
      </p:sp>
      <p:sp>
        <p:nvSpPr>
          <p:cNvPr id="6" name="Rounded Rectangle 5"/>
          <p:cNvSpPr/>
          <p:nvPr/>
        </p:nvSpPr>
        <p:spPr>
          <a:xfrm>
            <a:off x="342514" y="4456103"/>
            <a:ext cx="6167616" cy="727363"/>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CO</a:t>
            </a:r>
            <a:r>
              <a:rPr lang="lv-LV" b="1" baseline="-25000" dirty="0">
                <a:solidFill>
                  <a:schemeClr val="tx1"/>
                </a:solidFill>
              </a:rPr>
              <a:t>2</a:t>
            </a:r>
            <a:r>
              <a:rPr lang="lv-LV" b="1" dirty="0">
                <a:solidFill>
                  <a:schemeClr val="tx1"/>
                </a:solidFill>
              </a:rPr>
              <a:t> un CO gāzes emisijas veidojas galvenokārt fosilo energoresursu degšanas procesā</a:t>
            </a:r>
            <a:endParaRPr lang="lv-LV" b="1" dirty="0" smtClean="0">
              <a:solidFill>
                <a:schemeClr val="tx1"/>
              </a:solidFill>
            </a:endParaRPr>
          </a:p>
        </p:txBody>
      </p:sp>
      <p:sp>
        <p:nvSpPr>
          <p:cNvPr id="8" name="Rounded Rectangle 7"/>
          <p:cNvSpPr/>
          <p:nvPr/>
        </p:nvSpPr>
        <p:spPr>
          <a:xfrm>
            <a:off x="342514" y="5382559"/>
            <a:ext cx="6167616" cy="9392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Var notikt arī kurināmā gaistošo frakciju emisijas atmosfērā, kas nav saistītas ar degšanas procesu, piemēram, CH</a:t>
            </a:r>
            <a:r>
              <a:rPr lang="lv-LV" b="1" baseline="-25000" dirty="0">
                <a:solidFill>
                  <a:schemeClr val="tx1"/>
                </a:solidFill>
              </a:rPr>
              <a:t>4</a:t>
            </a:r>
            <a:r>
              <a:rPr lang="lv-LV" b="1" dirty="0">
                <a:solidFill>
                  <a:schemeClr val="tx1"/>
                </a:solidFill>
              </a:rPr>
              <a:t> noplūde no dabasgāzes cauruļvadu sistēmām vai krātuvēm</a:t>
            </a:r>
            <a:endParaRPr lang="lv-LV" b="1" dirty="0" smtClean="0">
              <a:solidFill>
                <a:schemeClr val="tx1"/>
              </a:solidFill>
            </a:endParaRPr>
          </a:p>
        </p:txBody>
      </p:sp>
    </p:spTree>
    <p:extLst>
      <p:ext uri="{BB962C8B-B14F-4D97-AF65-F5344CB8AC3E}">
        <p14:creationId xmlns:p14="http://schemas.microsoft.com/office/powerpoint/2010/main" val="337450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36209" y="451815"/>
            <a:ext cx="8909204" cy="3592844"/>
            <a:chOff x="1332636" y="3252652"/>
            <a:chExt cx="8909204" cy="3592844"/>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2636" y="3252652"/>
              <a:ext cx="8909204" cy="359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332636" y="3252652"/>
              <a:ext cx="3196605" cy="584775"/>
            </a:xfrm>
            <a:prstGeom prst="rect">
              <a:avLst/>
            </a:prstGeom>
          </p:spPr>
          <p:txBody>
            <a:bodyPr wrap="square">
              <a:spAutoFit/>
            </a:bodyPr>
            <a:lstStyle/>
            <a:p>
              <a:r>
                <a:rPr lang="lv-LV" sz="1600" b="1" dirty="0"/>
                <a:t>Enerģētikas radīto SEG emisiju īpatsvars globālā līmenī </a:t>
              </a:r>
            </a:p>
          </p:txBody>
        </p:sp>
      </p:grpSp>
      <p:sp>
        <p:nvSpPr>
          <p:cNvPr id="4" name="Title 1"/>
          <p:cNvSpPr txBox="1">
            <a:spLocks/>
          </p:cNvSpPr>
          <p:nvPr/>
        </p:nvSpPr>
        <p:spPr>
          <a:xfrm>
            <a:off x="699882" y="3652545"/>
            <a:ext cx="4498284" cy="1515804"/>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Pastāv trīs reālas iespējas, kā samazināt CO</a:t>
            </a:r>
            <a:r>
              <a:rPr lang="lv-LV" sz="2400" baseline="-25000" dirty="0"/>
              <a:t>2</a:t>
            </a:r>
            <a:r>
              <a:rPr lang="lv-LV" sz="2400" dirty="0"/>
              <a:t> emisijas atmosfērā no </a:t>
            </a:r>
            <a:r>
              <a:rPr lang="lv-LV" sz="2400" dirty="0" err="1"/>
              <a:t>energotehnoloģiskām</a:t>
            </a:r>
            <a:r>
              <a:rPr lang="lv-LV" sz="2400" dirty="0"/>
              <a:t> iekārtām: </a:t>
            </a:r>
          </a:p>
        </p:txBody>
      </p:sp>
      <p:sp>
        <p:nvSpPr>
          <p:cNvPr id="5" name="Rounded Rectangle 4"/>
          <p:cNvSpPr/>
          <p:nvPr/>
        </p:nvSpPr>
        <p:spPr>
          <a:xfrm>
            <a:off x="4892489" y="4419896"/>
            <a:ext cx="6405178" cy="2225669"/>
          </a:xfrm>
          <a:prstGeom prst="roundRect">
            <a:avLst>
              <a:gd name="adj" fmla="val 1067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lv-LV" b="1" dirty="0" smtClean="0">
                <a:solidFill>
                  <a:schemeClr val="tx1"/>
                </a:solidFill>
              </a:rPr>
              <a:t>Paaugstināt esošo tehnoloģiju energoefektivitāti vai uzstādot inovatīvas un energoefektīvas iekārtas esošo vietā</a:t>
            </a:r>
          </a:p>
          <a:p>
            <a:pPr marL="285750" indent="-285750">
              <a:spcAft>
                <a:spcPts val="1200"/>
              </a:spcAft>
              <a:buFont typeface="Arial" panose="020B0604020202020204" pitchFamily="34" charset="0"/>
              <a:buChar char="•"/>
            </a:pPr>
            <a:r>
              <a:rPr lang="lv-LV" b="1" dirty="0" smtClean="0">
                <a:solidFill>
                  <a:schemeClr val="tx1"/>
                </a:solidFill>
              </a:rPr>
              <a:t>Veicināt atjaunojamo energoresursu izmantošanu, nomainot esošās fosilo energoresursu iekārtas ar alternatīvām zema oglekļa energotehnoloģijām</a:t>
            </a:r>
          </a:p>
          <a:p>
            <a:pPr marL="285750" indent="-285750">
              <a:spcAft>
                <a:spcPts val="1200"/>
              </a:spcAft>
              <a:buFont typeface="Arial" panose="020B0604020202020204" pitchFamily="34" charset="0"/>
              <a:buChar char="•"/>
            </a:pP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 uzglabāšana pazemes krātuvēs</a:t>
            </a:r>
            <a:endParaRPr lang="lv-LV" b="1" dirty="0">
              <a:solidFill>
                <a:schemeClr val="tx1"/>
              </a:solidFill>
            </a:endParaRPr>
          </a:p>
        </p:txBody>
      </p:sp>
    </p:spTree>
    <p:extLst>
      <p:ext uri="{BB962C8B-B14F-4D97-AF65-F5344CB8AC3E}">
        <p14:creationId xmlns:p14="http://schemas.microsoft.com/office/powerpoint/2010/main" val="170807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62149" y="406409"/>
            <a:ext cx="10502537" cy="1192477"/>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Visi </a:t>
            </a:r>
            <a:r>
              <a:rPr lang="lv-LV" sz="2400" b="1" dirty="0"/>
              <a:t>energoefektivitātes paaugstināšanas pasākumi </a:t>
            </a:r>
            <a:r>
              <a:rPr lang="lv-LV" sz="2400" dirty="0"/>
              <a:t>neatkarīgi no tā, kurā enerģētikas posmā (ražošana, pārvade patēriņš) tie tiek īstenoti, tiek uzskatīti </a:t>
            </a:r>
            <a:endParaRPr lang="lv-LV" sz="2400" dirty="0" smtClean="0"/>
          </a:p>
          <a:p>
            <a:pPr algn="ctr"/>
            <a:r>
              <a:rPr lang="lv-LV" sz="2400" dirty="0" smtClean="0"/>
              <a:t>par </a:t>
            </a:r>
            <a:r>
              <a:rPr lang="lv-LV" sz="2400" dirty="0"/>
              <a:t>klimata tehnoloģiju ieviešanas pasākumiem</a:t>
            </a:r>
            <a:endParaRPr lang="lv-LV" sz="2400" dirty="0" smtClean="0"/>
          </a:p>
        </p:txBody>
      </p:sp>
      <p:sp>
        <p:nvSpPr>
          <p:cNvPr id="5" name="Rounded Rectangle 4"/>
          <p:cNvSpPr/>
          <p:nvPr/>
        </p:nvSpPr>
        <p:spPr>
          <a:xfrm>
            <a:off x="8566635" y="1804944"/>
            <a:ext cx="3291893" cy="1291259"/>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Ņemot vērā straujo jaunu tehnoloģiju ienākšanu var prognozēt ilgtspējīgu klimata tehnoloģiju radīšanu un izveidi</a:t>
            </a:r>
            <a:endParaRPr lang="lv-LV" b="1" dirty="0" smtClean="0">
              <a:solidFill>
                <a:schemeClr val="tx1"/>
              </a:solidFill>
            </a:endParaRPr>
          </a:p>
        </p:txBody>
      </p:sp>
      <p:sp>
        <p:nvSpPr>
          <p:cNvPr id="6" name="Rounded Rectangle 5"/>
          <p:cNvSpPr/>
          <p:nvPr/>
        </p:nvSpPr>
        <p:spPr>
          <a:xfrm>
            <a:off x="8579973" y="3376325"/>
            <a:ext cx="3278556" cy="1666010"/>
          </a:xfrm>
          <a:prstGeom prst="roundRect">
            <a:avLst>
              <a:gd name="adj" fmla="val 1575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Viens no </a:t>
            </a:r>
            <a:r>
              <a:rPr lang="lv-LV" b="1" dirty="0" smtClean="0">
                <a:solidFill>
                  <a:schemeClr val="tx1"/>
                </a:solidFill>
              </a:rPr>
              <a:t>jaunu tehnoloģiju veidošanas </a:t>
            </a:r>
            <a:r>
              <a:rPr lang="lv-LV" b="1" dirty="0">
                <a:solidFill>
                  <a:schemeClr val="tx1"/>
                </a:solidFill>
              </a:rPr>
              <a:t>virzieniem ir CO</a:t>
            </a:r>
            <a:r>
              <a:rPr lang="lv-LV" b="1" baseline="-25000" dirty="0">
                <a:solidFill>
                  <a:schemeClr val="tx1"/>
                </a:solidFill>
              </a:rPr>
              <a:t>2</a:t>
            </a:r>
            <a:r>
              <a:rPr lang="lv-LV" b="1" dirty="0">
                <a:solidFill>
                  <a:schemeClr val="tx1"/>
                </a:solidFill>
              </a:rPr>
              <a:t> gāzes izmantošana ķīmisku reakciju un bioloģisku procesu </a:t>
            </a:r>
            <a:r>
              <a:rPr lang="lv-LV" b="1" dirty="0" smtClean="0">
                <a:solidFill>
                  <a:schemeClr val="tx1"/>
                </a:solidFill>
              </a:rPr>
              <a:t>realizēšanā</a:t>
            </a:r>
          </a:p>
        </p:txBody>
      </p:sp>
      <p:sp>
        <p:nvSpPr>
          <p:cNvPr id="11" name="5-Point Star 10"/>
          <p:cNvSpPr/>
          <p:nvPr/>
        </p:nvSpPr>
        <p:spPr>
          <a:xfrm rot="20372877">
            <a:off x="8608424" y="3243339"/>
            <a:ext cx="339634" cy="300446"/>
          </a:xfrm>
          <a:prstGeom prst="star5">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
        <p:nvSpPr>
          <p:cNvPr id="7" name="Rounded Rectangle 6"/>
          <p:cNvSpPr/>
          <p:nvPr/>
        </p:nvSpPr>
        <p:spPr>
          <a:xfrm>
            <a:off x="8941553" y="4932508"/>
            <a:ext cx="2570783" cy="1392372"/>
          </a:xfrm>
          <a:prstGeom prst="roundRect">
            <a:avLst>
              <a:gd name="adj" fmla="val 19965"/>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solidFill>
                  <a:schemeClr val="tx1"/>
                </a:solidFill>
              </a:rPr>
              <a:t>Tādējādi CO</a:t>
            </a:r>
            <a:r>
              <a:rPr lang="lv-LV" sz="1600" b="1" baseline="-25000" dirty="0" smtClean="0">
                <a:solidFill>
                  <a:schemeClr val="tx1"/>
                </a:solidFill>
              </a:rPr>
              <a:t>2</a:t>
            </a:r>
            <a:r>
              <a:rPr lang="lv-LV" sz="1600" b="1" dirty="0" smtClean="0">
                <a:solidFill>
                  <a:schemeClr val="tx1"/>
                </a:solidFill>
              </a:rPr>
              <a:t> nevis </a:t>
            </a:r>
            <a:r>
              <a:rPr lang="lv-LV" sz="1600" b="1" dirty="0">
                <a:solidFill>
                  <a:schemeClr val="tx1"/>
                </a:solidFill>
              </a:rPr>
              <a:t>nonāk atmosfērā, bet </a:t>
            </a:r>
            <a:r>
              <a:rPr lang="lv-LV" sz="1600" b="1" dirty="0" smtClean="0">
                <a:solidFill>
                  <a:schemeClr val="tx1"/>
                </a:solidFill>
              </a:rPr>
              <a:t>kļūst </a:t>
            </a:r>
            <a:r>
              <a:rPr lang="lv-LV" sz="1600" b="1" dirty="0">
                <a:solidFill>
                  <a:schemeClr val="tx1"/>
                </a:solidFill>
              </a:rPr>
              <a:t>par izejvielu tautsaimniecībā nepieciešamu produktu ražošanai</a:t>
            </a:r>
            <a:endParaRPr lang="lv-LV" sz="1600" b="1" dirty="0" smtClean="0">
              <a:solidFill>
                <a:schemeClr val="tx1"/>
              </a:solidFill>
            </a:endParaRPr>
          </a:p>
        </p:txBody>
      </p:sp>
      <p:grpSp>
        <p:nvGrpSpPr>
          <p:cNvPr id="2049" name="Group 2048"/>
          <p:cNvGrpSpPr/>
          <p:nvPr/>
        </p:nvGrpSpPr>
        <p:grpSpPr>
          <a:xfrm>
            <a:off x="157519" y="1927645"/>
            <a:ext cx="8293641" cy="4563369"/>
            <a:chOff x="106331" y="1821098"/>
            <a:chExt cx="8293641" cy="4563369"/>
          </a:xfrm>
        </p:grpSpPr>
        <p:cxnSp>
          <p:nvCxnSpPr>
            <p:cNvPr id="8" name="Straight Connector 7"/>
            <p:cNvCxnSpPr>
              <a:stCxn id="15" idx="2"/>
              <a:endCxn id="13" idx="0"/>
            </p:cNvCxnSpPr>
            <p:nvPr/>
          </p:nvCxnSpPr>
          <p:spPr>
            <a:xfrm>
              <a:off x="4296326" y="3842033"/>
              <a:ext cx="0" cy="134546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3"/>
              <a:endCxn id="14" idx="1"/>
            </p:cNvCxnSpPr>
            <p:nvPr/>
          </p:nvCxnSpPr>
          <p:spPr>
            <a:xfrm>
              <a:off x="3204607" y="4514768"/>
              <a:ext cx="2183439" cy="17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6331" y="1821098"/>
              <a:ext cx="8293641" cy="4563369"/>
              <a:chOff x="128610" y="2037198"/>
              <a:chExt cx="8293641" cy="4563369"/>
            </a:xfrm>
          </p:grpSpPr>
          <p:sp>
            <p:nvSpPr>
              <p:cNvPr id="12" name="Rounded Rectangle 11"/>
              <p:cNvSpPr/>
              <p:nvPr/>
            </p:nvSpPr>
            <p:spPr>
              <a:xfrm>
                <a:off x="3361936" y="4177872"/>
                <a:ext cx="1913339" cy="1105991"/>
              </a:xfrm>
              <a:prstGeom prst="round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solidFill>
                  </a:rPr>
                  <a:t>KLIMATA TEHNOLOĢIJAS ENERĢĒTIKĀ</a:t>
                </a:r>
              </a:p>
            </p:txBody>
          </p:sp>
          <p:sp>
            <p:nvSpPr>
              <p:cNvPr id="13" name="Rounded Rectangle 12"/>
              <p:cNvSpPr/>
              <p:nvPr/>
            </p:nvSpPr>
            <p:spPr>
              <a:xfrm>
                <a:off x="3361935" y="5403602"/>
                <a:ext cx="1913339" cy="1105991"/>
              </a:xfrm>
              <a:prstGeom prst="roundRect">
                <a:avLst/>
              </a:prstGeom>
              <a:solidFill>
                <a:srgbClr val="FFFF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rgbClr val="FF0000"/>
                    </a:solidFill>
                  </a:rPr>
                  <a:t>Pārsteigums</a:t>
                </a:r>
              </a:p>
              <a:p>
                <a:pPr algn="ctr"/>
                <a:r>
                  <a:rPr lang="lv-LV" b="1" dirty="0" smtClean="0">
                    <a:solidFill>
                      <a:srgbClr val="FF0000"/>
                    </a:solidFill>
                  </a:rPr>
                  <a:t>...!?</a:t>
                </a:r>
              </a:p>
            </p:txBody>
          </p:sp>
          <p:sp>
            <p:nvSpPr>
              <p:cNvPr id="14" name="Rounded Rectangle 13"/>
              <p:cNvSpPr/>
              <p:nvPr/>
            </p:nvSpPr>
            <p:spPr>
              <a:xfrm>
                <a:off x="5410325" y="4195652"/>
                <a:ext cx="1584000" cy="1105991"/>
              </a:xfrm>
              <a:prstGeom prst="roundRect">
                <a:avLst/>
              </a:prstGeom>
              <a:solidFill>
                <a:srgbClr val="66FF3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Atjaunojamie energoresursi</a:t>
                </a:r>
              </a:p>
            </p:txBody>
          </p:sp>
          <p:sp>
            <p:nvSpPr>
              <p:cNvPr id="15" name="Rounded Rectangle 14"/>
              <p:cNvSpPr/>
              <p:nvPr/>
            </p:nvSpPr>
            <p:spPr>
              <a:xfrm>
                <a:off x="3361935" y="2952142"/>
                <a:ext cx="1913339" cy="1105991"/>
              </a:xfrm>
              <a:prstGeom prst="round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err="1" smtClean="0">
                    <a:solidFill>
                      <a:schemeClr val="tx1"/>
                    </a:solidFill>
                  </a:rPr>
                  <a:t>Energo-efektivitātes</a:t>
                </a:r>
                <a:r>
                  <a:rPr lang="lv-LV" b="1" dirty="0" smtClean="0">
                    <a:solidFill>
                      <a:schemeClr val="tx1"/>
                    </a:solidFill>
                  </a:rPr>
                  <a:t> paaugstināšana</a:t>
                </a:r>
              </a:p>
            </p:txBody>
          </p:sp>
          <p:sp>
            <p:nvSpPr>
              <p:cNvPr id="16" name="Rounded Rectangle 15"/>
              <p:cNvSpPr/>
              <p:nvPr/>
            </p:nvSpPr>
            <p:spPr>
              <a:xfrm>
                <a:off x="1750886" y="4177872"/>
                <a:ext cx="1476000" cy="1105991"/>
              </a:xfrm>
              <a:prstGeom prst="roundRect">
                <a:avLst/>
              </a:prstGeom>
              <a:solidFill>
                <a:srgbClr val="FF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CO</a:t>
                </a:r>
                <a:r>
                  <a:rPr lang="lv-LV" b="1" baseline="-25000" dirty="0" smtClean="0">
                    <a:solidFill>
                      <a:schemeClr val="tx1"/>
                    </a:solidFill>
                  </a:rPr>
                  <a:t>2</a:t>
                </a:r>
                <a:r>
                  <a:rPr lang="lv-LV" b="1" dirty="0" smtClean="0">
                    <a:solidFill>
                      <a:schemeClr val="tx1"/>
                    </a:solidFill>
                  </a:rPr>
                  <a:t> uzglabāšana</a:t>
                </a:r>
              </a:p>
            </p:txBody>
          </p:sp>
          <p:sp>
            <p:nvSpPr>
              <p:cNvPr id="17" name="Rounded Rectangle 16"/>
              <p:cNvSpPr/>
              <p:nvPr/>
            </p:nvSpPr>
            <p:spPr>
              <a:xfrm>
                <a:off x="128610" y="4311971"/>
                <a:ext cx="1476000" cy="795205"/>
              </a:xfrm>
              <a:prstGeom prst="roundRect">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CO</a:t>
                </a:r>
                <a:r>
                  <a:rPr lang="lv-LV" sz="1400" b="1" baseline="-25000" dirty="0" smtClean="0">
                    <a:solidFill>
                      <a:schemeClr val="tx1"/>
                    </a:solidFill>
                  </a:rPr>
                  <a:t>2</a:t>
                </a:r>
                <a:r>
                  <a:rPr lang="lv-LV" sz="1400" b="1" dirty="0" smtClean="0">
                    <a:solidFill>
                      <a:schemeClr val="tx1"/>
                    </a:solidFill>
                  </a:rPr>
                  <a:t> transportēšanas tehnoloģijas</a:t>
                </a:r>
              </a:p>
            </p:txBody>
          </p:sp>
          <p:sp>
            <p:nvSpPr>
              <p:cNvPr id="18" name="Rounded Rectangle 17"/>
              <p:cNvSpPr/>
              <p:nvPr/>
            </p:nvSpPr>
            <p:spPr>
              <a:xfrm>
                <a:off x="274886" y="3400447"/>
                <a:ext cx="1476000" cy="795205"/>
              </a:xfrm>
              <a:prstGeom prst="roundRect">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CO</a:t>
                </a:r>
                <a:r>
                  <a:rPr lang="lv-LV" sz="1400" b="1" baseline="-25000" dirty="0" smtClean="0">
                    <a:solidFill>
                      <a:schemeClr val="tx1"/>
                    </a:solidFill>
                  </a:rPr>
                  <a:t>2</a:t>
                </a:r>
                <a:r>
                  <a:rPr lang="lv-LV" sz="1400" b="1" dirty="0" smtClean="0">
                    <a:solidFill>
                      <a:schemeClr val="tx1"/>
                    </a:solidFill>
                  </a:rPr>
                  <a:t> pazemes krātuves</a:t>
                </a:r>
              </a:p>
            </p:txBody>
          </p:sp>
          <p:sp>
            <p:nvSpPr>
              <p:cNvPr id="19" name="Rounded Rectangle 18"/>
              <p:cNvSpPr/>
              <p:nvPr/>
            </p:nvSpPr>
            <p:spPr>
              <a:xfrm>
                <a:off x="274886" y="5223495"/>
                <a:ext cx="1476000" cy="795205"/>
              </a:xfrm>
              <a:prstGeom prst="roundRect">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CO</a:t>
                </a:r>
                <a:r>
                  <a:rPr lang="lv-LV" sz="1400" b="1" baseline="-25000" dirty="0" smtClean="0">
                    <a:solidFill>
                      <a:schemeClr val="tx1"/>
                    </a:solidFill>
                  </a:rPr>
                  <a:t>2</a:t>
                </a:r>
                <a:r>
                  <a:rPr lang="lv-LV" sz="1400" b="1" dirty="0" smtClean="0">
                    <a:solidFill>
                      <a:schemeClr val="tx1"/>
                    </a:solidFill>
                  </a:rPr>
                  <a:t> atdalīšanas tehnoloģijas</a:t>
                </a:r>
              </a:p>
            </p:txBody>
          </p:sp>
          <p:sp>
            <p:nvSpPr>
              <p:cNvPr id="20" name="Rounded Rectangle 19"/>
              <p:cNvSpPr/>
              <p:nvPr/>
            </p:nvSpPr>
            <p:spPr>
              <a:xfrm>
                <a:off x="2099100" y="2434799"/>
                <a:ext cx="1080000" cy="795205"/>
              </a:xfrm>
              <a:prstGeom prst="round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Enerģijas pārvades sistēmas</a:t>
                </a:r>
              </a:p>
            </p:txBody>
          </p:sp>
          <p:sp>
            <p:nvSpPr>
              <p:cNvPr id="21" name="Rounded Rectangle 20"/>
              <p:cNvSpPr/>
              <p:nvPr/>
            </p:nvSpPr>
            <p:spPr>
              <a:xfrm>
                <a:off x="5470650" y="2434800"/>
                <a:ext cx="1044000" cy="795205"/>
              </a:xfrm>
              <a:prstGeom prst="round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Ražošanas procesi</a:t>
                </a:r>
              </a:p>
            </p:txBody>
          </p:sp>
          <p:sp>
            <p:nvSpPr>
              <p:cNvPr id="22" name="Rounded Rectangle 21"/>
              <p:cNvSpPr/>
              <p:nvPr/>
            </p:nvSpPr>
            <p:spPr>
              <a:xfrm>
                <a:off x="3318950" y="2037198"/>
                <a:ext cx="936000" cy="795205"/>
              </a:xfrm>
              <a:prstGeom prst="round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Enerģijas avots</a:t>
                </a:r>
              </a:p>
            </p:txBody>
          </p:sp>
          <p:sp>
            <p:nvSpPr>
              <p:cNvPr id="23" name="Rounded Rectangle 22"/>
              <p:cNvSpPr/>
              <p:nvPr/>
            </p:nvSpPr>
            <p:spPr>
              <a:xfrm>
                <a:off x="4394800" y="2037198"/>
                <a:ext cx="936000" cy="795205"/>
              </a:xfrm>
              <a:prstGeom prst="roundRect">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Ēkas</a:t>
                </a:r>
              </a:p>
            </p:txBody>
          </p:sp>
          <p:sp>
            <p:nvSpPr>
              <p:cNvPr id="24" name="Rounded Rectangle 23"/>
              <p:cNvSpPr/>
              <p:nvPr/>
            </p:nvSpPr>
            <p:spPr>
              <a:xfrm>
                <a:off x="7126251" y="4989797"/>
                <a:ext cx="1296000" cy="396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Vēja enerģija</a:t>
                </a:r>
              </a:p>
            </p:txBody>
          </p:sp>
          <p:sp>
            <p:nvSpPr>
              <p:cNvPr id="25" name="Rounded Rectangle 24"/>
              <p:cNvSpPr/>
              <p:nvPr/>
            </p:nvSpPr>
            <p:spPr>
              <a:xfrm>
                <a:off x="7126251" y="4490412"/>
                <a:ext cx="1296000" cy="396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Hidroenerģija</a:t>
                </a:r>
              </a:p>
            </p:txBody>
          </p:sp>
          <p:sp>
            <p:nvSpPr>
              <p:cNvPr id="26" name="Rounded Rectangle 25"/>
              <p:cNvSpPr/>
              <p:nvPr/>
            </p:nvSpPr>
            <p:spPr>
              <a:xfrm>
                <a:off x="6796046" y="5489182"/>
                <a:ext cx="1296000" cy="504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Ģeotermālā enerģija</a:t>
                </a:r>
              </a:p>
            </p:txBody>
          </p:sp>
          <p:sp>
            <p:nvSpPr>
              <p:cNvPr id="27" name="Rounded Rectangle 26"/>
              <p:cNvSpPr/>
              <p:nvPr/>
            </p:nvSpPr>
            <p:spPr>
              <a:xfrm>
                <a:off x="7126251" y="3991027"/>
                <a:ext cx="1296000" cy="396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Bioenerģija</a:t>
                </a:r>
              </a:p>
            </p:txBody>
          </p:sp>
          <p:sp>
            <p:nvSpPr>
              <p:cNvPr id="28" name="Rounded Rectangle 27"/>
              <p:cNvSpPr/>
              <p:nvPr/>
            </p:nvSpPr>
            <p:spPr>
              <a:xfrm>
                <a:off x="6364967" y="6096567"/>
                <a:ext cx="1296000" cy="504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Cita enerģija</a:t>
                </a:r>
              </a:p>
            </p:txBody>
          </p:sp>
          <p:sp>
            <p:nvSpPr>
              <p:cNvPr id="29" name="Rounded Rectangle 28"/>
              <p:cNvSpPr/>
              <p:nvPr/>
            </p:nvSpPr>
            <p:spPr>
              <a:xfrm>
                <a:off x="6796046" y="3383642"/>
                <a:ext cx="1296000" cy="504000"/>
              </a:xfrm>
              <a:prstGeom prst="roundRect">
                <a:avLst/>
              </a:prstGeom>
              <a:solidFill>
                <a:srgbClr val="0099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solidFill>
                      <a:schemeClr val="tx1"/>
                    </a:solidFill>
                  </a:rPr>
                  <a:t>Saules enerģija</a:t>
                </a:r>
              </a:p>
            </p:txBody>
          </p:sp>
          <p:sp>
            <p:nvSpPr>
              <p:cNvPr id="3" name="5-Point Star 2"/>
              <p:cNvSpPr/>
              <p:nvPr/>
            </p:nvSpPr>
            <p:spPr>
              <a:xfrm rot="20372877">
                <a:off x="4775395" y="6035366"/>
                <a:ext cx="339634" cy="300446"/>
              </a:xfrm>
              <a:prstGeom prst="star5">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spTree>
    <p:extLst>
      <p:ext uri="{BB962C8B-B14F-4D97-AF65-F5344CB8AC3E}">
        <p14:creationId xmlns:p14="http://schemas.microsoft.com/office/powerpoint/2010/main" val="1730766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age.freepik.com/free-icon/eco-smoke-factory_318-415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58" y="709246"/>
            <a:ext cx="3723542" cy="3723542"/>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2711810" y="862544"/>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Down Arrow 7"/>
          <p:cNvSpPr/>
          <p:nvPr/>
        </p:nvSpPr>
        <p:spPr>
          <a:xfrm rot="16200000">
            <a:off x="5892606" y="4691323"/>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Down Arrow 6"/>
          <p:cNvSpPr/>
          <p:nvPr/>
        </p:nvSpPr>
        <p:spPr>
          <a:xfrm>
            <a:off x="2708910" y="3343648"/>
            <a:ext cx="1018902" cy="764623"/>
          </a:xfrm>
          <a:prstGeom prst="downArrow">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itle 1"/>
          <p:cNvSpPr txBox="1">
            <a:spLocks/>
          </p:cNvSpPr>
          <p:nvPr/>
        </p:nvSpPr>
        <p:spPr>
          <a:xfrm>
            <a:off x="346524" y="309505"/>
            <a:ext cx="5749475" cy="677136"/>
          </a:xfrm>
          <a:prstGeom prst="roundRect">
            <a:avLst>
              <a:gd name="adj" fmla="val 18373"/>
            </a:avLst>
          </a:prstGeom>
          <a:solidFill>
            <a:schemeClr val="bg1">
              <a:lumMod val="95000"/>
            </a:schemeClr>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Klimata tehnoloģiju piemērs</a:t>
            </a:r>
          </a:p>
        </p:txBody>
      </p:sp>
      <p:sp>
        <p:nvSpPr>
          <p:cNvPr id="4" name="Rounded Rectangle 3"/>
          <p:cNvSpPr/>
          <p:nvPr/>
        </p:nvSpPr>
        <p:spPr>
          <a:xfrm>
            <a:off x="783846" y="1732739"/>
            <a:ext cx="4865555" cy="177833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dirty="0">
                <a:solidFill>
                  <a:schemeClr val="tx1"/>
                </a:solidFill>
              </a:rPr>
              <a:t>Ludzas pilsētas siltumapgādes sistēmas siltuma avots pirmajos Latvijas neatkarības atjaunošanas gados bija katlu māja ar jaudu 40 </a:t>
            </a:r>
            <a:r>
              <a:rPr lang="lv-LV" sz="1600" b="1" dirty="0" smtClean="0">
                <a:solidFill>
                  <a:schemeClr val="tx1"/>
                </a:solidFill>
              </a:rPr>
              <a:t>MW</a:t>
            </a:r>
          </a:p>
          <a:p>
            <a:pPr marL="285750" indent="-285750">
              <a:spcAft>
                <a:spcPts val="600"/>
              </a:spcAft>
              <a:buFont typeface="Arial" panose="020B0604020202020204" pitchFamily="34" charset="0"/>
              <a:buChar char="•"/>
            </a:pPr>
            <a:r>
              <a:rPr lang="lv-LV" sz="1600" b="1" dirty="0">
                <a:solidFill>
                  <a:schemeClr val="tx1"/>
                </a:solidFill>
              </a:rPr>
              <a:t>D</a:t>
            </a:r>
            <a:r>
              <a:rPr lang="lv-LV" sz="1600" b="1" dirty="0" smtClean="0">
                <a:solidFill>
                  <a:schemeClr val="tx1"/>
                </a:solidFill>
              </a:rPr>
              <a:t>arbojās </a:t>
            </a:r>
            <a:r>
              <a:rPr lang="lv-LV" sz="1600" b="1" dirty="0">
                <a:solidFill>
                  <a:schemeClr val="tx1"/>
                </a:solidFill>
              </a:rPr>
              <a:t>ar zemu lietderības koeficientu (</a:t>
            </a:r>
            <a:r>
              <a:rPr lang="lv-LV" sz="1600" b="1" dirty="0" smtClean="0">
                <a:solidFill>
                  <a:schemeClr val="tx1"/>
                </a:solidFill>
              </a:rPr>
              <a:t>75%)</a:t>
            </a:r>
          </a:p>
          <a:p>
            <a:pPr marL="285750" indent="-285750">
              <a:spcAft>
                <a:spcPts val="600"/>
              </a:spcAft>
              <a:buFont typeface="Arial" panose="020B0604020202020204" pitchFamily="34" charset="0"/>
              <a:buChar char="•"/>
            </a:pPr>
            <a:r>
              <a:rPr lang="lv-LV" sz="1600" b="1" dirty="0" smtClean="0">
                <a:solidFill>
                  <a:schemeClr val="tx1"/>
                </a:solidFill>
              </a:rPr>
              <a:t>Izmantoja </a:t>
            </a:r>
            <a:r>
              <a:rPr lang="lv-LV" sz="1600" b="1" dirty="0">
                <a:solidFill>
                  <a:schemeClr val="tx1"/>
                </a:solidFill>
              </a:rPr>
              <a:t>šķidro kurināmo </a:t>
            </a:r>
            <a:r>
              <a:rPr lang="lv-LV" sz="1600" b="1" dirty="0" smtClean="0">
                <a:solidFill>
                  <a:schemeClr val="tx1"/>
                </a:solidFill>
              </a:rPr>
              <a:t>– </a:t>
            </a:r>
            <a:r>
              <a:rPr lang="lv-LV" sz="1600" b="1" dirty="0">
                <a:solidFill>
                  <a:schemeClr val="tx1"/>
                </a:solidFill>
              </a:rPr>
              <a:t>mazutu</a:t>
            </a:r>
            <a:endParaRPr lang="lv-LV" sz="1600" b="1" dirty="0" smtClean="0">
              <a:solidFill>
                <a:schemeClr val="tx1"/>
              </a:solidFill>
            </a:endParaRPr>
          </a:p>
        </p:txBody>
      </p:sp>
      <p:sp>
        <p:nvSpPr>
          <p:cNvPr id="5" name="Rounded Rectangle 4"/>
          <p:cNvSpPr/>
          <p:nvPr/>
        </p:nvSpPr>
        <p:spPr>
          <a:xfrm>
            <a:off x="346525" y="4184470"/>
            <a:ext cx="5749474" cy="177833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dirty="0" smtClean="0">
                <a:solidFill>
                  <a:schemeClr val="tx1"/>
                </a:solidFill>
              </a:rPr>
              <a:t>Katlu </a:t>
            </a:r>
            <a:r>
              <a:rPr lang="lv-LV" sz="1600" b="1" dirty="0">
                <a:solidFill>
                  <a:schemeClr val="tx1"/>
                </a:solidFill>
              </a:rPr>
              <a:t>māju </a:t>
            </a:r>
            <a:r>
              <a:rPr lang="lv-LV" sz="1600" b="1" dirty="0" smtClean="0">
                <a:solidFill>
                  <a:schemeClr val="tx1"/>
                </a:solidFill>
              </a:rPr>
              <a:t>rekonstruēja, uzstādot </a:t>
            </a:r>
            <a:r>
              <a:rPr lang="lv-LV" sz="1600" b="1" dirty="0">
                <a:solidFill>
                  <a:schemeClr val="tx1"/>
                </a:solidFill>
              </a:rPr>
              <a:t>ūdenssildāmo katlu ar koksnes šķeldas </a:t>
            </a:r>
            <a:r>
              <a:rPr lang="lv-LV" sz="1600" b="1" dirty="0" err="1" smtClean="0">
                <a:solidFill>
                  <a:schemeClr val="tx1"/>
                </a:solidFill>
              </a:rPr>
              <a:t>priekškurtuvi</a:t>
            </a:r>
            <a:endParaRPr lang="lv-LV" sz="1600" b="1" dirty="0" smtClean="0">
              <a:solidFill>
                <a:schemeClr val="tx1"/>
              </a:solidFill>
            </a:endParaRPr>
          </a:p>
          <a:p>
            <a:pPr marL="285750" indent="-285750">
              <a:spcAft>
                <a:spcPts val="600"/>
              </a:spcAft>
              <a:buFont typeface="Arial" panose="020B0604020202020204" pitchFamily="34" charset="0"/>
              <a:buChar char="•"/>
            </a:pPr>
            <a:r>
              <a:rPr lang="lv-LV" sz="1600" b="1" dirty="0" smtClean="0">
                <a:solidFill>
                  <a:schemeClr val="tx1"/>
                </a:solidFill>
              </a:rPr>
              <a:t>Optimālā </a:t>
            </a:r>
            <a:r>
              <a:rPr lang="lv-LV" sz="1600" b="1" dirty="0">
                <a:solidFill>
                  <a:schemeClr val="tx1"/>
                </a:solidFill>
              </a:rPr>
              <a:t>katla jauda tika izvēlēta 7 MW, </a:t>
            </a:r>
            <a:r>
              <a:rPr lang="lv-LV" sz="1600" b="1" dirty="0" smtClean="0">
                <a:solidFill>
                  <a:schemeClr val="tx1"/>
                </a:solidFill>
              </a:rPr>
              <a:t>un rezerves </a:t>
            </a:r>
            <a:r>
              <a:rPr lang="lv-LV" sz="1600" b="1" dirty="0">
                <a:solidFill>
                  <a:schemeClr val="tx1"/>
                </a:solidFill>
              </a:rPr>
              <a:t>katls ar jaudu 3 MW, kuru darbinātu </a:t>
            </a:r>
            <a:r>
              <a:rPr lang="lv-LV" sz="1600" b="1" dirty="0" smtClean="0">
                <a:solidFill>
                  <a:schemeClr val="tx1"/>
                </a:solidFill>
              </a:rPr>
              <a:t>bargākās </a:t>
            </a:r>
            <a:r>
              <a:rPr lang="lv-LV" sz="1600" b="1" dirty="0">
                <a:solidFill>
                  <a:schemeClr val="tx1"/>
                </a:solidFill>
              </a:rPr>
              <a:t>ziemas dienās un galvenā katla remonta </a:t>
            </a:r>
            <a:r>
              <a:rPr lang="lv-LV" sz="1600" b="1" dirty="0" smtClean="0">
                <a:solidFill>
                  <a:schemeClr val="tx1"/>
                </a:solidFill>
              </a:rPr>
              <a:t>laikā</a:t>
            </a:r>
          </a:p>
          <a:p>
            <a:pPr marL="285750" indent="-285750">
              <a:spcAft>
                <a:spcPts val="600"/>
              </a:spcAft>
              <a:buFont typeface="Arial" panose="020B0604020202020204" pitchFamily="34" charset="0"/>
              <a:buChar char="•"/>
            </a:pPr>
            <a:r>
              <a:rPr lang="lv-LV" sz="1600" b="1" dirty="0">
                <a:solidFill>
                  <a:schemeClr val="tx1"/>
                </a:solidFill>
              </a:rPr>
              <a:t>F</a:t>
            </a:r>
            <a:r>
              <a:rPr lang="lv-LV" sz="1600" b="1" dirty="0" smtClean="0">
                <a:solidFill>
                  <a:schemeClr val="tx1"/>
                </a:solidFill>
              </a:rPr>
              <a:t>osilā </a:t>
            </a:r>
            <a:r>
              <a:rPr lang="lv-LV" sz="1600" b="1" dirty="0">
                <a:solidFill>
                  <a:schemeClr val="tx1"/>
                </a:solidFill>
              </a:rPr>
              <a:t>šķidrā kurināma kurtuve ļāva daudzveidot kurināmo</a:t>
            </a:r>
            <a:endParaRPr lang="lv-LV" sz="1600" b="1" dirty="0" smtClean="0">
              <a:solidFill>
                <a:schemeClr val="tx1"/>
              </a:solidFill>
            </a:endParaRPr>
          </a:p>
        </p:txBody>
      </p:sp>
      <p:sp>
        <p:nvSpPr>
          <p:cNvPr id="6" name="Rounded Rectangle 5"/>
          <p:cNvSpPr/>
          <p:nvPr/>
        </p:nvSpPr>
        <p:spPr>
          <a:xfrm>
            <a:off x="6836621" y="4374325"/>
            <a:ext cx="5134511" cy="1398617"/>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sz="1600" b="1" dirty="0" smtClean="0">
                <a:solidFill>
                  <a:schemeClr val="tx1"/>
                </a:solidFill>
              </a:rPr>
              <a:t>Tādējādi </a:t>
            </a:r>
            <a:r>
              <a:rPr lang="lv-LV" sz="1600" b="1" dirty="0">
                <a:solidFill>
                  <a:schemeClr val="tx1"/>
                </a:solidFill>
              </a:rPr>
              <a:t>Ludzas katlu mājā tika būtiski samazināts mazuta patēriņš, to aizvietojot ar atjaunojamo </a:t>
            </a:r>
            <a:r>
              <a:rPr lang="lv-LV" sz="1600" b="1" dirty="0" smtClean="0">
                <a:solidFill>
                  <a:schemeClr val="tx1"/>
                </a:solidFill>
              </a:rPr>
              <a:t>energoresursu</a:t>
            </a:r>
          </a:p>
          <a:p>
            <a:pPr marL="285750" indent="-285750">
              <a:spcAft>
                <a:spcPts val="600"/>
              </a:spcAft>
              <a:buFont typeface="Arial" panose="020B0604020202020204" pitchFamily="34" charset="0"/>
              <a:buChar char="•"/>
            </a:pPr>
            <a:r>
              <a:rPr lang="lv-LV" sz="1600" b="1" dirty="0" smtClean="0">
                <a:solidFill>
                  <a:schemeClr val="tx1"/>
                </a:solidFill>
              </a:rPr>
              <a:t>CO</a:t>
            </a:r>
            <a:r>
              <a:rPr lang="lv-LV" sz="1600" b="1" baseline="-25000" dirty="0" smtClean="0">
                <a:solidFill>
                  <a:schemeClr val="tx1"/>
                </a:solidFill>
              </a:rPr>
              <a:t>2</a:t>
            </a:r>
            <a:r>
              <a:rPr lang="lv-LV" sz="1600" b="1" dirty="0" smtClean="0">
                <a:solidFill>
                  <a:schemeClr val="tx1"/>
                </a:solidFill>
              </a:rPr>
              <a:t> </a:t>
            </a:r>
            <a:r>
              <a:rPr lang="lv-LV" sz="1600" b="1" dirty="0">
                <a:solidFill>
                  <a:schemeClr val="tx1"/>
                </a:solidFill>
              </a:rPr>
              <a:t>emisijas gaisā samazinājās līdz 17 000 </a:t>
            </a:r>
            <a:r>
              <a:rPr lang="lv-LV" sz="1600" b="1" dirty="0" smtClean="0">
                <a:solidFill>
                  <a:schemeClr val="tx1"/>
                </a:solidFill>
              </a:rPr>
              <a:t>t CO</a:t>
            </a:r>
            <a:r>
              <a:rPr lang="lv-LV" sz="1600" b="1" baseline="-25000" dirty="0" smtClean="0">
                <a:solidFill>
                  <a:schemeClr val="tx1"/>
                </a:solidFill>
              </a:rPr>
              <a:t>2</a:t>
            </a:r>
            <a:r>
              <a:rPr lang="lv-LV" sz="1600" b="1" dirty="0" smtClean="0">
                <a:solidFill>
                  <a:schemeClr val="tx1"/>
                </a:solidFill>
              </a:rPr>
              <a:t>/gadā</a:t>
            </a:r>
          </a:p>
        </p:txBody>
      </p:sp>
    </p:spTree>
    <p:extLst>
      <p:ext uri="{BB962C8B-B14F-4D97-AF65-F5344CB8AC3E}">
        <p14:creationId xmlns:p14="http://schemas.microsoft.com/office/powerpoint/2010/main" val="2291661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8_Atteli\15220589139_3119d74bd6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35" y="0"/>
            <a:ext cx="45407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3591149" y="238963"/>
            <a:ext cx="5029201" cy="1224000"/>
          </a:xfrm>
          <a:prstGeom prst="roundRect">
            <a:avLst>
              <a:gd name="adj" fmla="val 18373"/>
            </a:avLst>
          </a:prstGeom>
          <a:solidFill>
            <a:schemeClr val="bg1">
              <a:lumMod val="8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lv-LV" sz="4000" b="1" dirty="0" smtClean="0"/>
              <a:t>ENERĢIJAS LIETOTĀJS</a:t>
            </a:r>
            <a:endParaRPr lang="lv-LV" sz="4000" b="1" dirty="0"/>
          </a:p>
        </p:txBody>
      </p:sp>
      <p:sp>
        <p:nvSpPr>
          <p:cNvPr id="5" name="Title 1"/>
          <p:cNvSpPr txBox="1">
            <a:spLocks/>
          </p:cNvSpPr>
          <p:nvPr/>
        </p:nvSpPr>
        <p:spPr>
          <a:xfrm>
            <a:off x="2129246" y="1794235"/>
            <a:ext cx="9808781" cy="1131844"/>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Enerģijas lietotājs ir tas, kurš nosaka kāda enerģija tam ir nepieciešama noteiktā vietā un noteiktā </a:t>
            </a:r>
            <a:r>
              <a:rPr lang="lv-LV" sz="2400" dirty="0" smtClean="0"/>
              <a:t>laikā, tāpēc</a:t>
            </a:r>
            <a:r>
              <a:rPr lang="es-ES" sz="2400" dirty="0" smtClean="0"/>
              <a:t> </a:t>
            </a:r>
            <a:r>
              <a:rPr lang="lv-LV" sz="2400" dirty="0" smtClean="0"/>
              <a:t>enerģijas</a:t>
            </a:r>
            <a:r>
              <a:rPr lang="es-ES" sz="2400" dirty="0" smtClean="0"/>
              <a:t> </a:t>
            </a:r>
            <a:r>
              <a:rPr lang="lv-LV" sz="2400" dirty="0" smtClean="0"/>
              <a:t>pieprasījumam</a:t>
            </a:r>
            <a:r>
              <a:rPr lang="es-ES" sz="2400" dirty="0" smtClean="0"/>
              <a:t> </a:t>
            </a:r>
            <a:r>
              <a:rPr lang="lv-LV" sz="2400" dirty="0" smtClean="0"/>
              <a:t>ir ne tikai jaudas un kvalitātes, bet arī teritorijas un laika dimensija</a:t>
            </a:r>
          </a:p>
        </p:txBody>
      </p:sp>
      <p:sp>
        <p:nvSpPr>
          <p:cNvPr id="6" name="Rounded Rectangle 5"/>
          <p:cNvSpPr/>
          <p:nvPr/>
        </p:nvSpPr>
        <p:spPr>
          <a:xfrm>
            <a:off x="4271554" y="3128790"/>
            <a:ext cx="6826071" cy="979556"/>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Enerģijas patērētāja pieprasījums un tā izmaiņas būtiski ietekmē ne tikai enerģētikas attīstību, bet arī </a:t>
            </a:r>
            <a:r>
              <a:rPr lang="lv-LV" b="1" dirty="0" smtClean="0">
                <a:solidFill>
                  <a:schemeClr val="tx1"/>
                </a:solidFill>
              </a:rPr>
              <a:t>SEG emisiju </a:t>
            </a:r>
            <a:r>
              <a:rPr lang="lv-LV" b="1" dirty="0">
                <a:solidFill>
                  <a:schemeClr val="tx1"/>
                </a:solidFill>
              </a:rPr>
              <a:t>apjomus, </a:t>
            </a:r>
            <a:endParaRPr lang="lv-LV" b="1" dirty="0" smtClean="0">
              <a:solidFill>
                <a:schemeClr val="tx1"/>
              </a:solidFill>
            </a:endParaRPr>
          </a:p>
          <a:p>
            <a:pPr algn="ctr"/>
            <a:r>
              <a:rPr lang="lv-LV" b="1" dirty="0" smtClean="0">
                <a:solidFill>
                  <a:schemeClr val="tx1"/>
                </a:solidFill>
              </a:rPr>
              <a:t>kas </a:t>
            </a:r>
            <a:r>
              <a:rPr lang="lv-LV" b="1" dirty="0">
                <a:solidFill>
                  <a:schemeClr val="tx1"/>
                </a:solidFill>
              </a:rPr>
              <a:t>nonāk apkārtējā vidē</a:t>
            </a:r>
            <a:endParaRPr lang="lv-LV" b="1" dirty="0" smtClean="0">
              <a:solidFill>
                <a:schemeClr val="tx1"/>
              </a:solidFill>
            </a:endParaRPr>
          </a:p>
        </p:txBody>
      </p:sp>
      <p:sp>
        <p:nvSpPr>
          <p:cNvPr id="7" name="Rounded Rectangle 6"/>
          <p:cNvSpPr/>
          <p:nvPr/>
        </p:nvSpPr>
        <p:spPr>
          <a:xfrm>
            <a:off x="3605349" y="4950443"/>
            <a:ext cx="2926080" cy="994007"/>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Energopatērētāji ir vismaz piecos tautsaimniecības </a:t>
            </a:r>
            <a:r>
              <a:rPr lang="lv-LV" b="1" dirty="0" smtClean="0">
                <a:solidFill>
                  <a:schemeClr val="tx1"/>
                </a:solidFill>
              </a:rPr>
              <a:t>sektoros:</a:t>
            </a:r>
          </a:p>
        </p:txBody>
      </p:sp>
      <p:sp>
        <p:nvSpPr>
          <p:cNvPr id="8" name="Rounded Rectangle 7"/>
          <p:cNvSpPr/>
          <p:nvPr/>
        </p:nvSpPr>
        <p:spPr>
          <a:xfrm>
            <a:off x="6394996" y="4311057"/>
            <a:ext cx="5543031" cy="2298906"/>
          </a:xfrm>
          <a:prstGeom prst="roundRect">
            <a:avLst>
              <a:gd name="adj" fmla="val 1094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lv-LV" b="1" dirty="0" smtClean="0">
                <a:solidFill>
                  <a:schemeClr val="tx1"/>
                </a:solidFill>
              </a:rPr>
              <a:t>Mājsaimniecībās enerģiju patērē galvenokārt ēkas</a:t>
            </a:r>
          </a:p>
          <a:p>
            <a:pPr marL="285750" indent="-285750">
              <a:spcAft>
                <a:spcPts val="600"/>
              </a:spcAft>
              <a:buFont typeface="Arial" panose="020B0604020202020204" pitchFamily="34" charset="0"/>
              <a:buChar char="•"/>
            </a:pPr>
            <a:r>
              <a:rPr lang="lv-LV" b="1" dirty="0" smtClean="0">
                <a:solidFill>
                  <a:schemeClr val="tx1"/>
                </a:solidFill>
              </a:rPr>
              <a:t>Rūpniecībā tās ir galvenokārt tehnoloģiskās iekārtas un ēkas</a:t>
            </a:r>
          </a:p>
          <a:p>
            <a:pPr marL="285750" indent="-285750">
              <a:spcAft>
                <a:spcPts val="600"/>
              </a:spcAft>
              <a:buFont typeface="Arial" panose="020B0604020202020204" pitchFamily="34" charset="0"/>
              <a:buChar char="•"/>
            </a:pPr>
            <a:r>
              <a:rPr lang="lv-LV" b="1" dirty="0" smtClean="0">
                <a:solidFill>
                  <a:schemeClr val="tx1"/>
                </a:solidFill>
              </a:rPr>
              <a:t>Pakalpojumu sniegšanā enerģiju patērē ēkas, kā arī biroja un sadzīves iekārtas</a:t>
            </a:r>
          </a:p>
          <a:p>
            <a:pPr marL="285750" indent="-285750">
              <a:spcAft>
                <a:spcPts val="600"/>
              </a:spcAft>
              <a:buFont typeface="Arial" panose="020B0604020202020204" pitchFamily="34" charset="0"/>
              <a:buChar char="•"/>
            </a:pPr>
            <a:r>
              <a:rPr lang="lv-LV" b="1" dirty="0" smtClean="0">
                <a:solidFill>
                  <a:schemeClr val="tx1"/>
                </a:solidFill>
              </a:rPr>
              <a:t>Lauksaimniecībā – ēkas un tehnoloģiskās iekārtas</a:t>
            </a:r>
          </a:p>
          <a:p>
            <a:pPr marL="285750" indent="-285750">
              <a:spcAft>
                <a:spcPts val="600"/>
              </a:spcAft>
              <a:buFont typeface="Arial" panose="020B0604020202020204" pitchFamily="34" charset="0"/>
              <a:buChar char="•"/>
            </a:pPr>
            <a:r>
              <a:rPr lang="lv-LV" b="1" dirty="0" smtClean="0">
                <a:solidFill>
                  <a:schemeClr val="tx1"/>
                </a:solidFill>
              </a:rPr>
              <a:t>Transportā energoresursu patērē transporta līdzekļi</a:t>
            </a:r>
            <a:endParaRPr lang="lv-LV" b="1" dirty="0">
              <a:solidFill>
                <a:schemeClr val="tx1"/>
              </a:solidFill>
            </a:endParaRPr>
          </a:p>
        </p:txBody>
      </p:sp>
    </p:spTree>
    <p:extLst>
      <p:ext uri="{BB962C8B-B14F-4D97-AF65-F5344CB8AC3E}">
        <p14:creationId xmlns:p14="http://schemas.microsoft.com/office/powerpoint/2010/main" val="57113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8_Atteli\8538934142_53a7b80abd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8" y="1142999"/>
            <a:ext cx="7023652" cy="526773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527657" y="494262"/>
            <a:ext cx="7146234" cy="927035"/>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dirty="0"/>
              <a:t>Enerģētikas ietekmi uz klimata pārmaiņām galvenokārt nosaka </a:t>
            </a:r>
            <a:r>
              <a:rPr lang="lv-LV" sz="2400" b="1" dirty="0"/>
              <a:t>enerģijas </a:t>
            </a:r>
            <a:r>
              <a:rPr lang="lv-LV" sz="2400" b="1" dirty="0" smtClean="0"/>
              <a:t>patērētājs </a:t>
            </a:r>
          </a:p>
        </p:txBody>
      </p:sp>
      <p:sp>
        <p:nvSpPr>
          <p:cNvPr id="6" name="Rounded Rectangle 5"/>
          <p:cNvSpPr/>
          <p:nvPr/>
        </p:nvSpPr>
        <p:spPr>
          <a:xfrm>
            <a:off x="352292" y="3438872"/>
            <a:ext cx="5003478" cy="137053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rPr>
              <a:t>Enerģijas patērētāja pieprasījumu pēc kvalitātes un jaudas novērtē gan ar enerģijas patēriņu un tā parametriem, gan arī ar lietotāju raksturojumu un tehnoloģiskajiem risinājumiem</a:t>
            </a:r>
            <a:endParaRPr lang="lv-LV" b="1" dirty="0" smtClean="0">
              <a:solidFill>
                <a:schemeClr val="tx1"/>
              </a:solidFill>
            </a:endParaRPr>
          </a:p>
        </p:txBody>
      </p:sp>
      <p:sp>
        <p:nvSpPr>
          <p:cNvPr id="9" name="Title 1"/>
          <p:cNvSpPr txBox="1">
            <a:spLocks/>
          </p:cNvSpPr>
          <p:nvPr/>
        </p:nvSpPr>
        <p:spPr>
          <a:xfrm>
            <a:off x="352292" y="5040142"/>
            <a:ext cx="7170668" cy="1129988"/>
          </a:xfrm>
          <a:prstGeom prst="roundRect">
            <a:avLst>
              <a:gd name="adj" fmla="val 18373"/>
            </a:avLst>
          </a:prstGeom>
          <a:solidFill>
            <a:schemeClr val="bg1">
              <a:lumMod val="95000"/>
            </a:schemeClr>
          </a:solidFill>
          <a:ln>
            <a:solidFill>
              <a:schemeClr val="bg1">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400" b="1" dirty="0"/>
              <a:t>Energopārvaldība </a:t>
            </a:r>
            <a:r>
              <a:rPr lang="lv-LV" sz="2400" dirty="0"/>
              <a:t>ir enerģijas patērētāja darbība ar mērķi mazināt enerģijas patēriņu, nepasliktinot darbības parametrus un komfortu</a:t>
            </a:r>
            <a:endParaRPr lang="lv-LV" sz="2400" dirty="0" smtClean="0"/>
          </a:p>
        </p:txBody>
      </p:sp>
      <p:sp>
        <p:nvSpPr>
          <p:cNvPr id="7" name="Rounded Rectangle 6"/>
          <p:cNvSpPr/>
          <p:nvPr/>
        </p:nvSpPr>
        <p:spPr>
          <a:xfrm>
            <a:off x="352292" y="1837603"/>
            <a:ext cx="5003478" cy="137053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tx1"/>
                </a:solidFill>
              </a:rPr>
              <a:t>Patērētājam </a:t>
            </a:r>
            <a:r>
              <a:rPr lang="lv-LV" b="1" dirty="0">
                <a:solidFill>
                  <a:schemeClr val="tx1"/>
                </a:solidFill>
              </a:rPr>
              <a:t>vienmēr ir iespēja veikt energoefektivitātes paaugstināšanas pasākumus, lai ietaupītu enerģiju un naudas līdzekļus, kā arī samazinātu ietekmi uz klimata pārmaiņām</a:t>
            </a:r>
          </a:p>
        </p:txBody>
      </p:sp>
    </p:spTree>
    <p:extLst>
      <p:ext uri="{BB962C8B-B14F-4D97-AF65-F5344CB8AC3E}">
        <p14:creationId xmlns:p14="http://schemas.microsoft.com/office/powerpoint/2010/main" val="1781717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TotalTime>
  <Words>2618</Words>
  <Application>Microsoft Office PowerPoint</Application>
  <PresentationFormat>Widescreen</PresentationFormat>
  <Paragraphs>229</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Adobe Arabic</vt:lpstr>
      <vt:lpstr>Arial</vt:lpstr>
      <vt:lpstr>Calibri</vt:lpstr>
      <vt:lpstr>Calibri Light</vt:lpstr>
      <vt:lpstr>Office Theme</vt:lpstr>
      <vt:lpstr>Klimats  un enerģētika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Birojs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Vai cilvēks spēj ietekmēt dabu?</dc:title>
  <dc:creator>User</dc:creator>
  <cp:lastModifiedBy>User</cp:lastModifiedBy>
  <cp:revision>573</cp:revision>
  <dcterms:created xsi:type="dcterms:W3CDTF">2016-02-04T15:08:05Z</dcterms:created>
  <dcterms:modified xsi:type="dcterms:W3CDTF">2016-04-29T16:56:45Z</dcterms:modified>
</cp:coreProperties>
</file>