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80" r:id="rId2"/>
    <p:sldId id="281" r:id="rId3"/>
    <p:sldId id="300" r:id="rId4"/>
    <p:sldId id="282" r:id="rId5"/>
    <p:sldId id="283" r:id="rId6"/>
    <p:sldId id="301" r:id="rId7"/>
    <p:sldId id="284" r:id="rId8"/>
    <p:sldId id="285" r:id="rId9"/>
    <p:sldId id="289" r:id="rId10"/>
    <p:sldId id="263" r:id="rId11"/>
    <p:sldId id="262" r:id="rId12"/>
    <p:sldId id="265" r:id="rId13"/>
    <p:sldId id="275" r:id="rId14"/>
    <p:sldId id="266" r:id="rId15"/>
    <p:sldId id="302" r:id="rId16"/>
    <p:sldId id="297" r:id="rId17"/>
    <p:sldId id="298" r:id="rId18"/>
    <p:sldId id="299" r:id="rId19"/>
    <p:sldId id="269" r:id="rId20"/>
    <p:sldId id="296" r:id="rId2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86391" autoAdjust="0"/>
  </p:normalViewPr>
  <p:slideViewPr>
    <p:cSldViewPr>
      <p:cViewPr varScale="1">
        <p:scale>
          <a:sx n="147" d="100"/>
          <a:sy n="147" d="100"/>
        </p:scale>
        <p:origin x="564" y="126"/>
      </p:cViewPr>
      <p:guideLst>
        <p:guide orient="horz" pos="1620"/>
        <p:guide pos="2880"/>
      </p:guideLst>
    </p:cSldViewPr>
  </p:slideViewPr>
  <p:outlineViewPr>
    <p:cViewPr>
      <p:scale>
        <a:sx n="33" d="100"/>
        <a:sy n="33" d="100"/>
      </p:scale>
      <p:origin x="72" y="26850"/>
    </p:cViewPr>
  </p:outlineViewPr>
  <p:notesTextViewPr>
    <p:cViewPr>
      <p:scale>
        <a:sx n="1" d="1"/>
        <a:sy n="1" d="1"/>
      </p:scale>
      <p:origin x="0" y="0"/>
    </p:cViewPr>
  </p:notesTextViewPr>
  <p:notesViewPr>
    <p:cSldViewPr>
      <p:cViewPr varScale="1">
        <p:scale>
          <a:sx n="66" d="100"/>
          <a:sy n="66" d="100"/>
        </p:scale>
        <p:origin x="-22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9ACB7-C470-41F5-85EE-BDC181275803}"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4FDA539D-F36E-4EE7-A1E6-6F4DD7C38DF9}">
      <dgm:prSet phldrT="[Text]"/>
      <dgm:spPr/>
      <dgm:t>
        <a:bodyPr/>
        <a:lstStyle/>
        <a:p>
          <a:r>
            <a:rPr lang="en-US" dirty="0" smtClean="0"/>
            <a:t>September 15</a:t>
          </a:r>
          <a:endParaRPr lang="en-US" dirty="0"/>
        </a:p>
      </dgm:t>
    </dgm:pt>
    <dgm:pt modelId="{C5BE50E6-987C-46BA-819F-C82DAE489906}" type="parTrans" cxnId="{F282A7C5-405D-4506-9D02-C3574E82ABE3}">
      <dgm:prSet/>
      <dgm:spPr/>
      <dgm:t>
        <a:bodyPr/>
        <a:lstStyle/>
        <a:p>
          <a:endParaRPr lang="en-US"/>
        </a:p>
      </dgm:t>
    </dgm:pt>
    <dgm:pt modelId="{615FE1A7-599A-4E53-8983-19927DB3AA85}" type="sibTrans" cxnId="{F282A7C5-405D-4506-9D02-C3574E82ABE3}">
      <dgm:prSet/>
      <dgm:spPr/>
      <dgm:t>
        <a:bodyPr/>
        <a:lstStyle/>
        <a:p>
          <a:endParaRPr lang="en-US"/>
        </a:p>
      </dgm:t>
    </dgm:pt>
    <dgm:pt modelId="{76320E53-2E63-4DA3-AB0A-BFAFFC8BEB14}">
      <dgm:prSet phldrT="[Text]"/>
      <dgm:spPr/>
      <dgm:t>
        <a:bodyPr/>
        <a:lstStyle/>
        <a:p>
          <a:r>
            <a:rPr lang="en-US" dirty="0" smtClean="0"/>
            <a:t>Online application opens</a:t>
          </a:r>
          <a:endParaRPr lang="en-US" dirty="0"/>
        </a:p>
      </dgm:t>
    </dgm:pt>
    <dgm:pt modelId="{1850C693-B902-44A4-A9D0-54FFB0A9780E}" type="parTrans" cxnId="{8C02BA1A-0CEA-423D-B8AF-F49A5E60C6D3}">
      <dgm:prSet/>
      <dgm:spPr/>
      <dgm:t>
        <a:bodyPr/>
        <a:lstStyle/>
        <a:p>
          <a:endParaRPr lang="en-US"/>
        </a:p>
      </dgm:t>
    </dgm:pt>
    <dgm:pt modelId="{F01310C2-D372-4CE2-88B9-2058258873B0}" type="sibTrans" cxnId="{8C02BA1A-0CEA-423D-B8AF-F49A5E60C6D3}">
      <dgm:prSet/>
      <dgm:spPr/>
      <dgm:t>
        <a:bodyPr/>
        <a:lstStyle/>
        <a:p>
          <a:endParaRPr lang="en-US"/>
        </a:p>
      </dgm:t>
    </dgm:pt>
    <dgm:pt modelId="{E3FA8BF8-FC44-4F28-9579-18BB25B1C02C}">
      <dgm:prSet phldrT="[Text]"/>
      <dgm:spPr/>
      <dgm:t>
        <a:bodyPr/>
        <a:lstStyle/>
        <a:p>
          <a:r>
            <a:rPr lang="en-US" dirty="0" smtClean="0"/>
            <a:t>December 1</a:t>
          </a:r>
          <a:endParaRPr lang="en-US" dirty="0"/>
        </a:p>
      </dgm:t>
    </dgm:pt>
    <dgm:pt modelId="{98A9BF77-8E94-41D5-815E-557FAFE86663}" type="parTrans" cxnId="{9A32E1F8-5899-4301-9216-D0A82ABB0874}">
      <dgm:prSet/>
      <dgm:spPr/>
      <dgm:t>
        <a:bodyPr/>
        <a:lstStyle/>
        <a:p>
          <a:endParaRPr lang="en-US"/>
        </a:p>
      </dgm:t>
    </dgm:pt>
    <dgm:pt modelId="{70D7B4DF-23AC-422C-A836-164FCB7BA80B}" type="sibTrans" cxnId="{9A32E1F8-5899-4301-9216-D0A82ABB0874}">
      <dgm:prSet/>
      <dgm:spPr/>
      <dgm:t>
        <a:bodyPr/>
        <a:lstStyle/>
        <a:p>
          <a:endParaRPr lang="en-US"/>
        </a:p>
      </dgm:t>
    </dgm:pt>
    <dgm:pt modelId="{5316DDCC-1643-4A93-8111-908B7377C564}">
      <dgm:prSet phldrT="[Text]"/>
      <dgm:spPr/>
      <dgm:t>
        <a:bodyPr/>
        <a:lstStyle/>
        <a:p>
          <a:r>
            <a:rPr lang="en-US" dirty="0" smtClean="0"/>
            <a:t>Application deadline (noon)</a:t>
          </a:r>
          <a:endParaRPr lang="en-US" dirty="0"/>
        </a:p>
      </dgm:t>
    </dgm:pt>
    <dgm:pt modelId="{EF6EF791-04E1-461F-9E34-425F24810D08}" type="parTrans" cxnId="{3FCC5D3E-BE30-4B64-87EA-3F04AEE3DA45}">
      <dgm:prSet/>
      <dgm:spPr/>
      <dgm:t>
        <a:bodyPr/>
        <a:lstStyle/>
        <a:p>
          <a:endParaRPr lang="en-US"/>
        </a:p>
      </dgm:t>
    </dgm:pt>
    <dgm:pt modelId="{0432BD30-5766-4179-84CD-799D77D4E8AE}" type="sibTrans" cxnId="{3FCC5D3E-BE30-4B64-87EA-3F04AEE3DA45}">
      <dgm:prSet/>
      <dgm:spPr/>
      <dgm:t>
        <a:bodyPr/>
        <a:lstStyle/>
        <a:p>
          <a:endParaRPr lang="en-US"/>
        </a:p>
      </dgm:t>
    </dgm:pt>
    <dgm:pt modelId="{E9C220B5-01C3-4B30-94C6-D28EF185E7BD}">
      <dgm:prSet phldrT="[Text]"/>
      <dgm:spPr/>
      <dgm:t>
        <a:bodyPr/>
        <a:lstStyle/>
        <a:p>
          <a:r>
            <a:rPr lang="en-US" dirty="0" smtClean="0"/>
            <a:t>July-September</a:t>
          </a:r>
          <a:endParaRPr lang="en-US" dirty="0"/>
        </a:p>
      </dgm:t>
    </dgm:pt>
    <dgm:pt modelId="{65E7BFDB-5712-46DE-A064-D495ED14AC58}" type="parTrans" cxnId="{F73551AC-5CA0-4D0A-A49F-44B207CBE0A4}">
      <dgm:prSet/>
      <dgm:spPr/>
      <dgm:t>
        <a:bodyPr/>
        <a:lstStyle/>
        <a:p>
          <a:endParaRPr lang="en-US"/>
        </a:p>
      </dgm:t>
    </dgm:pt>
    <dgm:pt modelId="{F730632B-DB4B-4B0A-8285-7DD5F56E81AE}" type="sibTrans" cxnId="{F73551AC-5CA0-4D0A-A49F-44B207CBE0A4}">
      <dgm:prSet/>
      <dgm:spPr/>
      <dgm:t>
        <a:bodyPr/>
        <a:lstStyle/>
        <a:p>
          <a:endParaRPr lang="en-US"/>
        </a:p>
      </dgm:t>
    </dgm:pt>
    <dgm:pt modelId="{E53D3142-0E97-4E71-9BE1-640C0C0D3BDB}">
      <dgm:prSet phldrT="[Text]"/>
      <dgm:spPr/>
      <dgm:t>
        <a:bodyPr/>
        <a:lstStyle/>
        <a:p>
          <a:r>
            <a:rPr lang="en-US" dirty="0" smtClean="0"/>
            <a:t>Top-ranked applicants invited to in-person interview</a:t>
          </a:r>
          <a:endParaRPr lang="en-US" dirty="0"/>
        </a:p>
      </dgm:t>
    </dgm:pt>
    <dgm:pt modelId="{416587EC-41B4-4734-B4B4-49A47DE83517}" type="parTrans" cxnId="{D71FEA82-E3CA-4280-A854-7FD1F531B6E5}">
      <dgm:prSet/>
      <dgm:spPr/>
      <dgm:t>
        <a:bodyPr/>
        <a:lstStyle/>
        <a:p>
          <a:endParaRPr lang="en-US"/>
        </a:p>
      </dgm:t>
    </dgm:pt>
    <dgm:pt modelId="{31A32901-1808-4F6A-89CF-4F8A3A5D1369}" type="sibTrans" cxnId="{D71FEA82-E3CA-4280-A854-7FD1F531B6E5}">
      <dgm:prSet/>
      <dgm:spPr/>
      <dgm:t>
        <a:bodyPr/>
        <a:lstStyle/>
        <a:p>
          <a:endParaRPr lang="en-US"/>
        </a:p>
      </dgm:t>
    </dgm:pt>
    <dgm:pt modelId="{830A241E-2C5C-4F1E-A3E4-3FCCB21EF65D}">
      <dgm:prSet phldrT="[Text]"/>
      <dgm:spPr/>
      <dgm:t>
        <a:bodyPr/>
        <a:lstStyle/>
        <a:p>
          <a:r>
            <a:rPr lang="en-US" dirty="0" smtClean="0"/>
            <a:t>Mid February</a:t>
          </a:r>
          <a:endParaRPr lang="en-US" dirty="0"/>
        </a:p>
      </dgm:t>
    </dgm:pt>
    <dgm:pt modelId="{54125ABF-858E-4571-8899-3FC6DACB1010}" type="parTrans" cxnId="{DCB9A91F-1C51-492D-918C-82C1FB84461C}">
      <dgm:prSet/>
      <dgm:spPr/>
      <dgm:t>
        <a:bodyPr/>
        <a:lstStyle/>
        <a:p>
          <a:endParaRPr lang="en-US"/>
        </a:p>
      </dgm:t>
    </dgm:pt>
    <dgm:pt modelId="{C10AC028-C90F-47B1-91D3-9FE79FF02D6A}" type="sibTrans" cxnId="{DCB9A91F-1C51-492D-918C-82C1FB84461C}">
      <dgm:prSet/>
      <dgm:spPr/>
      <dgm:t>
        <a:bodyPr/>
        <a:lstStyle/>
        <a:p>
          <a:endParaRPr lang="en-US"/>
        </a:p>
      </dgm:t>
    </dgm:pt>
    <dgm:pt modelId="{20CBC23E-28EE-4C0D-AFC7-BFACF76FAA05}">
      <dgm:prSet phldrT="[Text]"/>
      <dgm:spPr/>
      <dgm:t>
        <a:bodyPr/>
        <a:lstStyle/>
        <a:p>
          <a:r>
            <a:rPr lang="en-US" dirty="0" smtClean="0"/>
            <a:t>Successful applicants notified of selection</a:t>
          </a:r>
          <a:endParaRPr lang="en-US" dirty="0"/>
        </a:p>
      </dgm:t>
    </dgm:pt>
    <dgm:pt modelId="{1C6E4FDF-3625-4A5B-B86A-5B26F59A722A}" type="parTrans" cxnId="{DA9E6E8A-5D22-4B56-A0E4-3505AEF22386}">
      <dgm:prSet/>
      <dgm:spPr/>
      <dgm:t>
        <a:bodyPr/>
        <a:lstStyle/>
        <a:p>
          <a:endParaRPr lang="en-US"/>
        </a:p>
      </dgm:t>
    </dgm:pt>
    <dgm:pt modelId="{11A5A5BF-D25B-4ADC-B05E-875EFC33E85F}" type="sibTrans" cxnId="{DA9E6E8A-5D22-4B56-A0E4-3505AEF22386}">
      <dgm:prSet/>
      <dgm:spPr/>
      <dgm:t>
        <a:bodyPr/>
        <a:lstStyle/>
        <a:p>
          <a:endParaRPr lang="en-US"/>
        </a:p>
      </dgm:t>
    </dgm:pt>
    <dgm:pt modelId="{F9E7B276-FBD5-4A6B-BC6D-2D8F555CDBA2}">
      <dgm:prSet phldrT="[Text]"/>
      <dgm:spPr/>
      <dgm:t>
        <a:bodyPr/>
        <a:lstStyle/>
        <a:p>
          <a:r>
            <a:rPr lang="en-US" dirty="0" smtClean="0"/>
            <a:t>Departures to United States</a:t>
          </a:r>
          <a:endParaRPr lang="en-US" dirty="0"/>
        </a:p>
      </dgm:t>
    </dgm:pt>
    <dgm:pt modelId="{811464FC-8EC7-4836-9984-A1D799FD65E0}" type="parTrans" cxnId="{4CA53306-AC5C-4151-BAEF-FB43EB1810ED}">
      <dgm:prSet/>
      <dgm:spPr/>
      <dgm:t>
        <a:bodyPr/>
        <a:lstStyle/>
        <a:p>
          <a:endParaRPr lang="en-US"/>
        </a:p>
      </dgm:t>
    </dgm:pt>
    <dgm:pt modelId="{EAC36A91-0144-4F4E-B7DD-738882DD090C}" type="sibTrans" cxnId="{4CA53306-AC5C-4151-BAEF-FB43EB1810ED}">
      <dgm:prSet/>
      <dgm:spPr/>
      <dgm:t>
        <a:bodyPr/>
        <a:lstStyle/>
        <a:p>
          <a:endParaRPr lang="en-US"/>
        </a:p>
      </dgm:t>
    </dgm:pt>
    <dgm:pt modelId="{03CD9734-FCD4-4855-A09C-C8DC641CCE47}">
      <dgm:prSet phldrT="[Text]"/>
      <dgm:spPr/>
      <dgm:t>
        <a:bodyPr/>
        <a:lstStyle/>
        <a:p>
          <a:r>
            <a:rPr lang="en-US" dirty="0" smtClean="0"/>
            <a:t>Late January</a:t>
          </a:r>
          <a:endParaRPr lang="en-US" dirty="0"/>
        </a:p>
      </dgm:t>
    </dgm:pt>
    <dgm:pt modelId="{F79A7334-0FF4-4FEF-9ADF-00D6140D234E}" type="parTrans" cxnId="{B96E84CD-FFFE-4C5F-84E3-D38C2CC7D092}">
      <dgm:prSet/>
      <dgm:spPr/>
      <dgm:t>
        <a:bodyPr/>
        <a:lstStyle/>
        <a:p>
          <a:endParaRPr lang="en-US"/>
        </a:p>
      </dgm:t>
    </dgm:pt>
    <dgm:pt modelId="{C390C6A0-DF11-45CC-B51C-F9403AD829E5}" type="sibTrans" cxnId="{B96E84CD-FFFE-4C5F-84E3-D38C2CC7D092}">
      <dgm:prSet/>
      <dgm:spPr/>
      <dgm:t>
        <a:bodyPr/>
        <a:lstStyle/>
        <a:p>
          <a:endParaRPr lang="en-US"/>
        </a:p>
      </dgm:t>
    </dgm:pt>
    <dgm:pt modelId="{EDB76877-8338-40FD-BBD9-D97AE5202B17}" type="pres">
      <dgm:prSet presAssocID="{9FE9ACB7-C470-41F5-85EE-BDC181275803}" presName="Name0" presStyleCnt="0">
        <dgm:presLayoutVars>
          <dgm:chMax val="7"/>
          <dgm:chPref val="7"/>
          <dgm:dir/>
          <dgm:animLvl val="lvl"/>
        </dgm:presLayoutVars>
      </dgm:prSet>
      <dgm:spPr/>
      <dgm:t>
        <a:bodyPr/>
        <a:lstStyle/>
        <a:p>
          <a:endParaRPr lang="en-US"/>
        </a:p>
      </dgm:t>
    </dgm:pt>
    <dgm:pt modelId="{6C6A48AC-DC84-4962-9A5E-83E58772B82D}" type="pres">
      <dgm:prSet presAssocID="{4FDA539D-F36E-4EE7-A1E6-6F4DD7C38DF9}" presName="Accent1" presStyleCnt="0"/>
      <dgm:spPr/>
    </dgm:pt>
    <dgm:pt modelId="{BBD2625C-A3A9-4FB1-95B0-9DFE23156722}" type="pres">
      <dgm:prSet presAssocID="{4FDA539D-F36E-4EE7-A1E6-6F4DD7C38DF9}" presName="Accent" presStyleLbl="node1" presStyleIdx="0" presStyleCnt="5"/>
      <dgm:spPr/>
    </dgm:pt>
    <dgm:pt modelId="{C4DF152C-D179-4175-BAC7-3F5F5243F2F3}" type="pres">
      <dgm:prSet presAssocID="{4FDA539D-F36E-4EE7-A1E6-6F4DD7C38DF9}" presName="Child1" presStyleLbl="revTx" presStyleIdx="0" presStyleCnt="10">
        <dgm:presLayoutVars>
          <dgm:chMax val="0"/>
          <dgm:chPref val="0"/>
          <dgm:bulletEnabled val="1"/>
        </dgm:presLayoutVars>
      </dgm:prSet>
      <dgm:spPr/>
      <dgm:t>
        <a:bodyPr/>
        <a:lstStyle/>
        <a:p>
          <a:endParaRPr lang="en-US"/>
        </a:p>
      </dgm:t>
    </dgm:pt>
    <dgm:pt modelId="{707C8073-75F9-42C8-89B0-E61884420402}" type="pres">
      <dgm:prSet presAssocID="{4FDA539D-F36E-4EE7-A1E6-6F4DD7C38DF9}" presName="Parent1" presStyleLbl="revTx" presStyleIdx="1" presStyleCnt="10">
        <dgm:presLayoutVars>
          <dgm:chMax val="1"/>
          <dgm:chPref val="1"/>
          <dgm:bulletEnabled val="1"/>
        </dgm:presLayoutVars>
      </dgm:prSet>
      <dgm:spPr/>
      <dgm:t>
        <a:bodyPr/>
        <a:lstStyle/>
        <a:p>
          <a:endParaRPr lang="en-US"/>
        </a:p>
      </dgm:t>
    </dgm:pt>
    <dgm:pt modelId="{9E77DE73-1D63-4902-998F-F8B9DB946125}" type="pres">
      <dgm:prSet presAssocID="{E3FA8BF8-FC44-4F28-9579-18BB25B1C02C}" presName="Accent2" presStyleCnt="0"/>
      <dgm:spPr/>
    </dgm:pt>
    <dgm:pt modelId="{92B0E6FB-B6ED-4D88-A3EE-8C9006F90979}" type="pres">
      <dgm:prSet presAssocID="{E3FA8BF8-FC44-4F28-9579-18BB25B1C02C}" presName="Accent" presStyleLbl="node1" presStyleIdx="1" presStyleCnt="5"/>
      <dgm:spPr/>
    </dgm:pt>
    <dgm:pt modelId="{D78B1228-20E1-471E-B322-4562ECED3083}" type="pres">
      <dgm:prSet presAssocID="{E3FA8BF8-FC44-4F28-9579-18BB25B1C02C}" presName="Child2" presStyleLbl="revTx" presStyleIdx="2" presStyleCnt="10">
        <dgm:presLayoutVars>
          <dgm:chMax val="0"/>
          <dgm:chPref val="0"/>
          <dgm:bulletEnabled val="1"/>
        </dgm:presLayoutVars>
      </dgm:prSet>
      <dgm:spPr/>
      <dgm:t>
        <a:bodyPr/>
        <a:lstStyle/>
        <a:p>
          <a:endParaRPr lang="en-US"/>
        </a:p>
      </dgm:t>
    </dgm:pt>
    <dgm:pt modelId="{80468DE5-092E-4617-809E-735C753E604D}" type="pres">
      <dgm:prSet presAssocID="{E3FA8BF8-FC44-4F28-9579-18BB25B1C02C}" presName="Parent2" presStyleLbl="revTx" presStyleIdx="3" presStyleCnt="10">
        <dgm:presLayoutVars>
          <dgm:chMax val="1"/>
          <dgm:chPref val="1"/>
          <dgm:bulletEnabled val="1"/>
        </dgm:presLayoutVars>
      </dgm:prSet>
      <dgm:spPr/>
      <dgm:t>
        <a:bodyPr/>
        <a:lstStyle/>
        <a:p>
          <a:endParaRPr lang="en-US"/>
        </a:p>
      </dgm:t>
    </dgm:pt>
    <dgm:pt modelId="{C4CFC691-9190-43B2-A32E-DBEC31093FB1}" type="pres">
      <dgm:prSet presAssocID="{03CD9734-FCD4-4855-A09C-C8DC641CCE47}" presName="Accent3" presStyleCnt="0"/>
      <dgm:spPr/>
    </dgm:pt>
    <dgm:pt modelId="{7840CB46-20EA-4257-8E1D-9CD1E3069672}" type="pres">
      <dgm:prSet presAssocID="{03CD9734-FCD4-4855-A09C-C8DC641CCE47}" presName="Accent" presStyleLbl="node1" presStyleIdx="2" presStyleCnt="5"/>
      <dgm:spPr/>
    </dgm:pt>
    <dgm:pt modelId="{2A2298D9-1916-4181-AB98-23BAFAF8188F}" type="pres">
      <dgm:prSet presAssocID="{03CD9734-FCD4-4855-A09C-C8DC641CCE47}" presName="Child3" presStyleLbl="revTx" presStyleIdx="4" presStyleCnt="10">
        <dgm:presLayoutVars>
          <dgm:chMax val="0"/>
          <dgm:chPref val="0"/>
          <dgm:bulletEnabled val="1"/>
        </dgm:presLayoutVars>
      </dgm:prSet>
      <dgm:spPr/>
      <dgm:t>
        <a:bodyPr/>
        <a:lstStyle/>
        <a:p>
          <a:endParaRPr lang="en-US"/>
        </a:p>
      </dgm:t>
    </dgm:pt>
    <dgm:pt modelId="{8895E03B-DD60-447F-9FA7-93FD91D6FECA}" type="pres">
      <dgm:prSet presAssocID="{03CD9734-FCD4-4855-A09C-C8DC641CCE47}" presName="Parent3" presStyleLbl="revTx" presStyleIdx="5" presStyleCnt="10">
        <dgm:presLayoutVars>
          <dgm:chMax val="1"/>
          <dgm:chPref val="1"/>
          <dgm:bulletEnabled val="1"/>
        </dgm:presLayoutVars>
      </dgm:prSet>
      <dgm:spPr/>
      <dgm:t>
        <a:bodyPr/>
        <a:lstStyle/>
        <a:p>
          <a:endParaRPr lang="en-US"/>
        </a:p>
      </dgm:t>
    </dgm:pt>
    <dgm:pt modelId="{7DBE8EFD-BDDD-4733-A88E-533952C80CE5}" type="pres">
      <dgm:prSet presAssocID="{830A241E-2C5C-4F1E-A3E4-3FCCB21EF65D}" presName="Accent4" presStyleCnt="0"/>
      <dgm:spPr/>
    </dgm:pt>
    <dgm:pt modelId="{C15EF496-9F05-44B7-B47A-88583C8970E2}" type="pres">
      <dgm:prSet presAssocID="{830A241E-2C5C-4F1E-A3E4-3FCCB21EF65D}" presName="Accent" presStyleLbl="node1" presStyleIdx="3" presStyleCnt="5"/>
      <dgm:spPr/>
    </dgm:pt>
    <dgm:pt modelId="{5A8F2734-ACA9-47F6-AF6D-17957DAEA6EE}" type="pres">
      <dgm:prSet presAssocID="{830A241E-2C5C-4F1E-A3E4-3FCCB21EF65D}" presName="Child4" presStyleLbl="revTx" presStyleIdx="6" presStyleCnt="10">
        <dgm:presLayoutVars>
          <dgm:chMax val="0"/>
          <dgm:chPref val="0"/>
          <dgm:bulletEnabled val="1"/>
        </dgm:presLayoutVars>
      </dgm:prSet>
      <dgm:spPr/>
      <dgm:t>
        <a:bodyPr/>
        <a:lstStyle/>
        <a:p>
          <a:endParaRPr lang="en-US"/>
        </a:p>
      </dgm:t>
    </dgm:pt>
    <dgm:pt modelId="{8CDA7497-0C59-4DD4-B388-FD063DB1D8E5}" type="pres">
      <dgm:prSet presAssocID="{830A241E-2C5C-4F1E-A3E4-3FCCB21EF65D}" presName="Parent4" presStyleLbl="revTx" presStyleIdx="7" presStyleCnt="10">
        <dgm:presLayoutVars>
          <dgm:chMax val="1"/>
          <dgm:chPref val="1"/>
          <dgm:bulletEnabled val="1"/>
        </dgm:presLayoutVars>
      </dgm:prSet>
      <dgm:spPr/>
      <dgm:t>
        <a:bodyPr/>
        <a:lstStyle/>
        <a:p>
          <a:endParaRPr lang="en-US"/>
        </a:p>
      </dgm:t>
    </dgm:pt>
    <dgm:pt modelId="{AEC735C8-BC91-47D3-B609-E03EE0D018D6}" type="pres">
      <dgm:prSet presAssocID="{E9C220B5-01C3-4B30-94C6-D28EF185E7BD}" presName="Accent5" presStyleCnt="0"/>
      <dgm:spPr/>
    </dgm:pt>
    <dgm:pt modelId="{647E2DA1-D184-4D89-8ACD-2D79D9B632E3}" type="pres">
      <dgm:prSet presAssocID="{E9C220B5-01C3-4B30-94C6-D28EF185E7BD}" presName="Accent" presStyleLbl="node1" presStyleIdx="4" presStyleCnt="5"/>
      <dgm:spPr/>
    </dgm:pt>
    <dgm:pt modelId="{E22EDA0A-517C-4E8F-AD00-4419A15F2E1E}" type="pres">
      <dgm:prSet presAssocID="{E9C220B5-01C3-4B30-94C6-D28EF185E7BD}" presName="Child5" presStyleLbl="revTx" presStyleIdx="8" presStyleCnt="10">
        <dgm:presLayoutVars>
          <dgm:chMax val="0"/>
          <dgm:chPref val="0"/>
          <dgm:bulletEnabled val="1"/>
        </dgm:presLayoutVars>
      </dgm:prSet>
      <dgm:spPr/>
      <dgm:t>
        <a:bodyPr/>
        <a:lstStyle/>
        <a:p>
          <a:endParaRPr lang="en-US"/>
        </a:p>
      </dgm:t>
    </dgm:pt>
    <dgm:pt modelId="{9E11D307-494A-4EEC-85C0-E4CB206C2C72}" type="pres">
      <dgm:prSet presAssocID="{E9C220B5-01C3-4B30-94C6-D28EF185E7BD}" presName="Parent5" presStyleLbl="revTx" presStyleIdx="9" presStyleCnt="10">
        <dgm:presLayoutVars>
          <dgm:chMax val="1"/>
          <dgm:chPref val="1"/>
          <dgm:bulletEnabled val="1"/>
        </dgm:presLayoutVars>
      </dgm:prSet>
      <dgm:spPr/>
      <dgm:t>
        <a:bodyPr/>
        <a:lstStyle/>
        <a:p>
          <a:endParaRPr lang="en-US"/>
        </a:p>
      </dgm:t>
    </dgm:pt>
  </dgm:ptLst>
  <dgm:cxnLst>
    <dgm:cxn modelId="{D71FEA82-E3CA-4280-A854-7FD1F531B6E5}" srcId="{03CD9734-FCD4-4855-A09C-C8DC641CCE47}" destId="{E53D3142-0E97-4E71-9BE1-640C0C0D3BDB}" srcOrd="0" destOrd="0" parTransId="{416587EC-41B4-4734-B4B4-49A47DE83517}" sibTransId="{31A32901-1808-4F6A-89CF-4F8A3A5D1369}"/>
    <dgm:cxn modelId="{2208BA0B-C3A4-4D33-ABD7-97ABA7143F35}" type="presOf" srcId="{F9E7B276-FBD5-4A6B-BC6D-2D8F555CDBA2}" destId="{E22EDA0A-517C-4E8F-AD00-4419A15F2E1E}" srcOrd="0" destOrd="0" presId="urn:microsoft.com/office/officeart/2009/layout/CircleArrowProcess"/>
    <dgm:cxn modelId="{8C02BA1A-0CEA-423D-B8AF-F49A5E60C6D3}" srcId="{4FDA539D-F36E-4EE7-A1E6-6F4DD7C38DF9}" destId="{76320E53-2E63-4DA3-AB0A-BFAFFC8BEB14}" srcOrd="0" destOrd="0" parTransId="{1850C693-B902-44A4-A9D0-54FFB0A9780E}" sibTransId="{F01310C2-D372-4CE2-88B9-2058258873B0}"/>
    <dgm:cxn modelId="{DCB9A91F-1C51-492D-918C-82C1FB84461C}" srcId="{9FE9ACB7-C470-41F5-85EE-BDC181275803}" destId="{830A241E-2C5C-4F1E-A3E4-3FCCB21EF65D}" srcOrd="3" destOrd="0" parTransId="{54125ABF-858E-4571-8899-3FC6DACB1010}" sibTransId="{C10AC028-C90F-47B1-91D3-9FE79FF02D6A}"/>
    <dgm:cxn modelId="{B4999DF6-B3F8-49C7-A239-860CD2F1F602}" type="presOf" srcId="{03CD9734-FCD4-4855-A09C-C8DC641CCE47}" destId="{8895E03B-DD60-447F-9FA7-93FD91D6FECA}" srcOrd="0" destOrd="0" presId="urn:microsoft.com/office/officeart/2009/layout/CircleArrowProcess"/>
    <dgm:cxn modelId="{F73551AC-5CA0-4D0A-A49F-44B207CBE0A4}" srcId="{9FE9ACB7-C470-41F5-85EE-BDC181275803}" destId="{E9C220B5-01C3-4B30-94C6-D28EF185E7BD}" srcOrd="4" destOrd="0" parTransId="{65E7BFDB-5712-46DE-A064-D495ED14AC58}" sibTransId="{F730632B-DB4B-4B0A-8285-7DD5F56E81AE}"/>
    <dgm:cxn modelId="{DA9E6E8A-5D22-4B56-A0E4-3505AEF22386}" srcId="{830A241E-2C5C-4F1E-A3E4-3FCCB21EF65D}" destId="{20CBC23E-28EE-4C0D-AFC7-BFACF76FAA05}" srcOrd="0" destOrd="0" parTransId="{1C6E4FDF-3625-4A5B-B86A-5B26F59A722A}" sibTransId="{11A5A5BF-D25B-4ADC-B05E-875EFC33E85F}"/>
    <dgm:cxn modelId="{9A32E1F8-5899-4301-9216-D0A82ABB0874}" srcId="{9FE9ACB7-C470-41F5-85EE-BDC181275803}" destId="{E3FA8BF8-FC44-4F28-9579-18BB25B1C02C}" srcOrd="1" destOrd="0" parTransId="{98A9BF77-8E94-41D5-815E-557FAFE86663}" sibTransId="{70D7B4DF-23AC-422C-A836-164FCB7BA80B}"/>
    <dgm:cxn modelId="{49D85A55-0B2F-4111-A4C2-E18812FE7D8D}" type="presOf" srcId="{9FE9ACB7-C470-41F5-85EE-BDC181275803}" destId="{EDB76877-8338-40FD-BBD9-D97AE5202B17}" srcOrd="0" destOrd="0" presId="urn:microsoft.com/office/officeart/2009/layout/CircleArrowProcess"/>
    <dgm:cxn modelId="{5A41F033-B329-4757-B3EB-8AEC6B1D4BFA}" type="presOf" srcId="{830A241E-2C5C-4F1E-A3E4-3FCCB21EF65D}" destId="{8CDA7497-0C59-4DD4-B388-FD063DB1D8E5}" srcOrd="0" destOrd="0" presId="urn:microsoft.com/office/officeart/2009/layout/CircleArrowProcess"/>
    <dgm:cxn modelId="{A38826A3-F3CF-48A4-BB4C-C9A33155900B}" type="presOf" srcId="{5316DDCC-1643-4A93-8111-908B7377C564}" destId="{D78B1228-20E1-471E-B322-4562ECED3083}" srcOrd="0" destOrd="0" presId="urn:microsoft.com/office/officeart/2009/layout/CircleArrowProcess"/>
    <dgm:cxn modelId="{3FCC5D3E-BE30-4B64-87EA-3F04AEE3DA45}" srcId="{E3FA8BF8-FC44-4F28-9579-18BB25B1C02C}" destId="{5316DDCC-1643-4A93-8111-908B7377C564}" srcOrd="0" destOrd="0" parTransId="{EF6EF791-04E1-461F-9E34-425F24810D08}" sibTransId="{0432BD30-5766-4179-84CD-799D77D4E8AE}"/>
    <dgm:cxn modelId="{2F066DF3-9FB0-4DFE-9C15-882C6AC62DC0}" type="presOf" srcId="{E3FA8BF8-FC44-4F28-9579-18BB25B1C02C}" destId="{80468DE5-092E-4617-809E-735C753E604D}" srcOrd="0" destOrd="0" presId="urn:microsoft.com/office/officeart/2009/layout/CircleArrowProcess"/>
    <dgm:cxn modelId="{31E30EB0-F4CA-48A3-93EB-0E49811C62C9}" type="presOf" srcId="{E9C220B5-01C3-4B30-94C6-D28EF185E7BD}" destId="{9E11D307-494A-4EEC-85C0-E4CB206C2C72}" srcOrd="0" destOrd="0" presId="urn:microsoft.com/office/officeart/2009/layout/CircleArrowProcess"/>
    <dgm:cxn modelId="{5FFCBFEF-1BB6-4D04-9C6A-DB352B5E6865}" type="presOf" srcId="{4FDA539D-F36E-4EE7-A1E6-6F4DD7C38DF9}" destId="{707C8073-75F9-42C8-89B0-E61884420402}" srcOrd="0" destOrd="0" presId="urn:microsoft.com/office/officeart/2009/layout/CircleArrowProcess"/>
    <dgm:cxn modelId="{B96E84CD-FFFE-4C5F-84E3-D38C2CC7D092}" srcId="{9FE9ACB7-C470-41F5-85EE-BDC181275803}" destId="{03CD9734-FCD4-4855-A09C-C8DC641CCE47}" srcOrd="2" destOrd="0" parTransId="{F79A7334-0FF4-4FEF-9ADF-00D6140D234E}" sibTransId="{C390C6A0-DF11-45CC-B51C-F9403AD829E5}"/>
    <dgm:cxn modelId="{4DB4D885-BA2B-4970-8659-201650D19D42}" type="presOf" srcId="{76320E53-2E63-4DA3-AB0A-BFAFFC8BEB14}" destId="{C4DF152C-D179-4175-BAC7-3F5F5243F2F3}" srcOrd="0" destOrd="0" presId="urn:microsoft.com/office/officeart/2009/layout/CircleArrowProcess"/>
    <dgm:cxn modelId="{457AB841-53F0-4FF5-90F9-79904149538D}" type="presOf" srcId="{E53D3142-0E97-4E71-9BE1-640C0C0D3BDB}" destId="{2A2298D9-1916-4181-AB98-23BAFAF8188F}" srcOrd="0" destOrd="0" presId="urn:microsoft.com/office/officeart/2009/layout/CircleArrowProcess"/>
    <dgm:cxn modelId="{F282A7C5-405D-4506-9D02-C3574E82ABE3}" srcId="{9FE9ACB7-C470-41F5-85EE-BDC181275803}" destId="{4FDA539D-F36E-4EE7-A1E6-6F4DD7C38DF9}" srcOrd="0" destOrd="0" parTransId="{C5BE50E6-987C-46BA-819F-C82DAE489906}" sibTransId="{615FE1A7-599A-4E53-8983-19927DB3AA85}"/>
    <dgm:cxn modelId="{AD249445-BE56-4441-96D6-F2D3EF9F4C4C}" type="presOf" srcId="{20CBC23E-28EE-4C0D-AFC7-BFACF76FAA05}" destId="{5A8F2734-ACA9-47F6-AF6D-17957DAEA6EE}" srcOrd="0" destOrd="0" presId="urn:microsoft.com/office/officeart/2009/layout/CircleArrowProcess"/>
    <dgm:cxn modelId="{4CA53306-AC5C-4151-BAEF-FB43EB1810ED}" srcId="{E9C220B5-01C3-4B30-94C6-D28EF185E7BD}" destId="{F9E7B276-FBD5-4A6B-BC6D-2D8F555CDBA2}" srcOrd="0" destOrd="0" parTransId="{811464FC-8EC7-4836-9984-A1D799FD65E0}" sibTransId="{EAC36A91-0144-4F4E-B7DD-738882DD090C}"/>
    <dgm:cxn modelId="{7A6C7959-5142-456A-9D4C-8D87AEFDB8DF}" type="presParOf" srcId="{EDB76877-8338-40FD-BBD9-D97AE5202B17}" destId="{6C6A48AC-DC84-4962-9A5E-83E58772B82D}" srcOrd="0" destOrd="0" presId="urn:microsoft.com/office/officeart/2009/layout/CircleArrowProcess"/>
    <dgm:cxn modelId="{1BA148B7-A88C-4D13-BA5A-32E76B3CF9D3}" type="presParOf" srcId="{6C6A48AC-DC84-4962-9A5E-83E58772B82D}" destId="{BBD2625C-A3A9-4FB1-95B0-9DFE23156722}" srcOrd="0" destOrd="0" presId="urn:microsoft.com/office/officeart/2009/layout/CircleArrowProcess"/>
    <dgm:cxn modelId="{C432F5A0-8BCD-4F69-B4DB-22D215AE3EAE}" type="presParOf" srcId="{EDB76877-8338-40FD-BBD9-D97AE5202B17}" destId="{C4DF152C-D179-4175-BAC7-3F5F5243F2F3}" srcOrd="1" destOrd="0" presId="urn:microsoft.com/office/officeart/2009/layout/CircleArrowProcess"/>
    <dgm:cxn modelId="{52647854-CC20-4A2D-AAC5-9816A912A955}" type="presParOf" srcId="{EDB76877-8338-40FD-BBD9-D97AE5202B17}" destId="{707C8073-75F9-42C8-89B0-E61884420402}" srcOrd="2" destOrd="0" presId="urn:microsoft.com/office/officeart/2009/layout/CircleArrowProcess"/>
    <dgm:cxn modelId="{89877801-9933-41CC-8910-7082E5DB9A72}" type="presParOf" srcId="{EDB76877-8338-40FD-BBD9-D97AE5202B17}" destId="{9E77DE73-1D63-4902-998F-F8B9DB946125}" srcOrd="3" destOrd="0" presId="urn:microsoft.com/office/officeart/2009/layout/CircleArrowProcess"/>
    <dgm:cxn modelId="{B2878754-58FD-46AF-8798-ED898E1FB2FD}" type="presParOf" srcId="{9E77DE73-1D63-4902-998F-F8B9DB946125}" destId="{92B0E6FB-B6ED-4D88-A3EE-8C9006F90979}" srcOrd="0" destOrd="0" presId="urn:microsoft.com/office/officeart/2009/layout/CircleArrowProcess"/>
    <dgm:cxn modelId="{4E30E5C5-7669-4E35-9E37-9A5AF2094D5F}" type="presParOf" srcId="{EDB76877-8338-40FD-BBD9-D97AE5202B17}" destId="{D78B1228-20E1-471E-B322-4562ECED3083}" srcOrd="4" destOrd="0" presId="urn:microsoft.com/office/officeart/2009/layout/CircleArrowProcess"/>
    <dgm:cxn modelId="{D3D41033-7476-4DFB-9F7D-85F1A1086599}" type="presParOf" srcId="{EDB76877-8338-40FD-BBD9-D97AE5202B17}" destId="{80468DE5-092E-4617-809E-735C753E604D}" srcOrd="5" destOrd="0" presId="urn:microsoft.com/office/officeart/2009/layout/CircleArrowProcess"/>
    <dgm:cxn modelId="{93B92742-234A-4CCA-92B2-054C02BC3D54}" type="presParOf" srcId="{EDB76877-8338-40FD-BBD9-D97AE5202B17}" destId="{C4CFC691-9190-43B2-A32E-DBEC31093FB1}" srcOrd="6" destOrd="0" presId="urn:microsoft.com/office/officeart/2009/layout/CircleArrowProcess"/>
    <dgm:cxn modelId="{2AB05A8E-903F-4CD6-A769-1B00E98D5F82}" type="presParOf" srcId="{C4CFC691-9190-43B2-A32E-DBEC31093FB1}" destId="{7840CB46-20EA-4257-8E1D-9CD1E3069672}" srcOrd="0" destOrd="0" presId="urn:microsoft.com/office/officeart/2009/layout/CircleArrowProcess"/>
    <dgm:cxn modelId="{82EBFD56-DEEA-4BEC-BC64-5E0224876EE7}" type="presParOf" srcId="{EDB76877-8338-40FD-BBD9-D97AE5202B17}" destId="{2A2298D9-1916-4181-AB98-23BAFAF8188F}" srcOrd="7" destOrd="0" presId="urn:microsoft.com/office/officeart/2009/layout/CircleArrowProcess"/>
    <dgm:cxn modelId="{ACC6B40C-00AF-4A60-A201-FADF2D3B88C1}" type="presParOf" srcId="{EDB76877-8338-40FD-BBD9-D97AE5202B17}" destId="{8895E03B-DD60-447F-9FA7-93FD91D6FECA}" srcOrd="8" destOrd="0" presId="urn:microsoft.com/office/officeart/2009/layout/CircleArrowProcess"/>
    <dgm:cxn modelId="{C3481305-E9EE-4263-B25B-53357EC4FCE7}" type="presParOf" srcId="{EDB76877-8338-40FD-BBD9-D97AE5202B17}" destId="{7DBE8EFD-BDDD-4733-A88E-533952C80CE5}" srcOrd="9" destOrd="0" presId="urn:microsoft.com/office/officeart/2009/layout/CircleArrowProcess"/>
    <dgm:cxn modelId="{DAA7234A-A2A1-456B-A4A8-566CF43A560B}" type="presParOf" srcId="{7DBE8EFD-BDDD-4733-A88E-533952C80CE5}" destId="{C15EF496-9F05-44B7-B47A-88583C8970E2}" srcOrd="0" destOrd="0" presId="urn:microsoft.com/office/officeart/2009/layout/CircleArrowProcess"/>
    <dgm:cxn modelId="{C06835F0-77B8-48F4-81C1-DEB4DC20D3DD}" type="presParOf" srcId="{EDB76877-8338-40FD-BBD9-D97AE5202B17}" destId="{5A8F2734-ACA9-47F6-AF6D-17957DAEA6EE}" srcOrd="10" destOrd="0" presId="urn:microsoft.com/office/officeart/2009/layout/CircleArrowProcess"/>
    <dgm:cxn modelId="{A4E32120-005F-4868-B70F-3DA8ECFD2295}" type="presParOf" srcId="{EDB76877-8338-40FD-BBD9-D97AE5202B17}" destId="{8CDA7497-0C59-4DD4-B388-FD063DB1D8E5}" srcOrd="11" destOrd="0" presId="urn:microsoft.com/office/officeart/2009/layout/CircleArrowProcess"/>
    <dgm:cxn modelId="{D6B6BCA0-D244-4ED0-8E29-20657D38D8A8}" type="presParOf" srcId="{EDB76877-8338-40FD-BBD9-D97AE5202B17}" destId="{AEC735C8-BC91-47D3-B609-E03EE0D018D6}" srcOrd="12" destOrd="0" presId="urn:microsoft.com/office/officeart/2009/layout/CircleArrowProcess"/>
    <dgm:cxn modelId="{408E54D3-7442-4F85-ABE2-573AB705A5A1}" type="presParOf" srcId="{AEC735C8-BC91-47D3-B609-E03EE0D018D6}" destId="{647E2DA1-D184-4D89-8ACD-2D79D9B632E3}" srcOrd="0" destOrd="0" presId="urn:microsoft.com/office/officeart/2009/layout/CircleArrowProcess"/>
    <dgm:cxn modelId="{E1756A57-B78E-4A29-B332-8BE9BF503AD9}" type="presParOf" srcId="{EDB76877-8338-40FD-BBD9-D97AE5202B17}" destId="{E22EDA0A-517C-4E8F-AD00-4419A15F2E1E}" srcOrd="13" destOrd="0" presId="urn:microsoft.com/office/officeart/2009/layout/CircleArrowProcess"/>
    <dgm:cxn modelId="{5D3AC64B-468B-4520-80FA-A979058BBBED}" type="presParOf" srcId="{EDB76877-8338-40FD-BBD9-D97AE5202B17}" destId="{9E11D307-494A-4EEC-85C0-E4CB206C2C72}" srcOrd="14"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Introduction to Fulbright-Schuman Program</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11C323D-8C26-46D7-B16F-8A7FFDDC8B60}" type="datetimeFigureOut">
              <a:rPr lang="en-US" smtClean="0"/>
              <a:t>10/9/2017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DC45CD7-0D0E-4230-AFE6-D7E49E2A4318}" type="slidenum">
              <a:rPr lang="en-US" smtClean="0"/>
              <a:t>‹#›</a:t>
            </a:fld>
            <a:endParaRPr lang="en-US"/>
          </a:p>
        </p:txBody>
      </p:sp>
    </p:spTree>
    <p:extLst>
      <p:ext uri="{BB962C8B-B14F-4D97-AF65-F5344CB8AC3E}">
        <p14:creationId xmlns:p14="http://schemas.microsoft.com/office/powerpoint/2010/main" val="35986644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nl-BE" smtClean="0"/>
              <a:t>Introduction to Fulbright-Schuman Program</a:t>
            </a:r>
            <a:endParaRPr lang="nl-BE"/>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FAE1F9-0475-4D37-9B38-ADB9D057867F}" type="datetimeFigureOut">
              <a:rPr lang="nl-BE" smtClean="0"/>
              <a:t>9/10/2017</a:t>
            </a:fld>
            <a:endParaRPr lang="nl-BE"/>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nl-BE"/>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18647B1-3559-4182-9E16-624013EC5975}" type="slidenum">
              <a:rPr lang="nl-BE" smtClean="0"/>
              <a:t>‹#›</a:t>
            </a:fld>
            <a:endParaRPr lang="nl-BE"/>
          </a:p>
        </p:txBody>
      </p:sp>
    </p:spTree>
    <p:extLst>
      <p:ext uri="{BB962C8B-B14F-4D97-AF65-F5344CB8AC3E}">
        <p14:creationId xmlns:p14="http://schemas.microsoft.com/office/powerpoint/2010/main" val="35896998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Hello and welcome to a short webinar by the Fulbright</a:t>
            </a:r>
            <a:r>
              <a:rPr lang="en-US" baseline="0" dirty="0" smtClean="0"/>
              <a:t> Commission in Brussels. Today we would like to introduce you to the Fulbright Program in Belgium and the grants available for Belgian and Luxembourgish citizens in the 2018-2019 application cycle. </a:t>
            </a: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1</a:t>
            </a:fld>
            <a:endParaRPr lang="en-US"/>
          </a:p>
        </p:txBody>
      </p:sp>
    </p:spTree>
    <p:extLst>
      <p:ext uri="{BB962C8B-B14F-4D97-AF65-F5344CB8AC3E}">
        <p14:creationId xmlns:p14="http://schemas.microsoft.com/office/powerpoint/2010/main" val="2790349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Applicants to the Fulbright Visiting Scholar Program </a:t>
            </a:r>
            <a:r>
              <a:rPr lang="en-US" dirty="0"/>
              <a:t>must submit the following components:</a:t>
            </a:r>
          </a:p>
          <a:p>
            <a:endParaRPr lang="en-US" dirty="0" smtClean="0"/>
          </a:p>
          <a:p>
            <a:pPr marL="174708" indent="-174708">
              <a:buFont typeface="Arial" panose="020B0604020202020204" pitchFamily="34" charset="0"/>
              <a:buChar char="•"/>
            </a:pPr>
            <a:r>
              <a:rPr lang="en-US" dirty="0" smtClean="0"/>
              <a:t>A</a:t>
            </a:r>
            <a:r>
              <a:rPr lang="en-US" baseline="0" dirty="0" smtClean="0"/>
              <a:t> </a:t>
            </a:r>
            <a:r>
              <a:rPr lang="en-US" dirty="0" smtClean="0"/>
              <a:t>CV</a:t>
            </a:r>
          </a:p>
          <a:p>
            <a:pPr marL="174708" indent="-174708">
              <a:buFont typeface="Arial" panose="020B0604020202020204" pitchFamily="34" charset="0"/>
              <a:buChar char="•"/>
            </a:pPr>
            <a:r>
              <a:rPr lang="en-US" dirty="0" smtClean="0"/>
              <a:t>The</a:t>
            </a:r>
            <a:r>
              <a:rPr lang="en-US" baseline="0" dirty="0" smtClean="0"/>
              <a:t> t</a:t>
            </a:r>
            <a:r>
              <a:rPr lang="en-US" dirty="0" smtClean="0"/>
              <a:t>ranscripts and diploma from the most recent degree</a:t>
            </a:r>
          </a:p>
          <a:p>
            <a:pPr marL="174708" indent="-174708">
              <a:buFont typeface="Arial" panose="020B0604020202020204" pitchFamily="34" charset="0"/>
              <a:buChar char="•"/>
            </a:pPr>
            <a:r>
              <a:rPr lang="en-US" dirty="0" smtClean="0"/>
              <a:t>A 3-5 page single-spaced project statement</a:t>
            </a:r>
          </a:p>
          <a:p>
            <a:pPr marL="174708" indent="-174708">
              <a:buFont typeface="Arial" panose="020B0604020202020204" pitchFamily="34" charset="0"/>
              <a:buChar char="•"/>
            </a:pPr>
            <a:r>
              <a:rPr lang="en-US" dirty="0" smtClean="0"/>
              <a:t>A 1-3 page bibliography of references</a:t>
            </a:r>
          </a:p>
          <a:p>
            <a:pPr marL="174708" indent="-174708">
              <a:buFont typeface="Arial" panose="020B0604020202020204" pitchFamily="34" charset="0"/>
              <a:buChar char="•"/>
            </a:pPr>
            <a:r>
              <a:rPr lang="en-US" dirty="0" smtClean="0"/>
              <a:t>A Letter of invitation from the host institution</a:t>
            </a:r>
          </a:p>
          <a:p>
            <a:pPr marL="174708" indent="-174708">
              <a:buFont typeface="Arial" panose="020B0604020202020204" pitchFamily="34" charset="0"/>
              <a:buChar char="•"/>
            </a:pPr>
            <a:r>
              <a:rPr lang="en-US" dirty="0" smtClean="0"/>
              <a:t>THREE letters of recommendation</a:t>
            </a:r>
          </a:p>
          <a:p>
            <a:pPr marL="174708" indent="-174708">
              <a:buFont typeface="Arial" panose="020B0604020202020204" pitchFamily="34" charset="0"/>
              <a:buChar char="•"/>
            </a:pPr>
            <a:r>
              <a:rPr lang="en-US" dirty="0" smtClean="0"/>
              <a:t>And scans of passport and any previous J-visas held</a:t>
            </a:r>
          </a:p>
          <a:p>
            <a:endParaRPr lang="en-US" dirty="0" smtClean="0"/>
          </a:p>
          <a:p>
            <a:pPr defTabSz="931774">
              <a:defRPr/>
            </a:pPr>
            <a:r>
              <a:rPr lang="en-US" dirty="0"/>
              <a:t>All of this must be uploaded via the online application system, and the 14-page online application form must also be completed. </a:t>
            </a:r>
          </a:p>
        </p:txBody>
      </p:sp>
      <p:sp>
        <p:nvSpPr>
          <p:cNvPr id="4" name="Slide Number Placeholder 3"/>
          <p:cNvSpPr>
            <a:spLocks noGrp="1"/>
          </p:cNvSpPr>
          <p:nvPr>
            <p:ph type="sldNum" sz="quarter" idx="10"/>
          </p:nvPr>
        </p:nvSpPr>
        <p:spPr/>
        <p:txBody>
          <a:bodyPr/>
          <a:lstStyle/>
          <a:p>
            <a:fld id="{36D317AE-C8ED-4380-A1A2-5956D6F2C126}" type="slidenum">
              <a:rPr lang="en-US" smtClean="0"/>
              <a:t>18</a:t>
            </a:fld>
            <a:endParaRPr lang="en-US"/>
          </a:p>
        </p:txBody>
      </p:sp>
    </p:spTree>
    <p:extLst>
      <p:ext uri="{BB962C8B-B14F-4D97-AF65-F5344CB8AC3E}">
        <p14:creationId xmlns:p14="http://schemas.microsoft.com/office/powerpoint/2010/main" val="3717845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a:t>
            </a:r>
            <a:r>
              <a:rPr lang="en-US" baseline="0" dirty="0" smtClean="0"/>
              <a:t> about the Fulbright Program, please visit the website of the Fulbright Commission in Brussels at www.fulbright.be. Program officers are available to respond to questions about the program via phone or email, and often hold outreach events at local universities and university colleges.</a:t>
            </a: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20</a:t>
            </a:fld>
            <a:endParaRPr lang="en-US"/>
          </a:p>
        </p:txBody>
      </p:sp>
    </p:spTree>
    <p:extLst>
      <p:ext uri="{BB962C8B-B14F-4D97-AF65-F5344CB8AC3E}">
        <p14:creationId xmlns:p14="http://schemas.microsoft.com/office/powerpoint/2010/main" val="378640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In this webinar, w</a:t>
            </a:r>
            <a:r>
              <a:rPr lang="en-US" dirty="0" smtClean="0"/>
              <a:t>e’ll discuss the history of the Fulbright Program, provide</a:t>
            </a:r>
            <a:r>
              <a:rPr lang="en-US" baseline="0" dirty="0" smtClean="0"/>
              <a:t> an overview of the study and research grants available for Belgian and Luxembourgish citizens, and introduce you to the application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2</a:t>
            </a:fld>
            <a:endParaRPr lang="en-US"/>
          </a:p>
        </p:txBody>
      </p:sp>
    </p:spTree>
    <p:extLst>
      <p:ext uri="{BB962C8B-B14F-4D97-AF65-F5344CB8AC3E}">
        <p14:creationId xmlns:p14="http://schemas.microsoft.com/office/powerpoint/2010/main" val="2728835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September 1945, the freshman senator from Arkansas, J. William Fulbright, introduced a bill in the U.S. Congress that called for the use of proceeds from the sales of surplus war property to fund the “promotion of international good will through the exchange of students in the fields of education, culture and science.” One year later, President Harry S. Truman signed the Fulbright Act into law. The first exchanges between the United States and Belgium occurred two years later, in 1948.</a:t>
            </a:r>
          </a:p>
        </p:txBody>
      </p:sp>
      <p:sp>
        <p:nvSpPr>
          <p:cNvPr id="4" name="Slide Number Placeholder 3"/>
          <p:cNvSpPr>
            <a:spLocks noGrp="1"/>
          </p:cNvSpPr>
          <p:nvPr>
            <p:ph type="sldNum" sz="quarter" idx="10"/>
          </p:nvPr>
        </p:nvSpPr>
        <p:spPr/>
        <p:txBody>
          <a:bodyPr/>
          <a:lstStyle/>
          <a:p>
            <a:fld id="{36D317AE-C8ED-4380-A1A2-5956D6F2C126}" type="slidenum">
              <a:rPr lang="en-US" smtClean="0"/>
              <a:t>4</a:t>
            </a:fld>
            <a:endParaRPr lang="en-US"/>
          </a:p>
        </p:txBody>
      </p:sp>
    </p:spTree>
    <p:extLst>
      <p:ext uri="{BB962C8B-B14F-4D97-AF65-F5344CB8AC3E}">
        <p14:creationId xmlns:p14="http://schemas.microsoft.com/office/powerpoint/2010/main" val="22726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seventy years after its creation, Fulbright is the most widely recognized and prestigious international exchange program in the world, supported for more than half a century by the American people through an annual appropriation from the U.S. Congress and by the people of partner nations. The program—working with universities, schools, binational Fulbright commissions, government agencies, nongovernmental organizations and the private sector—actively seeks out individuals of achievement and potential who represent the full diversity of their respective societies and selects nominees through open, merit-based competitions.</a:t>
            </a:r>
          </a:p>
          <a:p>
            <a:endParaRPr lang="en-US" dirty="0" smtClean="0"/>
          </a:p>
          <a:p>
            <a:r>
              <a:rPr lang="en-US" dirty="0" smtClean="0"/>
              <a:t>Since the program began in 1946, more than 370,000 Fulbrighters have participated in the Fulbright Program coming from and going to more than 160 countries.</a:t>
            </a:r>
          </a:p>
          <a:p>
            <a:endParaRPr lang="en-US" dirty="0" smtClean="0"/>
          </a:p>
        </p:txBody>
      </p:sp>
      <p:sp>
        <p:nvSpPr>
          <p:cNvPr id="4" name="Slide Number Placeholder 3"/>
          <p:cNvSpPr>
            <a:spLocks noGrp="1"/>
          </p:cNvSpPr>
          <p:nvPr>
            <p:ph type="sldNum" sz="quarter" idx="10"/>
          </p:nvPr>
        </p:nvSpPr>
        <p:spPr/>
        <p:txBody>
          <a:bodyPr/>
          <a:lstStyle/>
          <a:p>
            <a:fld id="{36D317AE-C8ED-4380-A1A2-5956D6F2C126}" type="slidenum">
              <a:rPr lang="en-US" smtClean="0"/>
              <a:t>5</a:t>
            </a:fld>
            <a:endParaRPr lang="en-US"/>
          </a:p>
        </p:txBody>
      </p:sp>
    </p:spTree>
    <p:extLst>
      <p:ext uri="{BB962C8B-B14F-4D97-AF65-F5344CB8AC3E}">
        <p14:creationId xmlns:p14="http://schemas.microsoft.com/office/powerpoint/2010/main" val="21328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Fulbright Commission in Brussels offers</a:t>
            </a:r>
            <a:r>
              <a:rPr lang="en-US" baseline="0" dirty="0" smtClean="0"/>
              <a:t> grants for Belgians and Luxembourgers to study, lecture, and conduct research in the United States. Available grants include study and research grants for students and scholars… the Foreign Language Teaching Assistantship Program through which young teachers and language assistants can teach French, Dutch, or German at a U.S. university … the Study of the United States Institutes for secondary school teachers and current undergraduate students … and even grants for mid-career professional journalists.</a:t>
            </a: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7</a:t>
            </a:fld>
            <a:endParaRPr lang="en-US"/>
          </a:p>
        </p:txBody>
      </p:sp>
    </p:spTree>
    <p:extLst>
      <p:ext uri="{BB962C8B-B14F-4D97-AF65-F5344CB8AC3E}">
        <p14:creationId xmlns:p14="http://schemas.microsoft.com/office/powerpoint/2010/main" val="2791412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The Fulbright Commission offers grants for Belgian and Luxembourgish students who will be pursuing graduate study or research in the United States. This usually takes the form of a master’s degree program, or up to a nine months of research as part of an ongoing doctoral degree. </a:t>
            </a:r>
          </a:p>
          <a:p>
            <a:pPr rtl="0"/>
            <a:endParaRPr lang="en-US" dirty="0"/>
          </a:p>
          <a:p>
            <a:pPr rtl="0"/>
            <a:r>
              <a:rPr lang="en-US" dirty="0"/>
              <a:t>Grants are also available at the post-graduate level for scholars – that is, applicants who already have completed their PhD – to lecture or conduct research at an accredited U.S. institution. While most students apply for funding for a full academic year with a minimum stay of four months, scholars may propose a research stay with a duration as short as three months.</a:t>
            </a:r>
            <a:endParaRPr lang="en-US" b="0" dirty="0" smtClean="0">
              <a:effectLst/>
            </a:endParaRPr>
          </a:p>
        </p:txBody>
      </p:sp>
      <p:sp>
        <p:nvSpPr>
          <p:cNvPr id="4" name="Slide Number Placeholder 3"/>
          <p:cNvSpPr>
            <a:spLocks noGrp="1"/>
          </p:cNvSpPr>
          <p:nvPr>
            <p:ph type="sldNum" sz="quarter" idx="10"/>
          </p:nvPr>
        </p:nvSpPr>
        <p:spPr/>
        <p:txBody>
          <a:bodyPr/>
          <a:lstStyle/>
          <a:p>
            <a:fld id="{36D317AE-C8ED-4380-A1A2-5956D6F2C126}" type="slidenum">
              <a:rPr lang="en-US" smtClean="0"/>
              <a:t>8</a:t>
            </a:fld>
            <a:endParaRPr lang="en-US"/>
          </a:p>
        </p:txBody>
      </p:sp>
    </p:spTree>
    <p:extLst>
      <p:ext uri="{BB962C8B-B14F-4D97-AF65-F5344CB8AC3E}">
        <p14:creationId xmlns:p14="http://schemas.microsoft.com/office/powerpoint/2010/main" val="3020875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apply for a Fulbright grant?</a:t>
            </a:r>
          </a:p>
          <a:p>
            <a:endParaRPr lang="en-US" dirty="0" smtClean="0"/>
          </a:p>
          <a:p>
            <a:pPr marL="232943" indent="-232943">
              <a:buAutoNum type="arabicPeriod"/>
            </a:pPr>
            <a:r>
              <a:rPr lang="en-US" dirty="0" smtClean="0"/>
              <a:t>Fulbrighters</a:t>
            </a:r>
            <a:r>
              <a:rPr lang="en-US" baseline="0" dirty="0" smtClean="0"/>
              <a:t> receive a scholarship toward their tuition and fees, living expenses, and other related costs. Beginning in the 2018-2019 academic year, this amount will be set at $2000 per month for students – that is, grantees without a PhD – and $3000 per month for scholars – that is, postdoctoral researchers, visiting professors, and some mid-career professionals.</a:t>
            </a:r>
          </a:p>
          <a:p>
            <a:pPr marL="232943" indent="-232943">
              <a:buAutoNum type="arabicPeriod"/>
            </a:pPr>
            <a:endParaRPr lang="en-US" baseline="0" dirty="0" smtClean="0"/>
          </a:p>
          <a:p>
            <a:pPr marL="232943" indent="-232943">
              <a:buAutoNum type="arabicPeriod"/>
            </a:pPr>
            <a:r>
              <a:rPr lang="en-US" baseline="0" dirty="0" smtClean="0"/>
              <a:t>Fulbright grantees also benefit from J-1 visa sponsorship, as well as J-2 visa sponsorship for accompanying dependents … a pre-departure orientation in Brussels … and a $1000 travel stipend to defray the costs of travelling to and from the United States.</a:t>
            </a:r>
          </a:p>
          <a:p>
            <a:pPr marL="232943" indent="-232943">
              <a:buAutoNum type="arabicPeriod"/>
            </a:pPr>
            <a:endParaRPr lang="en-US" baseline="0" dirty="0" smtClean="0"/>
          </a:p>
          <a:p>
            <a:pPr marL="232943" indent="-232943">
              <a:buAutoNum type="arabicPeriod"/>
            </a:pPr>
            <a:r>
              <a:rPr lang="en-US" baseline="0" dirty="0" smtClean="0"/>
              <a:t>While in the United States, Fulbrighters receive sickness and accident insurance and are invited to participate in-country programming. This includes Gateway Orientations upon arrival in the United States for students and Enrichment Seminars throughout the grant period, both of which allow grantees to visit another part of the U.S. and to interact with Fulbright grantees from around the world.</a:t>
            </a:r>
          </a:p>
          <a:p>
            <a:pPr marL="232943" indent="-232943">
              <a:buAutoNum type="arabicPeriod"/>
            </a:pPr>
            <a:endParaRPr lang="en-US" baseline="0" dirty="0" smtClean="0"/>
          </a:p>
          <a:p>
            <a:pPr marL="232943" indent="-232943">
              <a:buAutoNum type="arabicPeriod"/>
            </a:pPr>
            <a:r>
              <a:rPr lang="en-US" baseline="0" dirty="0" smtClean="0"/>
              <a:t>Lastly, and perhaps most importantly, Fulbrighters receive the prestigious title of Fulbright grantee and membership in a global alumni network.</a:t>
            </a:r>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9</a:t>
            </a:fld>
            <a:endParaRPr lang="en-US"/>
          </a:p>
        </p:txBody>
      </p:sp>
    </p:spTree>
    <p:extLst>
      <p:ext uri="{BB962C8B-B14F-4D97-AF65-F5344CB8AC3E}">
        <p14:creationId xmlns:p14="http://schemas.microsoft.com/office/powerpoint/2010/main" val="2878639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Applications</a:t>
            </a:r>
            <a:r>
              <a:rPr lang="en-US" baseline="0" dirty="0" smtClean="0"/>
              <a:t> to the Fulbright Program are completed entirely online, via a link that will appear on the Fulbright website after 15 September. Applicants should fill out the online application and prepare the necessary documents, including letters of recommendation, transcripts, and essays.</a:t>
            </a:r>
          </a:p>
          <a:p>
            <a:pPr marL="232943" indent="-232943">
              <a:buAutoNum type="arabicPeriod"/>
            </a:pPr>
            <a:r>
              <a:rPr lang="en-US" baseline="0" dirty="0" smtClean="0"/>
              <a:t>The deadline for Belgian and Luxembourgish citizens to apply to the Fulbright Program is noon on December 1. Late or incomplete applications will not be considered.</a:t>
            </a:r>
          </a:p>
          <a:p>
            <a:pPr marL="232943" indent="-232943">
              <a:buAutoNum type="arabicPeriod"/>
            </a:pPr>
            <a:r>
              <a:rPr lang="en-US" baseline="0" dirty="0" smtClean="0"/>
              <a:t>Top-ranked applicants are invited to a short in-person interview with members of the selections committee. These interviews are held in Brussels, for Belgian citizens, and in Luxembourg City, for Luxembourgish citizens, and typically occur in the last week of January.</a:t>
            </a:r>
          </a:p>
          <a:p>
            <a:pPr marL="232943" indent="-232943">
              <a:buAutoNum type="arabicPeriod"/>
            </a:pPr>
            <a:r>
              <a:rPr lang="en-US" baseline="0" dirty="0" smtClean="0"/>
              <a:t>In mid-February, the Fulbright Commission begins notifying selected candidates who will still need to be approved by the Foreign Fulbright Scholarship Board before their selection can be finalized.</a:t>
            </a:r>
          </a:p>
          <a:p>
            <a:pPr marL="232943" indent="-232943">
              <a:buAutoNum type="arabicPeriod"/>
            </a:pPr>
            <a:r>
              <a:rPr lang="en-US" baseline="0" dirty="0" smtClean="0"/>
              <a:t>Grantees submit paperwork for their visas and prepare for departure during the spring. While some grantees may leave as early as the end of July, most will depart for the United States in August or September.</a:t>
            </a:r>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16</a:t>
            </a:fld>
            <a:endParaRPr lang="en-US"/>
          </a:p>
        </p:txBody>
      </p:sp>
    </p:spTree>
    <p:extLst>
      <p:ext uri="{BB962C8B-B14F-4D97-AF65-F5344CB8AC3E}">
        <p14:creationId xmlns:p14="http://schemas.microsoft.com/office/powerpoint/2010/main" val="2973223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to the Fulbright Foreign Student Program must submit the following components:</a:t>
            </a:r>
          </a:p>
          <a:p>
            <a:endParaRPr lang="en-US" dirty="0"/>
          </a:p>
          <a:p>
            <a:pPr marL="174708" indent="-174708">
              <a:buFont typeface="Arial" panose="020B0604020202020204" pitchFamily="34" charset="0"/>
              <a:buChar char="•"/>
            </a:pPr>
            <a:r>
              <a:rPr lang="en-US" dirty="0" smtClean="0"/>
              <a:t>An “Americanized” Resume/CV</a:t>
            </a:r>
          </a:p>
          <a:p>
            <a:pPr marL="174708" indent="-174708">
              <a:buFont typeface="Arial" panose="020B0604020202020204" pitchFamily="34" charset="0"/>
              <a:buChar char="•"/>
            </a:pPr>
            <a:r>
              <a:rPr lang="en-US" dirty="0" smtClean="0"/>
              <a:t>The transcript from the most recent degree</a:t>
            </a:r>
          </a:p>
          <a:p>
            <a:pPr marL="174708" indent="-174708">
              <a:buFont typeface="Arial" panose="020B0604020202020204" pitchFamily="34" charset="0"/>
              <a:buChar char="•"/>
            </a:pPr>
            <a:r>
              <a:rPr lang="en-US" dirty="0" smtClean="0"/>
              <a:t>TWO essays,</a:t>
            </a:r>
          </a:p>
          <a:p>
            <a:pPr marL="640594" lvl="1" indent="-174708">
              <a:buFont typeface="Arial" panose="020B0604020202020204" pitchFamily="34" charset="0"/>
              <a:buChar char="•"/>
            </a:pPr>
            <a:r>
              <a:rPr lang="en-US" dirty="0" smtClean="0"/>
              <a:t>The Study/Research Objectives Essay and </a:t>
            </a:r>
          </a:p>
          <a:p>
            <a:pPr marL="640594" lvl="1" indent="-174708">
              <a:buFont typeface="Arial" panose="020B0604020202020204" pitchFamily="34" charset="0"/>
              <a:buChar char="•"/>
            </a:pPr>
            <a:r>
              <a:rPr lang="en-US" dirty="0" smtClean="0"/>
              <a:t>The Personal Statement</a:t>
            </a:r>
          </a:p>
          <a:p>
            <a:pPr marL="640594" lvl="1" indent="-174708" defTabSz="931774">
              <a:buFont typeface="Arial" panose="020B0604020202020204" pitchFamily="34" charset="0"/>
              <a:buChar char="•"/>
              <a:defRPr/>
            </a:pPr>
            <a:r>
              <a:rPr lang="en-US" dirty="0" smtClean="0"/>
              <a:t>The former</a:t>
            </a:r>
            <a:r>
              <a:rPr lang="en-US" baseline="0" dirty="0" smtClean="0"/>
              <a:t> should provide a</a:t>
            </a:r>
            <a:r>
              <a:rPr lang="en-US" dirty="0" smtClean="0"/>
              <a:t> clear and detailed description of your study/research objectives, and your reasons for wanting to pursue them.</a:t>
            </a:r>
            <a:r>
              <a:rPr lang="en-US" baseline="0" dirty="0" smtClean="0"/>
              <a:t> The latter is a narrative statement describing how you have achieved your current goals. It can include information about education, practical experience, special interests, and career plans. You should also describe any significant factors that have influenced your educational or professional development and explain your existing practical experience. Remember that t</a:t>
            </a:r>
            <a:r>
              <a:rPr lang="en-US" dirty="0"/>
              <a:t>he Fulbright Program is about </a:t>
            </a:r>
            <a:r>
              <a:rPr lang="en-US" dirty="0">
                <a:solidFill>
                  <a:schemeClr val="accent4"/>
                </a:solidFill>
              </a:rPr>
              <a:t>mutual understanding</a:t>
            </a:r>
            <a:r>
              <a:rPr lang="en-US" dirty="0"/>
              <a:t> and explain very clearly in the application how you would carry out this mission.</a:t>
            </a:r>
          </a:p>
          <a:p>
            <a:pPr marL="640594" lvl="1"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THREE letters of recommendation</a:t>
            </a:r>
          </a:p>
          <a:p>
            <a:pPr marL="174708" indent="-174708">
              <a:buFont typeface="Arial" panose="020B0604020202020204" pitchFamily="34" charset="0"/>
              <a:buChar char="•"/>
            </a:pPr>
            <a:r>
              <a:rPr lang="en-US" dirty="0" smtClean="0"/>
              <a:t>And a writing sample in</a:t>
            </a:r>
            <a:r>
              <a:rPr lang="en-US" baseline="0" dirty="0" smtClean="0"/>
              <a:t> the case of</a:t>
            </a:r>
            <a:r>
              <a:rPr lang="en-US" dirty="0" smtClean="0"/>
              <a:t> doctoral students</a:t>
            </a:r>
          </a:p>
          <a:p>
            <a:pPr marL="174708" indent="-174708">
              <a:buFont typeface="Arial" panose="020B0604020202020204" pitchFamily="34" charset="0"/>
              <a:buChar char="•"/>
            </a:pPr>
            <a:endParaRPr lang="en-US" dirty="0"/>
          </a:p>
          <a:p>
            <a:r>
              <a:rPr lang="en-US" dirty="0"/>
              <a:t>All of this must be uploaded via the online application system, and the 12-page online application form must also be completed. </a:t>
            </a:r>
          </a:p>
          <a:p>
            <a:endParaRPr lang="en-US" dirty="0"/>
          </a:p>
          <a:p>
            <a:r>
              <a:rPr lang="en-US" dirty="0"/>
              <a:t>Please note that the Fulbright Commission in Brussels does NOT require standardized test scores, like the GRE or </a:t>
            </a:r>
            <a:r>
              <a:rPr lang="en-US" dirty="0" err="1"/>
              <a:t>TOEFl</a:t>
            </a:r>
            <a:r>
              <a:rPr lang="en-US" dirty="0"/>
              <a:t>. However, if you have taken these exams and would like to provide your scores, you are welcome to do so.</a:t>
            </a:r>
          </a:p>
        </p:txBody>
      </p:sp>
      <p:sp>
        <p:nvSpPr>
          <p:cNvPr id="4" name="Slide Number Placeholder 3"/>
          <p:cNvSpPr>
            <a:spLocks noGrp="1"/>
          </p:cNvSpPr>
          <p:nvPr>
            <p:ph type="sldNum" sz="quarter" idx="10"/>
          </p:nvPr>
        </p:nvSpPr>
        <p:spPr/>
        <p:txBody>
          <a:bodyPr/>
          <a:lstStyle/>
          <a:p>
            <a:fld id="{36D317AE-C8ED-4380-A1A2-5956D6F2C126}" type="slidenum">
              <a:rPr lang="en-US" smtClean="0"/>
              <a:t>17</a:t>
            </a:fld>
            <a:endParaRPr lang="en-US"/>
          </a:p>
        </p:txBody>
      </p:sp>
    </p:spTree>
    <p:extLst>
      <p:ext uri="{BB962C8B-B14F-4D97-AF65-F5344CB8AC3E}">
        <p14:creationId xmlns:p14="http://schemas.microsoft.com/office/powerpoint/2010/main" val="22117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95351"/>
            <a:ext cx="7086600" cy="1804990"/>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2800350"/>
            <a:ext cx="6400800" cy="1314450"/>
          </a:xfrm>
        </p:spPr>
        <p:txBody>
          <a:bodyPr/>
          <a:lstStyle>
            <a:lvl1pPr marL="0" indent="0" algn="ctr">
              <a:buNone/>
              <a:defRPr sz="2400" spc="3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r>
              <a:rPr lang="en-US" dirty="0" smtClean="0"/>
              <a:t>JULY 27, 2016</a:t>
            </a:r>
            <a:endParaRPr lang="en-US" dirty="0"/>
          </a:p>
        </p:txBody>
      </p:sp>
    </p:spTree>
    <p:extLst>
      <p:ext uri="{BB962C8B-B14F-4D97-AF65-F5344CB8AC3E}">
        <p14:creationId xmlns:p14="http://schemas.microsoft.com/office/powerpoint/2010/main" val="405773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231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134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Picture Placeholder 7"/>
          <p:cNvSpPr>
            <a:spLocks noGrp="1"/>
          </p:cNvSpPr>
          <p:nvPr>
            <p:ph type="pic" sz="quarter" idx="10"/>
          </p:nvPr>
        </p:nvSpPr>
        <p:spPr>
          <a:xfrm>
            <a:off x="228600" y="1276350"/>
            <a:ext cx="3505200" cy="1524000"/>
          </a:xfrm>
          <a:prstGeom prst="roundRect">
            <a:avLst/>
          </a:prstGeom>
        </p:spPr>
        <p:txBody>
          <a:bodyPr/>
          <a:lstStyle/>
          <a:p>
            <a:r>
              <a:rPr lang="en-US" smtClean="0"/>
              <a:t>Click icon to add picture</a:t>
            </a:r>
            <a:endParaRPr lang="en-US"/>
          </a:p>
        </p:txBody>
      </p:sp>
      <p:sp>
        <p:nvSpPr>
          <p:cNvPr id="4" name="Picture Placeholder 7"/>
          <p:cNvSpPr>
            <a:spLocks noGrp="1"/>
          </p:cNvSpPr>
          <p:nvPr>
            <p:ph type="pic" sz="quarter" idx="11"/>
          </p:nvPr>
        </p:nvSpPr>
        <p:spPr>
          <a:xfrm>
            <a:off x="228600" y="2876550"/>
            <a:ext cx="3505200" cy="2057400"/>
          </a:xfrm>
          <a:prstGeom prst="roundRect">
            <a:avLst/>
          </a:prstGeom>
        </p:spPr>
        <p:txBody>
          <a:bodyPr/>
          <a:lstStyle/>
          <a:p>
            <a:r>
              <a:rPr lang="en-US" smtClean="0"/>
              <a:t>Click icon to add picture</a:t>
            </a:r>
            <a:endParaRPr lang="en-US"/>
          </a:p>
        </p:txBody>
      </p:sp>
      <p:sp>
        <p:nvSpPr>
          <p:cNvPr id="5" name="Picture Placeholder 10"/>
          <p:cNvSpPr>
            <a:spLocks noGrp="1"/>
          </p:cNvSpPr>
          <p:nvPr>
            <p:ph type="pic" sz="quarter" idx="12"/>
          </p:nvPr>
        </p:nvSpPr>
        <p:spPr>
          <a:xfrm>
            <a:off x="3810000" y="1276350"/>
            <a:ext cx="2209800" cy="3657600"/>
          </a:xfrm>
          <a:prstGeom prst="roundRect">
            <a:avLst/>
          </a:prstGeom>
        </p:spPr>
        <p:txBody>
          <a:bodyPr/>
          <a:lstStyle/>
          <a:p>
            <a:r>
              <a:rPr lang="en-US" smtClean="0"/>
              <a:t>Click icon to add picture</a:t>
            </a:r>
            <a:endParaRPr lang="en-US" dirty="0"/>
          </a:p>
        </p:txBody>
      </p:sp>
      <p:sp>
        <p:nvSpPr>
          <p:cNvPr id="6" name="Picture Placeholder 12"/>
          <p:cNvSpPr>
            <a:spLocks noGrp="1"/>
          </p:cNvSpPr>
          <p:nvPr>
            <p:ph type="pic" sz="quarter" idx="13"/>
          </p:nvPr>
        </p:nvSpPr>
        <p:spPr>
          <a:xfrm>
            <a:off x="6096000" y="1276350"/>
            <a:ext cx="2743200" cy="2590800"/>
          </a:xfrm>
          <a:prstGeom prst="roundRect">
            <a:avLst/>
          </a:prstGeom>
        </p:spPr>
        <p:txBody>
          <a:bodyPr/>
          <a:lstStyle/>
          <a:p>
            <a:r>
              <a:rPr lang="en-US" smtClean="0"/>
              <a:t>Click icon to add picture</a:t>
            </a:r>
            <a:endParaRPr lang="en-US" dirty="0"/>
          </a:p>
        </p:txBody>
      </p:sp>
      <p:sp>
        <p:nvSpPr>
          <p:cNvPr id="7" name="Picture Placeholder 12"/>
          <p:cNvSpPr>
            <a:spLocks noGrp="1"/>
          </p:cNvSpPr>
          <p:nvPr>
            <p:ph type="pic" sz="quarter" idx="14"/>
          </p:nvPr>
        </p:nvSpPr>
        <p:spPr>
          <a:xfrm>
            <a:off x="6096000" y="3943350"/>
            <a:ext cx="2743200" cy="914400"/>
          </a:xfrm>
          <a:prstGeom prst="round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2198004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6"/>
            <a:ext cx="2057397" cy="1071563"/>
          </a:xfrm>
        </p:spPr>
        <p:txBody>
          <a:bodyPr anchor="b"/>
          <a:lstStyle>
            <a:lvl1pPr algn="ctr">
              <a:defRPr sz="2000" b="0">
                <a:solidFill>
                  <a:schemeClr val="accent5">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204791"/>
            <a:ext cx="6096000" cy="411956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3" y="1352551"/>
            <a:ext cx="2057397" cy="2971800"/>
          </a:xfrm>
        </p:spPr>
        <p:txBody>
          <a:bodyPr/>
          <a:lstStyle>
            <a:lvl1pPr marL="0" indent="0" algn="just">
              <a:buNone/>
              <a:defRPr sz="14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6051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9550"/>
            <a:ext cx="1752600" cy="1219200"/>
          </a:xfrm>
        </p:spPr>
        <p:txBody>
          <a:bodyPr anchor="b"/>
          <a:lstStyle>
            <a:lvl1pPr algn="r">
              <a:defRPr sz="2000" b="0">
                <a:solidFill>
                  <a:schemeClr val="accent5">
                    <a:lumMod val="7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209550"/>
            <a:ext cx="6324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09600" y="1504950"/>
            <a:ext cx="1752600" cy="2819401"/>
          </a:xfrm>
          <a:noFill/>
          <a:ln>
            <a:solidFill>
              <a:schemeClr val="bg1"/>
            </a:solidFill>
          </a:ln>
        </p:spPr>
        <p:txBody>
          <a:bodyPr/>
          <a:lstStyle>
            <a:lvl1pPr marL="0" indent="0" algn="just">
              <a:buNone/>
              <a:defRPr sz="14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381000" y="0"/>
            <a:ext cx="0" cy="51435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0"/>
            <a:ext cx="0" cy="51435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53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6581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952750"/>
            <a:ext cx="7808913" cy="1221582"/>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685800" y="1657350"/>
            <a:ext cx="7772400" cy="1125140"/>
          </a:xfrm>
        </p:spPr>
        <p:txBody>
          <a:bodyPr anchor="b"/>
          <a:lstStyle>
            <a:lvl1pPr marL="0" indent="0">
              <a:buNone/>
              <a:defRPr sz="2000" spc="3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45984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6350"/>
            <a:ext cx="4038600" cy="29718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76350"/>
            <a:ext cx="4038600" cy="29718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488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6350"/>
            <a:ext cx="1981200" cy="2971800"/>
          </a:xfrm>
          <a:ln w="12700">
            <a:solidFill>
              <a:srgbClr val="0070C0"/>
            </a:solidFill>
          </a:ln>
        </p:spPr>
        <p:style>
          <a:lnRef idx="2">
            <a:schemeClr val="accent4"/>
          </a:lnRef>
          <a:fillRef idx="1">
            <a:schemeClr val="lt1"/>
          </a:fillRef>
          <a:effectRef idx="0">
            <a:schemeClr val="accent4"/>
          </a:effectRef>
          <a:fontRef idx="none"/>
        </p:style>
        <p:txBody>
          <a:bodyPr anchor="ctr">
            <a:normAutofit/>
          </a:bodyPr>
          <a:lstStyle>
            <a:lvl1pPr marL="0" indent="0" algn="just">
              <a:buNone/>
              <a:defRPr sz="1800">
                <a:solidFill>
                  <a:schemeClr val="bg1">
                    <a:lumMod val="50000"/>
                  </a:schemeClr>
                </a:solidFill>
              </a:defRPr>
            </a:lvl1pPr>
            <a:lvl2pPr marL="457200" indent="0" algn="just">
              <a:buNone/>
              <a:defRPr sz="1600">
                <a:solidFill>
                  <a:schemeClr val="bg1">
                    <a:lumMod val="50000"/>
                  </a:schemeClr>
                </a:solidFill>
              </a:defRPr>
            </a:lvl2pPr>
            <a:lvl3pPr marL="914400" indent="0" algn="just">
              <a:buNone/>
              <a:defRPr sz="1400">
                <a:solidFill>
                  <a:schemeClr val="bg1">
                    <a:lumMod val="50000"/>
                  </a:schemeClr>
                </a:solidFill>
              </a:defRPr>
            </a:lvl3pPr>
            <a:lvl4pPr marL="1371600" indent="0" algn="just">
              <a:buNone/>
              <a:defRPr sz="1200">
                <a:solidFill>
                  <a:schemeClr val="bg1">
                    <a:lumMod val="50000"/>
                  </a:schemeClr>
                </a:solidFill>
              </a:defRPr>
            </a:lvl4pPr>
            <a:lvl5pPr marL="1828800" indent="0" algn="just">
              <a:buNone/>
              <a:defRPr sz="12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able Placeholder 9"/>
          <p:cNvSpPr>
            <a:spLocks noGrp="1"/>
          </p:cNvSpPr>
          <p:nvPr>
            <p:ph type="tbl" sz="quarter" idx="10"/>
          </p:nvPr>
        </p:nvSpPr>
        <p:spPr>
          <a:xfrm>
            <a:off x="2743200" y="1276350"/>
            <a:ext cx="5943600" cy="2971800"/>
          </a:xfrm>
        </p:spPr>
        <p:txBody>
          <a:bodyPr/>
          <a:lstStyle/>
          <a:p>
            <a:r>
              <a:rPr lang="en-US" smtClean="0"/>
              <a:t>Click icon to add table</a:t>
            </a:r>
            <a:endParaRPr lang="en-US" dirty="0"/>
          </a:p>
        </p:txBody>
      </p:sp>
      <p:cxnSp>
        <p:nvCxnSpPr>
          <p:cNvPr id="14" name="Straight Connector 13"/>
          <p:cNvCxnSpPr/>
          <p:nvPr userDrawn="1"/>
        </p:nvCxnSpPr>
        <p:spPr>
          <a:xfrm>
            <a:off x="2590800" y="1276350"/>
            <a:ext cx="0" cy="29718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2514600" y="1276350"/>
            <a:ext cx="0" cy="29718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342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6350"/>
            <a:ext cx="1981200" cy="2971800"/>
          </a:xfrm>
          <a:ln w="12700">
            <a:solidFill>
              <a:srgbClr val="0070C0"/>
            </a:solidFill>
          </a:ln>
        </p:spPr>
        <p:style>
          <a:lnRef idx="2">
            <a:schemeClr val="accent4"/>
          </a:lnRef>
          <a:fillRef idx="1">
            <a:schemeClr val="lt1"/>
          </a:fillRef>
          <a:effectRef idx="0">
            <a:schemeClr val="accent4"/>
          </a:effectRef>
          <a:fontRef idx="none"/>
        </p:style>
        <p:txBody>
          <a:bodyPr anchor="ctr">
            <a:noAutofit/>
          </a:bodyPr>
          <a:lstStyle>
            <a:lvl1pPr marL="0" indent="0" algn="just">
              <a:buNone/>
              <a:defRPr sz="1600">
                <a:solidFill>
                  <a:schemeClr val="bg1">
                    <a:lumMod val="50000"/>
                  </a:schemeClr>
                </a:solidFill>
              </a:defRPr>
            </a:lvl1pPr>
            <a:lvl2pPr marL="742950" indent="-285750" algn="just">
              <a:buFont typeface="Arial" panose="020B0604020202020204" pitchFamily="34" charset="0"/>
              <a:buChar char="•"/>
              <a:defRPr sz="1400">
                <a:solidFill>
                  <a:schemeClr val="bg1">
                    <a:lumMod val="50000"/>
                  </a:schemeClr>
                </a:solidFill>
              </a:defRPr>
            </a:lvl2pPr>
            <a:lvl3pPr marL="1085850" indent="-171450" algn="just">
              <a:buFont typeface="Arial" panose="020B0604020202020204" pitchFamily="34" charset="0"/>
              <a:buChar char="•"/>
              <a:defRPr sz="1200">
                <a:solidFill>
                  <a:schemeClr val="bg1">
                    <a:lumMod val="50000"/>
                  </a:schemeClr>
                </a:solidFill>
              </a:defRPr>
            </a:lvl3pPr>
            <a:lvl4pPr marL="1543050" indent="-171450" algn="just">
              <a:buFont typeface="Arial" panose="020B0604020202020204" pitchFamily="34" charset="0"/>
              <a:buChar char="•"/>
              <a:defRPr sz="1100">
                <a:solidFill>
                  <a:schemeClr val="bg1">
                    <a:lumMod val="50000"/>
                  </a:schemeClr>
                </a:solidFill>
              </a:defRPr>
            </a:lvl4pPr>
            <a:lvl5pPr marL="2000250" indent="-171450" algn="just">
              <a:buFont typeface="Arial" panose="020B0604020202020204" pitchFamily="34" charset="0"/>
              <a:buChar char="•"/>
              <a:defRPr sz="11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 name="Straight Connector 13"/>
          <p:cNvCxnSpPr/>
          <p:nvPr userDrawn="1"/>
        </p:nvCxnSpPr>
        <p:spPr>
          <a:xfrm>
            <a:off x="2590800" y="1276350"/>
            <a:ext cx="0" cy="29718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2514600" y="1276350"/>
            <a:ext cx="0" cy="29718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sz="quarter" idx="10"/>
          </p:nvPr>
        </p:nvSpPr>
        <p:spPr>
          <a:xfrm>
            <a:off x="2667000" y="1276350"/>
            <a:ext cx="6019800" cy="2971800"/>
          </a:xfrm>
          <a:ln w="38100">
            <a:solidFill>
              <a:srgbClr val="0070C0"/>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6659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151335"/>
            <a:ext cx="4040188" cy="479822"/>
          </a:xfrm>
          <a:prstGeom prst="roundRect">
            <a:avLst/>
          </a:prstGeom>
          <a:ln>
            <a:solidFill>
              <a:schemeClr val="accent5">
                <a:lumMod val="75000"/>
              </a:schemeClr>
            </a:solidFill>
          </a:ln>
        </p:spPr>
        <p:style>
          <a:lnRef idx="2">
            <a:schemeClr val="accent5"/>
          </a:lnRef>
          <a:fillRef idx="1">
            <a:schemeClr val="lt1"/>
          </a:fillRef>
          <a:effectRef idx="0">
            <a:schemeClr val="accent5"/>
          </a:effectRef>
          <a:fontRef idx="none"/>
        </p:style>
        <p:txBody>
          <a:bodyPr anchor="ctr">
            <a:normAutofit/>
          </a:bodyPr>
          <a:lstStyle>
            <a:lvl1pPr marL="0" indent="0" algn="ctr">
              <a:buNone/>
              <a:defRPr sz="1600" b="0" spc="300">
                <a:solidFill>
                  <a:schemeClr val="accent5"/>
                </a:solidFill>
                <a:latin typeface="Franklin Gothic Demi" panose="020B07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33550"/>
            <a:ext cx="4040188" cy="259080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4645030" y="1151335"/>
            <a:ext cx="4041775" cy="479822"/>
          </a:xfrm>
          <a:prstGeom prst="roundRect">
            <a:avLst/>
          </a:prstGeom>
          <a:ln>
            <a:solidFill>
              <a:schemeClr val="accent5">
                <a:lumMod val="75000"/>
              </a:schemeClr>
            </a:solidFill>
          </a:ln>
        </p:spPr>
        <p:style>
          <a:lnRef idx="2">
            <a:schemeClr val="accent5"/>
          </a:lnRef>
          <a:fillRef idx="1">
            <a:schemeClr val="lt1"/>
          </a:fillRef>
          <a:effectRef idx="0">
            <a:schemeClr val="accent5"/>
          </a:effectRef>
          <a:fontRef idx="none"/>
        </p:style>
        <p:txBody>
          <a:bodyPr anchor="ctr">
            <a:normAutofit/>
          </a:bodyPr>
          <a:lstStyle>
            <a:lvl1pPr marL="0" indent="0" algn="ctr">
              <a:buNone/>
              <a:defRPr sz="1600" b="0" spc="300">
                <a:solidFill>
                  <a:schemeClr val="accent5"/>
                </a:solidFill>
                <a:latin typeface="Franklin Gothic Demi" panose="020B07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30" y="1733550"/>
            <a:ext cx="4041775" cy="259080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4792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8" name="Picture Placeholder 7"/>
          <p:cNvSpPr>
            <a:spLocks noGrp="1"/>
          </p:cNvSpPr>
          <p:nvPr>
            <p:ph type="pic" sz="quarter" idx="10"/>
          </p:nvPr>
        </p:nvSpPr>
        <p:spPr>
          <a:xfrm>
            <a:off x="228600" y="1276350"/>
            <a:ext cx="3505200" cy="1143000"/>
          </a:xfrm>
          <a:prstGeom prst="roundRect">
            <a:avLst/>
          </a:prstGeom>
        </p:spPr>
        <p:txBody>
          <a:bodyPr/>
          <a:lstStyle/>
          <a:p>
            <a:r>
              <a:rPr lang="en-US" smtClean="0"/>
              <a:t>Click icon to add picture</a:t>
            </a:r>
            <a:endParaRPr lang="en-US"/>
          </a:p>
        </p:txBody>
      </p:sp>
      <p:sp>
        <p:nvSpPr>
          <p:cNvPr id="9" name="Picture Placeholder 7"/>
          <p:cNvSpPr>
            <a:spLocks noGrp="1"/>
          </p:cNvSpPr>
          <p:nvPr>
            <p:ph type="pic" sz="quarter" idx="11"/>
          </p:nvPr>
        </p:nvSpPr>
        <p:spPr>
          <a:xfrm>
            <a:off x="228600" y="2495550"/>
            <a:ext cx="3505200" cy="1752600"/>
          </a:xfrm>
          <a:prstGeom prst="roundRect">
            <a:avLst/>
          </a:prstGeom>
        </p:spPr>
        <p:txBody>
          <a:bodyPr/>
          <a:lstStyle/>
          <a:p>
            <a:r>
              <a:rPr lang="en-US" smtClean="0"/>
              <a:t>Click icon to add picture</a:t>
            </a:r>
            <a:endParaRPr lang="en-US"/>
          </a:p>
        </p:txBody>
      </p:sp>
      <p:sp>
        <p:nvSpPr>
          <p:cNvPr id="11" name="Picture Placeholder 10"/>
          <p:cNvSpPr>
            <a:spLocks noGrp="1"/>
          </p:cNvSpPr>
          <p:nvPr>
            <p:ph type="pic" sz="quarter" idx="12"/>
          </p:nvPr>
        </p:nvSpPr>
        <p:spPr>
          <a:xfrm>
            <a:off x="3810000" y="1276350"/>
            <a:ext cx="2209800" cy="2971800"/>
          </a:xfrm>
          <a:prstGeom prst="roundRect">
            <a:avLst/>
          </a:prstGeom>
        </p:spPr>
        <p:txBody>
          <a:bodyPr/>
          <a:lstStyle/>
          <a:p>
            <a:r>
              <a:rPr lang="en-US" smtClean="0"/>
              <a:t>Click icon to add picture</a:t>
            </a:r>
            <a:endParaRPr lang="en-US" dirty="0"/>
          </a:p>
        </p:txBody>
      </p:sp>
      <p:sp>
        <p:nvSpPr>
          <p:cNvPr id="13" name="Picture Placeholder 12"/>
          <p:cNvSpPr>
            <a:spLocks noGrp="1"/>
          </p:cNvSpPr>
          <p:nvPr>
            <p:ph type="pic" sz="quarter" idx="13"/>
          </p:nvPr>
        </p:nvSpPr>
        <p:spPr>
          <a:xfrm>
            <a:off x="6096000" y="1276350"/>
            <a:ext cx="2743200" cy="2971800"/>
          </a:xfrm>
          <a:prstGeom prst="round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47386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43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047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p:nvCxnSpPr>
        <p:spPr>
          <a:xfrm>
            <a:off x="0" y="4476750"/>
            <a:ext cx="914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4400550"/>
            <a:ext cx="91440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1027" name="Picture 3" descr="C:\Users\fulbright\Downloads\logo_fulbright_belgium_lux_schuman_website_banner_newlogo.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652587" y="4527611"/>
            <a:ext cx="5838826" cy="558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38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9" r:id="rId5"/>
    <p:sldLayoutId id="2147483662" r:id="rId6"/>
    <p:sldLayoutId id="2147483653" r:id="rId7"/>
    <p:sldLayoutId id="2147483661" r:id="rId8"/>
    <p:sldLayoutId id="2147483654" r:id="rId9"/>
    <p:sldLayoutId id="2147483655" r:id="rId10"/>
    <p:sldLayoutId id="2147483658" r:id="rId11"/>
    <p:sldLayoutId id="2147483663" r:id="rId12"/>
    <p:sldLayoutId id="2147483656" r:id="rId13"/>
    <p:sldLayoutId id="2147483657" r:id="rId14"/>
  </p:sldLayoutIdLst>
  <p:txStyles>
    <p:titleStyle>
      <a:lvl1pPr algn="ctr" defTabSz="914400" rtl="0" eaLnBrk="1" latinLnBrk="0" hangingPunct="1">
        <a:spcBef>
          <a:spcPct val="0"/>
        </a:spcBef>
        <a:buNone/>
        <a:defRPr sz="4400" kern="1200">
          <a:solidFill>
            <a:srgbClr val="0070C0"/>
          </a:solidFill>
          <a:latin typeface="+mj-lt"/>
          <a:ea typeface="+mj-ea"/>
          <a:cs typeface="+mj-cs"/>
        </a:defRPr>
      </a:lvl1pPr>
    </p:titleStyle>
    <p:bodyStyle>
      <a:lvl1pPr marL="274320" indent="-27432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Franklin Gothic Medium" panose="020B06030201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Franklin Gothic Medium" panose="020B06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Franklin Gothic Medium" panose="020B06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75000"/>
            </a:schemeClr>
          </a:solidFill>
          <a:latin typeface="Franklin Gothic Medium" panose="020B06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75000"/>
            </a:schemeClr>
          </a:solidFill>
          <a:latin typeface="Franklin Gothic Medium" panose="020B06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rado.consilium.europa.eu/en/searchByIssuingCountr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ulbrightschuman.eu/innovation-gra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8.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mailto:fulbright@fulbright.b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fulbright.be/" TargetMode="External"/><Relationship Id="rId4" Type="http://schemas.openxmlformats.org/officeDocument/2006/relationships/hyperlink" Target="mailto:adviser@fulbright.b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95350"/>
            <a:ext cx="8229600" cy="1981199"/>
          </a:xfrm>
        </p:spPr>
        <p:txBody>
          <a:bodyPr/>
          <a:lstStyle/>
          <a:p>
            <a:r>
              <a:rPr lang="en-US" sz="4800" dirty="0" smtClean="0"/>
              <a:t>An Introduction to the Fulbright Schuman Program</a:t>
            </a:r>
            <a:endParaRPr lang="en-US" sz="4800" dirty="0"/>
          </a:p>
        </p:txBody>
      </p:sp>
      <p:sp>
        <p:nvSpPr>
          <p:cNvPr id="4" name="Subtitle 3"/>
          <p:cNvSpPr>
            <a:spLocks noGrp="1"/>
          </p:cNvSpPr>
          <p:nvPr>
            <p:ph type="subTitle" idx="1"/>
          </p:nvPr>
        </p:nvSpPr>
        <p:spPr>
          <a:xfrm>
            <a:off x="1371600" y="3181350"/>
            <a:ext cx="6400800" cy="933450"/>
          </a:xfrm>
        </p:spPr>
        <p:txBody>
          <a:bodyPr/>
          <a:lstStyle/>
          <a:p>
            <a:r>
              <a:rPr lang="en-US" dirty="0" smtClean="0"/>
              <a:t>ERICA LUTES</a:t>
            </a:r>
          </a:p>
          <a:p>
            <a:r>
              <a:rPr lang="en-US" dirty="0" smtClean="0"/>
              <a:t>EXECUTIVE DIRECTOR</a:t>
            </a:r>
            <a:endParaRPr lang="en-US" dirty="0"/>
          </a:p>
        </p:txBody>
      </p:sp>
    </p:spTree>
    <p:extLst>
      <p:ext uri="{BB962C8B-B14F-4D97-AF65-F5344CB8AC3E}">
        <p14:creationId xmlns:p14="http://schemas.microsoft.com/office/powerpoint/2010/main" val="2493752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Eligibility</a:t>
            </a:r>
            <a:endParaRPr lang="nl-BE" dirty="0"/>
          </a:p>
        </p:txBody>
      </p:sp>
      <p:sp>
        <p:nvSpPr>
          <p:cNvPr id="5" name="Content Placeholder 4"/>
          <p:cNvSpPr>
            <a:spLocks noGrp="1"/>
          </p:cNvSpPr>
          <p:nvPr>
            <p:ph idx="1"/>
          </p:nvPr>
        </p:nvSpPr>
        <p:spPr/>
        <p:txBody>
          <a:bodyPr anchor="ctr">
            <a:normAutofit/>
          </a:bodyPr>
          <a:lstStyle/>
          <a:p>
            <a:r>
              <a:rPr lang="en-US" sz="2000" dirty="0">
                <a:solidFill>
                  <a:schemeClr val="tx1"/>
                </a:solidFill>
              </a:rPr>
              <a:t>To be eligible for the Fulbright-Schuman Program, you must…</a:t>
            </a:r>
          </a:p>
          <a:p>
            <a:pPr lvl="1"/>
            <a:r>
              <a:rPr lang="en-US" sz="1800" dirty="0">
                <a:solidFill>
                  <a:schemeClr val="tx1"/>
                </a:solidFill>
              </a:rPr>
              <a:t>be a citizen of one of the 28 EU member states</a:t>
            </a:r>
          </a:p>
          <a:p>
            <a:pPr lvl="1"/>
            <a:r>
              <a:rPr lang="en-US" sz="1800" dirty="0">
                <a:solidFill>
                  <a:schemeClr val="tx1"/>
                </a:solidFill>
              </a:rPr>
              <a:t>propose a project related to U.S.-EU relations, EU policy, or EU institutions</a:t>
            </a:r>
          </a:p>
          <a:p>
            <a:pPr lvl="1"/>
            <a:r>
              <a:rPr lang="en-US" sz="1800" dirty="0" smtClean="0">
                <a:solidFill>
                  <a:schemeClr val="tx1"/>
                </a:solidFill>
              </a:rPr>
              <a:t>have a minimum </a:t>
            </a:r>
            <a:r>
              <a:rPr lang="en-US" sz="1800" dirty="0">
                <a:solidFill>
                  <a:schemeClr val="tx1"/>
                </a:solidFill>
              </a:rPr>
              <a:t>of </a:t>
            </a:r>
            <a:r>
              <a:rPr lang="en-US" sz="1800" i="1" dirty="0" smtClean="0">
                <a:solidFill>
                  <a:schemeClr val="tx1"/>
                </a:solidFill>
              </a:rPr>
              <a:t>three</a:t>
            </a:r>
            <a:r>
              <a:rPr lang="en-US" sz="1800" dirty="0" smtClean="0">
                <a:solidFill>
                  <a:schemeClr val="tx1"/>
                </a:solidFill>
              </a:rPr>
              <a:t> months </a:t>
            </a:r>
            <a:r>
              <a:rPr lang="en-US" sz="1800" dirty="0">
                <a:solidFill>
                  <a:schemeClr val="tx1"/>
                </a:solidFill>
              </a:rPr>
              <a:t>experience in </a:t>
            </a:r>
            <a:r>
              <a:rPr lang="en-US" sz="1800" i="1" dirty="0">
                <a:solidFill>
                  <a:schemeClr val="tx1"/>
                </a:solidFill>
              </a:rPr>
              <a:t>two or more </a:t>
            </a:r>
            <a:r>
              <a:rPr lang="en-US" sz="1800" dirty="0" smtClean="0">
                <a:solidFill>
                  <a:schemeClr val="tx1"/>
                </a:solidFill>
              </a:rPr>
              <a:t>EU member states </a:t>
            </a:r>
            <a:r>
              <a:rPr lang="en-US" sz="1800" dirty="0">
                <a:solidFill>
                  <a:schemeClr val="tx1"/>
                </a:solidFill>
              </a:rPr>
              <a:t>(e.g. Erasmus, research stay</a:t>
            </a:r>
            <a:r>
              <a:rPr lang="en-US" sz="1800" dirty="0" smtClean="0">
                <a:solidFill>
                  <a:schemeClr val="tx1"/>
                </a:solidFill>
              </a:rPr>
              <a:t>, etc.)</a:t>
            </a:r>
          </a:p>
          <a:p>
            <a:pPr lvl="1"/>
            <a:r>
              <a:rPr lang="en-US" sz="1800" dirty="0" smtClean="0">
                <a:solidFill>
                  <a:schemeClr val="tx1"/>
                </a:solidFill>
              </a:rPr>
              <a:t>be proficient in English</a:t>
            </a:r>
            <a:endParaRPr lang="en-US" sz="1800" dirty="0">
              <a:solidFill>
                <a:schemeClr val="tx1"/>
              </a:solidFill>
            </a:endParaRPr>
          </a:p>
          <a:p>
            <a:r>
              <a:rPr lang="en-US" sz="2000" dirty="0">
                <a:solidFill>
                  <a:schemeClr val="tx1"/>
                </a:solidFill>
              </a:rPr>
              <a:t>P</a:t>
            </a:r>
            <a:r>
              <a:rPr lang="en-US" sz="2000" dirty="0" smtClean="0">
                <a:solidFill>
                  <a:schemeClr val="tx1"/>
                </a:solidFill>
              </a:rPr>
              <a:t>reference </a:t>
            </a:r>
            <a:r>
              <a:rPr lang="en-US" sz="2000" dirty="0">
                <a:solidFill>
                  <a:schemeClr val="tx1"/>
                </a:solidFill>
              </a:rPr>
              <a:t>is given to candidates with </a:t>
            </a:r>
            <a:r>
              <a:rPr lang="en-US" sz="2000" dirty="0" smtClean="0">
                <a:solidFill>
                  <a:schemeClr val="tx1"/>
                </a:solidFill>
              </a:rPr>
              <a:t>two </a:t>
            </a:r>
            <a:r>
              <a:rPr lang="en-US" sz="2000" dirty="0">
                <a:solidFill>
                  <a:schemeClr val="tx1"/>
                </a:solidFill>
              </a:rPr>
              <a:t>years of academic or professional experience beyond the </a:t>
            </a:r>
            <a:r>
              <a:rPr lang="en-US" sz="2000" dirty="0" smtClean="0">
                <a:solidFill>
                  <a:schemeClr val="tx1"/>
                </a:solidFill>
              </a:rPr>
              <a:t>bachelor</a:t>
            </a:r>
            <a:r>
              <a:rPr lang="en-US" altLang="en-US" sz="2000" dirty="0" smtClean="0">
                <a:solidFill>
                  <a:schemeClr val="tx1"/>
                </a:solidFill>
              </a:rPr>
              <a:t>’</a:t>
            </a:r>
            <a:r>
              <a:rPr lang="en-US" sz="2000" dirty="0" smtClean="0">
                <a:solidFill>
                  <a:schemeClr val="tx1"/>
                </a:solidFill>
              </a:rPr>
              <a:t>s degree</a:t>
            </a:r>
            <a:endParaRPr lang="en-US" sz="2000" dirty="0">
              <a:solidFill>
                <a:schemeClr val="tx1"/>
              </a:solidFill>
            </a:endParaRPr>
          </a:p>
        </p:txBody>
      </p:sp>
    </p:spTree>
    <p:extLst>
      <p:ext uri="{BB962C8B-B14F-4D97-AF65-F5344CB8AC3E}">
        <p14:creationId xmlns:p14="http://schemas.microsoft.com/office/powerpoint/2010/main" val="1948775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J1-Visa</a:t>
            </a:r>
            <a:endParaRPr lang="nl-BE" dirty="0"/>
          </a:p>
        </p:txBody>
      </p:sp>
      <p:sp>
        <p:nvSpPr>
          <p:cNvPr id="3" name="Content Placeholder 2"/>
          <p:cNvSpPr>
            <a:spLocks noGrp="1"/>
          </p:cNvSpPr>
          <p:nvPr>
            <p:ph idx="1"/>
          </p:nvPr>
        </p:nvSpPr>
        <p:spPr>
          <a:xfrm>
            <a:off x="457200" y="1276350"/>
            <a:ext cx="8229600" cy="2971800"/>
          </a:xfrm>
        </p:spPr>
        <p:txBody>
          <a:bodyPr>
            <a:normAutofit fontScale="77500" lnSpcReduction="20000"/>
          </a:bodyPr>
          <a:lstStyle/>
          <a:p>
            <a:r>
              <a:rPr lang="en-GB" dirty="0" smtClean="0">
                <a:solidFill>
                  <a:schemeClr val="tx1"/>
                </a:solidFill>
              </a:rPr>
              <a:t>Fulbright-Schuman grantees </a:t>
            </a:r>
            <a:r>
              <a:rPr lang="en-GB" dirty="0">
                <a:solidFill>
                  <a:schemeClr val="tx1"/>
                </a:solidFill>
              </a:rPr>
              <a:t>must go to the U.S. on a </a:t>
            </a:r>
            <a:r>
              <a:rPr lang="en-GB" dirty="0" smtClean="0">
                <a:solidFill>
                  <a:schemeClr val="tx1"/>
                </a:solidFill>
              </a:rPr>
              <a:t>J1-visa sponsored by the Fulbright Commission … but don’t worry! We </a:t>
            </a:r>
            <a:r>
              <a:rPr lang="en-GB" dirty="0">
                <a:solidFill>
                  <a:schemeClr val="tx1"/>
                </a:solidFill>
              </a:rPr>
              <a:t>file the paperwork and pay the </a:t>
            </a:r>
            <a:r>
              <a:rPr lang="en-GB" dirty="0" smtClean="0">
                <a:solidFill>
                  <a:schemeClr val="tx1"/>
                </a:solidFill>
              </a:rPr>
              <a:t>costs</a:t>
            </a:r>
          </a:p>
          <a:p>
            <a:endParaRPr lang="en-GB" sz="1800" dirty="0">
              <a:solidFill>
                <a:schemeClr val="tx1"/>
              </a:solidFill>
            </a:endParaRPr>
          </a:p>
          <a:p>
            <a:r>
              <a:rPr lang="en-GB" dirty="0" smtClean="0">
                <a:solidFill>
                  <a:schemeClr val="tx1"/>
                </a:solidFill>
              </a:rPr>
              <a:t>You </a:t>
            </a:r>
            <a:r>
              <a:rPr lang="en-GB" dirty="0">
                <a:solidFill>
                  <a:schemeClr val="tx1"/>
                </a:solidFill>
              </a:rPr>
              <a:t>are required to return to your country of </a:t>
            </a:r>
            <a:r>
              <a:rPr lang="en-GB" dirty="0" smtClean="0">
                <a:solidFill>
                  <a:schemeClr val="tx1"/>
                </a:solidFill>
                <a:hlinkClick r:id="rId2"/>
              </a:rPr>
              <a:t>permanent legal residency</a:t>
            </a:r>
            <a:r>
              <a:rPr lang="en-GB" dirty="0" smtClean="0">
                <a:solidFill>
                  <a:schemeClr val="tx1"/>
                </a:solidFill>
              </a:rPr>
              <a:t> for </a:t>
            </a:r>
            <a:r>
              <a:rPr lang="en-GB" dirty="0">
                <a:solidFill>
                  <a:schemeClr val="tx1"/>
                </a:solidFill>
              </a:rPr>
              <a:t>at least </a:t>
            </a:r>
            <a:r>
              <a:rPr lang="en-GB" dirty="0" smtClean="0">
                <a:solidFill>
                  <a:schemeClr val="tx1"/>
                </a:solidFill>
              </a:rPr>
              <a:t>two years </a:t>
            </a:r>
            <a:r>
              <a:rPr lang="en-GB" dirty="0">
                <a:solidFill>
                  <a:schemeClr val="tx1"/>
                </a:solidFill>
              </a:rPr>
              <a:t>before returning to the United States as an immigrant or on a H, L, or K </a:t>
            </a:r>
            <a:r>
              <a:rPr lang="en-GB" dirty="0" smtClean="0">
                <a:solidFill>
                  <a:schemeClr val="tx1"/>
                </a:solidFill>
              </a:rPr>
              <a:t>visa</a:t>
            </a:r>
          </a:p>
          <a:p>
            <a:r>
              <a:rPr lang="en-GB" dirty="0" smtClean="0">
                <a:solidFill>
                  <a:schemeClr val="tx1"/>
                </a:solidFill>
              </a:rPr>
              <a:t>Does not prevent you from re-entering the U.S. on an ESTA or with an F-1 student, B-1/B-2 (tourist) or J-1 student visa (or some other categories) in the future</a:t>
            </a:r>
            <a:endParaRPr lang="en-US" b="1" dirty="0">
              <a:solidFill>
                <a:schemeClr val="tx1"/>
              </a:solidFill>
            </a:endParaRPr>
          </a:p>
          <a:p>
            <a:pPr marL="0" indent="0">
              <a:buNone/>
            </a:pPr>
            <a:endParaRPr lang="nl-BE" dirty="0"/>
          </a:p>
        </p:txBody>
      </p:sp>
    </p:spTree>
    <p:extLst>
      <p:ext uri="{BB962C8B-B14F-4D97-AF65-F5344CB8AC3E}">
        <p14:creationId xmlns:p14="http://schemas.microsoft.com/office/powerpoint/2010/main" val="2252286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Grants for Research/Study</a:t>
            </a:r>
            <a:endParaRPr lang="nl-BE" dirty="0"/>
          </a:p>
        </p:txBody>
      </p:sp>
      <p:sp>
        <p:nvSpPr>
          <p:cNvPr id="3" name="Content Placeholder 2"/>
          <p:cNvSpPr>
            <a:spLocks noGrp="1"/>
          </p:cNvSpPr>
          <p:nvPr>
            <p:ph idx="1"/>
          </p:nvPr>
        </p:nvSpPr>
        <p:spPr/>
        <p:txBody>
          <a:bodyPr anchor="ctr">
            <a:normAutofit fontScale="92500" lnSpcReduction="10000"/>
          </a:bodyPr>
          <a:lstStyle/>
          <a:p>
            <a:r>
              <a:rPr lang="en-US" dirty="0" smtClean="0"/>
              <a:t>Grants for students and scholars</a:t>
            </a:r>
          </a:p>
          <a:p>
            <a:r>
              <a:rPr lang="en-US" dirty="0" smtClean="0"/>
              <a:t>Open to all academic disciplines, but topic must relate to U.S.-EU relations, EU policy, or EU institutions</a:t>
            </a:r>
          </a:p>
          <a:p>
            <a:endParaRPr lang="en-US" dirty="0" smtClean="0"/>
          </a:p>
          <a:p>
            <a:r>
              <a:rPr lang="en-US" altLang="en-US" dirty="0" smtClean="0"/>
              <a:t>Note: applicants are responsible for arranging their own placement at a U.S. university or other institution (separate but simultaneous application process)</a:t>
            </a:r>
            <a:endParaRPr lang="en-US" dirty="0" smtClean="0"/>
          </a:p>
        </p:txBody>
      </p:sp>
    </p:spTree>
    <p:extLst>
      <p:ext uri="{BB962C8B-B14F-4D97-AF65-F5344CB8AC3E}">
        <p14:creationId xmlns:p14="http://schemas.microsoft.com/office/powerpoint/2010/main" val="50279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Grants</a:t>
            </a:r>
            <a:endParaRPr lang="nl-BE" dirty="0"/>
          </a:p>
        </p:txBody>
      </p:sp>
      <p:sp>
        <p:nvSpPr>
          <p:cNvPr id="3" name="Content Placeholder 2"/>
          <p:cNvSpPr>
            <a:spLocks noGrp="1"/>
          </p:cNvSpPr>
          <p:nvPr>
            <p:ph idx="1"/>
          </p:nvPr>
        </p:nvSpPr>
        <p:spPr/>
        <p:txBody>
          <a:bodyPr anchor="ctr">
            <a:normAutofit fontScale="92500" lnSpcReduction="20000"/>
          </a:bodyPr>
          <a:lstStyle/>
          <a:p>
            <a:r>
              <a:rPr lang="en-US" dirty="0" smtClean="0"/>
              <a:t>Grants exclusively for topics with a focus on innovation</a:t>
            </a:r>
          </a:p>
          <a:p>
            <a:r>
              <a:rPr lang="en-US" dirty="0" smtClean="0"/>
              <a:t>Supporting researchers and mid-career professionals from the U.S. and the EU who work at the intersection of technology and policy, allowing for a transatlantic approach to harnessing the potential of new technologies</a:t>
            </a:r>
          </a:p>
          <a:p>
            <a:r>
              <a:rPr lang="en-US" dirty="0" smtClean="0"/>
              <a:t>Learn more online at </a:t>
            </a:r>
            <a:r>
              <a:rPr lang="en-US" dirty="0" smtClean="0">
                <a:hlinkClick r:id="rId2"/>
              </a:rPr>
              <a:t>www.fulbrightschuman.eu/innovation-grants</a:t>
            </a:r>
            <a:r>
              <a:rPr lang="en-US" dirty="0" smtClean="0"/>
              <a:t> </a:t>
            </a:r>
          </a:p>
        </p:txBody>
      </p:sp>
    </p:spTree>
    <p:extLst>
      <p:ext uri="{BB962C8B-B14F-4D97-AF65-F5344CB8AC3E}">
        <p14:creationId xmlns:p14="http://schemas.microsoft.com/office/powerpoint/2010/main" val="3619273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Grants for International Educators</a:t>
            </a:r>
            <a:endParaRPr lang="nl-BE" dirty="0"/>
          </a:p>
        </p:txBody>
      </p:sp>
      <p:sp>
        <p:nvSpPr>
          <p:cNvPr id="3" name="Content Placeholder 2"/>
          <p:cNvSpPr>
            <a:spLocks noGrp="1"/>
          </p:cNvSpPr>
          <p:nvPr>
            <p:ph idx="1"/>
          </p:nvPr>
        </p:nvSpPr>
        <p:spPr/>
        <p:txBody>
          <a:bodyPr>
            <a:normAutofit fontScale="85000" lnSpcReduction="20000"/>
          </a:bodyPr>
          <a:lstStyle/>
          <a:p>
            <a:r>
              <a:rPr lang="en-US" altLang="en-US" dirty="0" smtClean="0"/>
              <a:t>Grants exclusively for professionals in international education administration (bachelor’s degree required; PhD not required)</a:t>
            </a:r>
          </a:p>
          <a:p>
            <a:r>
              <a:rPr lang="en-US" altLang="en-US" dirty="0" smtClean="0"/>
              <a:t>Topic should provide a comparative U.S.-EU perspective on global issues within international higher education and/or share best practices within the field</a:t>
            </a:r>
          </a:p>
          <a:p>
            <a:endParaRPr lang="en-US" altLang="en-US" dirty="0" smtClean="0"/>
          </a:p>
          <a:p>
            <a:r>
              <a:rPr lang="en-US" altLang="en-US" dirty="0" smtClean="0"/>
              <a:t>Note: applicants are responsible for arranging their own placement at a U.S. university or other institution</a:t>
            </a:r>
          </a:p>
        </p:txBody>
      </p:sp>
    </p:spTree>
    <p:extLst>
      <p:ext uri="{BB962C8B-B14F-4D97-AF65-F5344CB8AC3E}">
        <p14:creationId xmlns:p14="http://schemas.microsoft.com/office/powerpoint/2010/main" val="2337577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Application process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1707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66700"/>
            <a:ext cx="5486400" cy="857250"/>
          </a:xfrm>
        </p:spPr>
        <p:txBody>
          <a:bodyPr>
            <a:normAutofit/>
          </a:bodyPr>
          <a:lstStyle/>
          <a:p>
            <a:r>
              <a:rPr lang="en-US" dirty="0" smtClean="0"/>
              <a:t>Application Process</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397546828"/>
              </p:ext>
            </p:extLst>
          </p:nvPr>
        </p:nvGraphicFramePr>
        <p:xfrm>
          <a:off x="-304800" y="209550"/>
          <a:ext cx="3581400" cy="4038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ontent Placeholder 2"/>
          <p:cNvSpPr>
            <a:spLocks noGrp="1"/>
          </p:cNvSpPr>
          <p:nvPr>
            <p:ph sz="half" idx="2"/>
          </p:nvPr>
        </p:nvSpPr>
        <p:spPr>
          <a:xfrm>
            <a:off x="3048000" y="1123950"/>
            <a:ext cx="5943600" cy="3124200"/>
          </a:xfrm>
        </p:spPr>
        <p:txBody>
          <a:bodyPr anchor="ctr">
            <a:normAutofit/>
          </a:bodyPr>
          <a:lstStyle/>
          <a:p>
            <a:r>
              <a:rPr lang="en-US" sz="2400" dirty="0" smtClean="0"/>
              <a:t>Begin application after 15 September</a:t>
            </a:r>
          </a:p>
          <a:p>
            <a:r>
              <a:rPr lang="en-US" sz="2400" dirty="0" smtClean="0"/>
              <a:t>Prepare three </a:t>
            </a:r>
            <a:r>
              <a:rPr lang="en-US" sz="2400" dirty="0"/>
              <a:t>letters of recommendation, transcripts, and essays for submission </a:t>
            </a:r>
            <a:r>
              <a:rPr lang="en-US" sz="2400" dirty="0" smtClean="0"/>
              <a:t>by noon on </a:t>
            </a:r>
            <a:r>
              <a:rPr lang="en-US" sz="2400" dirty="0"/>
              <a:t>1 </a:t>
            </a:r>
            <a:r>
              <a:rPr lang="en-US" sz="2400" dirty="0" smtClean="0"/>
              <a:t>December</a:t>
            </a:r>
            <a:endParaRPr lang="en-US" sz="1400" dirty="0"/>
          </a:p>
          <a:p>
            <a:r>
              <a:rPr lang="en-US" sz="2400" dirty="0"/>
              <a:t>Invited to </a:t>
            </a:r>
            <a:r>
              <a:rPr lang="en-US" sz="2400" dirty="0" smtClean="0"/>
              <a:t>Skype interview in late January</a:t>
            </a:r>
            <a:endParaRPr lang="en-US" sz="2400" dirty="0"/>
          </a:p>
          <a:p>
            <a:r>
              <a:rPr lang="en-US" sz="2400" dirty="0"/>
              <a:t>Notified of selection in </a:t>
            </a:r>
            <a:r>
              <a:rPr lang="en-US" sz="2400" dirty="0" smtClean="0"/>
              <a:t>mid-February</a:t>
            </a:r>
          </a:p>
          <a:p>
            <a:r>
              <a:rPr lang="en-US" sz="2400" dirty="0" smtClean="0"/>
              <a:t>Depart in July, August, September</a:t>
            </a:r>
            <a:endParaRPr lang="en-US" sz="2400" dirty="0"/>
          </a:p>
        </p:txBody>
      </p:sp>
    </p:spTree>
    <p:custDataLst>
      <p:tags r:id="rId1"/>
    </p:custDataLst>
    <p:extLst>
      <p:ext uri="{BB962C8B-B14F-4D97-AF65-F5344CB8AC3E}">
        <p14:creationId xmlns:p14="http://schemas.microsoft.com/office/powerpoint/2010/main" val="169297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BD2625C-A3A9-4FB1-95B0-9DFE23156722}"/>
                                            </p:graphicEl>
                                          </p:spTgt>
                                        </p:tgtEl>
                                        <p:attrNameLst>
                                          <p:attrName>style.visibility</p:attrName>
                                        </p:attrNameLst>
                                      </p:cBhvr>
                                      <p:to>
                                        <p:strVal val="visible"/>
                                      </p:to>
                                    </p:set>
                                    <p:animEffect transition="in" filter="fade">
                                      <p:cBhvr>
                                        <p:cTn id="7" dur="500"/>
                                        <p:tgtEl>
                                          <p:spTgt spid="4">
                                            <p:graphicEl>
                                              <a:dgm id="{BBD2625C-A3A9-4FB1-95B0-9DFE23156722}"/>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707C8073-75F9-42C8-89B0-E61884420402}"/>
                                            </p:graphicEl>
                                          </p:spTgt>
                                        </p:tgtEl>
                                        <p:attrNameLst>
                                          <p:attrName>style.visibility</p:attrName>
                                        </p:attrNameLst>
                                      </p:cBhvr>
                                      <p:to>
                                        <p:strVal val="visible"/>
                                      </p:to>
                                    </p:set>
                                    <p:animEffect transition="in" filter="fade">
                                      <p:cBhvr>
                                        <p:cTn id="10" dur="500"/>
                                        <p:tgtEl>
                                          <p:spTgt spid="4">
                                            <p:graphicEl>
                                              <a:dgm id="{707C8073-75F9-42C8-89B0-E61884420402}"/>
                                            </p:graphicEl>
                                          </p:spTgt>
                                        </p:tgtEl>
                                      </p:cBhvr>
                                    </p:animEffec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4">
                                            <p:graphicEl>
                                              <a:dgm id="{C4DF152C-D179-4175-BAC7-3F5F5243F2F3}"/>
                                            </p:graphicEl>
                                          </p:spTgt>
                                        </p:tgtEl>
                                        <p:attrNameLst>
                                          <p:attrName>style.visibility</p:attrName>
                                        </p:attrNameLst>
                                      </p:cBhvr>
                                      <p:to>
                                        <p:strVal val="visible"/>
                                      </p:to>
                                    </p:set>
                                    <p:animEffect transition="in" filter="fade">
                                      <p:cBhvr>
                                        <p:cTn id="14" dur="500"/>
                                        <p:tgtEl>
                                          <p:spTgt spid="4">
                                            <p:graphicEl>
                                              <a:dgm id="{C4DF152C-D179-4175-BAC7-3F5F5243F2F3}"/>
                                            </p:graphicEl>
                                          </p:spTgt>
                                        </p:tgtEl>
                                      </p:cBhvr>
                                    </p:animEffect>
                                  </p:childTnLst>
                                </p:cTn>
                              </p:par>
                            </p:childTnLst>
                          </p:cTn>
                        </p:par>
                        <p:par>
                          <p:cTn id="15" fill="hold">
                            <p:stCondLst>
                              <p:cond delay="1250"/>
                            </p:stCondLst>
                            <p:childTnLst>
                              <p:par>
                                <p:cTn id="16" presetID="10" presetClass="entr" presetSubtype="0" fill="hold" grpId="0" nodeType="afterEffect">
                                  <p:stCondLst>
                                    <p:cond delay="25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92B0E6FB-B6ED-4D88-A3EE-8C9006F90979}"/>
                                            </p:graphicEl>
                                          </p:spTgt>
                                        </p:tgtEl>
                                        <p:attrNameLst>
                                          <p:attrName>style.visibility</p:attrName>
                                        </p:attrNameLst>
                                      </p:cBhvr>
                                      <p:to>
                                        <p:strVal val="visible"/>
                                      </p:to>
                                    </p:set>
                                    <p:animEffect transition="in" filter="fade">
                                      <p:cBhvr>
                                        <p:cTn id="23" dur="500"/>
                                        <p:tgtEl>
                                          <p:spTgt spid="4">
                                            <p:graphicEl>
                                              <a:dgm id="{92B0E6FB-B6ED-4D88-A3EE-8C9006F90979}"/>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80468DE5-092E-4617-809E-735C753E604D}"/>
                                            </p:graphicEl>
                                          </p:spTgt>
                                        </p:tgtEl>
                                        <p:attrNameLst>
                                          <p:attrName>style.visibility</p:attrName>
                                        </p:attrNameLst>
                                      </p:cBhvr>
                                      <p:to>
                                        <p:strVal val="visible"/>
                                      </p:to>
                                    </p:set>
                                    <p:animEffect transition="in" filter="fade">
                                      <p:cBhvr>
                                        <p:cTn id="26" dur="500"/>
                                        <p:tgtEl>
                                          <p:spTgt spid="4">
                                            <p:graphicEl>
                                              <a:dgm id="{80468DE5-092E-4617-809E-735C753E604D}"/>
                                            </p:graphicEl>
                                          </p:spTgt>
                                        </p:tgtEl>
                                      </p:cBhvr>
                                    </p:animEffect>
                                  </p:childTnLst>
                                </p:cTn>
                              </p:par>
                            </p:childTnLst>
                          </p:cTn>
                        </p:par>
                        <p:par>
                          <p:cTn id="27" fill="hold">
                            <p:stCondLst>
                              <p:cond delay="500"/>
                            </p:stCondLst>
                            <p:childTnLst>
                              <p:par>
                                <p:cTn id="28" presetID="10" presetClass="entr" presetSubtype="0" fill="hold" grpId="0" nodeType="afterEffect">
                                  <p:stCondLst>
                                    <p:cond delay="250"/>
                                  </p:stCondLst>
                                  <p:childTnLst>
                                    <p:set>
                                      <p:cBhvr>
                                        <p:cTn id="29" dur="1" fill="hold">
                                          <p:stCondLst>
                                            <p:cond delay="0"/>
                                          </p:stCondLst>
                                        </p:cTn>
                                        <p:tgtEl>
                                          <p:spTgt spid="4">
                                            <p:graphicEl>
                                              <a:dgm id="{D78B1228-20E1-471E-B322-4562ECED3083}"/>
                                            </p:graphicEl>
                                          </p:spTgt>
                                        </p:tgtEl>
                                        <p:attrNameLst>
                                          <p:attrName>style.visibility</p:attrName>
                                        </p:attrNameLst>
                                      </p:cBhvr>
                                      <p:to>
                                        <p:strVal val="visible"/>
                                      </p:to>
                                    </p:set>
                                    <p:animEffect transition="in" filter="fade">
                                      <p:cBhvr>
                                        <p:cTn id="30" dur="500"/>
                                        <p:tgtEl>
                                          <p:spTgt spid="4">
                                            <p:graphicEl>
                                              <a:dgm id="{D78B1228-20E1-471E-B322-4562ECED3083}"/>
                                            </p:graphicEl>
                                          </p:spTgt>
                                        </p:tgtEl>
                                      </p:cBhvr>
                                    </p:animEffect>
                                  </p:childTnLst>
                                </p:cTn>
                              </p:par>
                            </p:childTnLst>
                          </p:cTn>
                        </p:par>
                        <p:par>
                          <p:cTn id="31" fill="hold">
                            <p:stCondLst>
                              <p:cond delay="1250"/>
                            </p:stCondLst>
                            <p:childTnLst>
                              <p:par>
                                <p:cTn id="32" presetID="10" presetClass="entr" presetSubtype="0" fill="hold" grpId="0" nodeType="afterEffect">
                                  <p:stCondLst>
                                    <p:cond delay="25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graphicEl>
                                              <a:dgm id="{7840CB46-20EA-4257-8E1D-9CD1E3069672}"/>
                                            </p:graphicEl>
                                          </p:spTgt>
                                        </p:tgtEl>
                                        <p:attrNameLst>
                                          <p:attrName>style.visibility</p:attrName>
                                        </p:attrNameLst>
                                      </p:cBhvr>
                                      <p:to>
                                        <p:strVal val="visible"/>
                                      </p:to>
                                    </p:set>
                                    <p:animEffect transition="in" filter="fade">
                                      <p:cBhvr>
                                        <p:cTn id="39" dur="500"/>
                                        <p:tgtEl>
                                          <p:spTgt spid="4">
                                            <p:graphicEl>
                                              <a:dgm id="{7840CB46-20EA-4257-8E1D-9CD1E3069672}"/>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8895E03B-DD60-447F-9FA7-93FD91D6FECA}"/>
                                            </p:graphicEl>
                                          </p:spTgt>
                                        </p:tgtEl>
                                        <p:attrNameLst>
                                          <p:attrName>style.visibility</p:attrName>
                                        </p:attrNameLst>
                                      </p:cBhvr>
                                      <p:to>
                                        <p:strVal val="visible"/>
                                      </p:to>
                                    </p:set>
                                    <p:animEffect transition="in" filter="fade">
                                      <p:cBhvr>
                                        <p:cTn id="42" dur="500"/>
                                        <p:tgtEl>
                                          <p:spTgt spid="4">
                                            <p:graphicEl>
                                              <a:dgm id="{8895E03B-DD60-447F-9FA7-93FD91D6FECA}"/>
                                            </p:graphicEl>
                                          </p:spTgt>
                                        </p:tgtEl>
                                      </p:cBhvr>
                                    </p:animEffect>
                                  </p:childTnLst>
                                </p:cTn>
                              </p:par>
                            </p:childTnLst>
                          </p:cTn>
                        </p:par>
                        <p:par>
                          <p:cTn id="43" fill="hold">
                            <p:stCondLst>
                              <p:cond delay="500"/>
                            </p:stCondLst>
                            <p:childTnLst>
                              <p:par>
                                <p:cTn id="44" presetID="10" presetClass="entr" presetSubtype="0" fill="hold" grpId="0" nodeType="afterEffect">
                                  <p:stCondLst>
                                    <p:cond delay="250"/>
                                  </p:stCondLst>
                                  <p:childTnLst>
                                    <p:set>
                                      <p:cBhvr>
                                        <p:cTn id="45" dur="1" fill="hold">
                                          <p:stCondLst>
                                            <p:cond delay="0"/>
                                          </p:stCondLst>
                                        </p:cTn>
                                        <p:tgtEl>
                                          <p:spTgt spid="4">
                                            <p:graphicEl>
                                              <a:dgm id="{2A2298D9-1916-4181-AB98-23BAFAF8188F}"/>
                                            </p:graphicEl>
                                          </p:spTgt>
                                        </p:tgtEl>
                                        <p:attrNameLst>
                                          <p:attrName>style.visibility</p:attrName>
                                        </p:attrNameLst>
                                      </p:cBhvr>
                                      <p:to>
                                        <p:strVal val="visible"/>
                                      </p:to>
                                    </p:set>
                                    <p:animEffect transition="in" filter="fade">
                                      <p:cBhvr>
                                        <p:cTn id="46" dur="500"/>
                                        <p:tgtEl>
                                          <p:spTgt spid="4">
                                            <p:graphicEl>
                                              <a:dgm id="{2A2298D9-1916-4181-AB98-23BAFAF8188F}"/>
                                            </p:graphicEl>
                                          </p:spTgt>
                                        </p:tgtEl>
                                      </p:cBhvr>
                                    </p:animEffect>
                                  </p:childTnLst>
                                </p:cTn>
                              </p:par>
                            </p:childTnLst>
                          </p:cTn>
                        </p:par>
                        <p:par>
                          <p:cTn id="47" fill="hold">
                            <p:stCondLst>
                              <p:cond delay="1250"/>
                            </p:stCondLst>
                            <p:childTnLst>
                              <p:par>
                                <p:cTn id="48" presetID="10" presetClass="entr" presetSubtype="0" fill="hold" grpId="0" nodeType="afterEffect">
                                  <p:stCondLst>
                                    <p:cond delay="25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fade">
                                      <p:cBhvr>
                                        <p:cTn id="50" dur="500"/>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
                                            <p:graphicEl>
                                              <a:dgm id="{C15EF496-9F05-44B7-B47A-88583C8970E2}"/>
                                            </p:graphicEl>
                                          </p:spTgt>
                                        </p:tgtEl>
                                        <p:attrNameLst>
                                          <p:attrName>style.visibility</p:attrName>
                                        </p:attrNameLst>
                                      </p:cBhvr>
                                      <p:to>
                                        <p:strVal val="visible"/>
                                      </p:to>
                                    </p:set>
                                    <p:animEffect transition="in" filter="fade">
                                      <p:cBhvr>
                                        <p:cTn id="55" dur="500"/>
                                        <p:tgtEl>
                                          <p:spTgt spid="4">
                                            <p:graphicEl>
                                              <a:dgm id="{C15EF496-9F05-44B7-B47A-88583C8970E2}"/>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
                                            <p:graphicEl>
                                              <a:dgm id="{8CDA7497-0C59-4DD4-B388-FD063DB1D8E5}"/>
                                            </p:graphicEl>
                                          </p:spTgt>
                                        </p:tgtEl>
                                        <p:attrNameLst>
                                          <p:attrName>style.visibility</p:attrName>
                                        </p:attrNameLst>
                                      </p:cBhvr>
                                      <p:to>
                                        <p:strVal val="visible"/>
                                      </p:to>
                                    </p:set>
                                    <p:animEffect transition="in" filter="fade">
                                      <p:cBhvr>
                                        <p:cTn id="58" dur="500"/>
                                        <p:tgtEl>
                                          <p:spTgt spid="4">
                                            <p:graphicEl>
                                              <a:dgm id="{8CDA7497-0C59-4DD4-B388-FD063DB1D8E5}"/>
                                            </p:graphicEl>
                                          </p:spTgt>
                                        </p:tgtEl>
                                      </p:cBhvr>
                                    </p:animEffect>
                                  </p:childTnLst>
                                </p:cTn>
                              </p:par>
                            </p:childTnLst>
                          </p:cTn>
                        </p:par>
                        <p:par>
                          <p:cTn id="59" fill="hold">
                            <p:stCondLst>
                              <p:cond delay="500"/>
                            </p:stCondLst>
                            <p:childTnLst>
                              <p:par>
                                <p:cTn id="60" presetID="10" presetClass="entr" presetSubtype="0" fill="hold" grpId="0" nodeType="afterEffect">
                                  <p:stCondLst>
                                    <p:cond delay="250"/>
                                  </p:stCondLst>
                                  <p:childTnLst>
                                    <p:set>
                                      <p:cBhvr>
                                        <p:cTn id="61" dur="1" fill="hold">
                                          <p:stCondLst>
                                            <p:cond delay="0"/>
                                          </p:stCondLst>
                                        </p:cTn>
                                        <p:tgtEl>
                                          <p:spTgt spid="4">
                                            <p:graphicEl>
                                              <a:dgm id="{5A8F2734-ACA9-47F6-AF6D-17957DAEA6EE}"/>
                                            </p:graphicEl>
                                          </p:spTgt>
                                        </p:tgtEl>
                                        <p:attrNameLst>
                                          <p:attrName>style.visibility</p:attrName>
                                        </p:attrNameLst>
                                      </p:cBhvr>
                                      <p:to>
                                        <p:strVal val="visible"/>
                                      </p:to>
                                    </p:set>
                                    <p:animEffect transition="in" filter="fade">
                                      <p:cBhvr>
                                        <p:cTn id="62" dur="500"/>
                                        <p:tgtEl>
                                          <p:spTgt spid="4">
                                            <p:graphicEl>
                                              <a:dgm id="{5A8F2734-ACA9-47F6-AF6D-17957DAEA6EE}"/>
                                            </p:graphicEl>
                                          </p:spTgt>
                                        </p:tgtEl>
                                      </p:cBhvr>
                                    </p:animEffect>
                                  </p:childTnLst>
                                </p:cTn>
                              </p:par>
                            </p:childTnLst>
                          </p:cTn>
                        </p:par>
                        <p:par>
                          <p:cTn id="63" fill="hold">
                            <p:stCondLst>
                              <p:cond delay="1250"/>
                            </p:stCondLst>
                            <p:childTnLst>
                              <p:par>
                                <p:cTn id="64" presetID="10" presetClass="entr" presetSubtype="0" fill="hold" grpId="0" nodeType="afterEffect">
                                  <p:stCondLst>
                                    <p:cond delay="25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fade">
                                      <p:cBhvr>
                                        <p:cTn id="66" dur="500"/>
                                        <p:tgtEl>
                                          <p:spTgt spid="3">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
                                            <p:graphicEl>
                                              <a:dgm id="{647E2DA1-D184-4D89-8ACD-2D79D9B632E3}"/>
                                            </p:graphicEl>
                                          </p:spTgt>
                                        </p:tgtEl>
                                        <p:attrNameLst>
                                          <p:attrName>style.visibility</p:attrName>
                                        </p:attrNameLst>
                                      </p:cBhvr>
                                      <p:to>
                                        <p:strVal val="visible"/>
                                      </p:to>
                                    </p:set>
                                    <p:animEffect transition="in" filter="fade">
                                      <p:cBhvr>
                                        <p:cTn id="71" dur="500"/>
                                        <p:tgtEl>
                                          <p:spTgt spid="4">
                                            <p:graphicEl>
                                              <a:dgm id="{647E2DA1-D184-4D89-8ACD-2D79D9B632E3}"/>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
                                            <p:graphicEl>
                                              <a:dgm id="{9E11D307-494A-4EEC-85C0-E4CB206C2C72}"/>
                                            </p:graphicEl>
                                          </p:spTgt>
                                        </p:tgtEl>
                                        <p:attrNameLst>
                                          <p:attrName>style.visibility</p:attrName>
                                        </p:attrNameLst>
                                      </p:cBhvr>
                                      <p:to>
                                        <p:strVal val="visible"/>
                                      </p:to>
                                    </p:set>
                                    <p:animEffect transition="in" filter="fade">
                                      <p:cBhvr>
                                        <p:cTn id="74" dur="500"/>
                                        <p:tgtEl>
                                          <p:spTgt spid="4">
                                            <p:graphicEl>
                                              <a:dgm id="{9E11D307-494A-4EEC-85C0-E4CB206C2C72}"/>
                                            </p:graphicEl>
                                          </p:spTgt>
                                        </p:tgtEl>
                                      </p:cBhvr>
                                    </p:animEffect>
                                  </p:childTnLst>
                                </p:cTn>
                              </p:par>
                            </p:childTnLst>
                          </p:cTn>
                        </p:par>
                        <p:par>
                          <p:cTn id="75" fill="hold">
                            <p:stCondLst>
                              <p:cond delay="500"/>
                            </p:stCondLst>
                            <p:childTnLst>
                              <p:par>
                                <p:cTn id="76" presetID="10" presetClass="entr" presetSubtype="0" fill="hold" grpId="0" nodeType="afterEffect">
                                  <p:stCondLst>
                                    <p:cond delay="250"/>
                                  </p:stCondLst>
                                  <p:childTnLst>
                                    <p:set>
                                      <p:cBhvr>
                                        <p:cTn id="77" dur="1" fill="hold">
                                          <p:stCondLst>
                                            <p:cond delay="0"/>
                                          </p:stCondLst>
                                        </p:cTn>
                                        <p:tgtEl>
                                          <p:spTgt spid="4">
                                            <p:graphicEl>
                                              <a:dgm id="{E22EDA0A-517C-4E8F-AD00-4419A15F2E1E}"/>
                                            </p:graphicEl>
                                          </p:spTgt>
                                        </p:tgtEl>
                                        <p:attrNameLst>
                                          <p:attrName>style.visibility</p:attrName>
                                        </p:attrNameLst>
                                      </p:cBhvr>
                                      <p:to>
                                        <p:strVal val="visible"/>
                                      </p:to>
                                    </p:set>
                                    <p:animEffect transition="in" filter="fade">
                                      <p:cBhvr>
                                        <p:cTn id="78" dur="500"/>
                                        <p:tgtEl>
                                          <p:spTgt spid="4">
                                            <p:graphicEl>
                                              <a:dgm id="{E22EDA0A-517C-4E8F-AD00-4419A15F2E1E}"/>
                                            </p:graphicEl>
                                          </p:spTgt>
                                        </p:tgtEl>
                                      </p:cBhvr>
                                    </p:animEffect>
                                  </p:childTnLst>
                                </p:cTn>
                              </p:par>
                            </p:childTnLst>
                          </p:cTn>
                        </p:par>
                        <p:par>
                          <p:cTn id="79" fill="hold">
                            <p:stCondLst>
                              <p:cond delay="1250"/>
                            </p:stCondLst>
                            <p:childTnLst>
                              <p:par>
                                <p:cTn id="80" presetID="10" presetClass="entr" presetSubtype="0" fill="hold" grpId="0" nodeType="afterEffect">
                                  <p:stCondLst>
                                    <p:cond delay="250"/>
                                  </p:stCondLst>
                                  <p:childTnLst>
                                    <p:set>
                                      <p:cBhvr>
                                        <p:cTn id="81" dur="1" fill="hold">
                                          <p:stCondLst>
                                            <p:cond delay="0"/>
                                          </p:stCondLst>
                                        </p:cTn>
                                        <p:tgtEl>
                                          <p:spTgt spid="3">
                                            <p:txEl>
                                              <p:pRg st="4" end="4"/>
                                            </p:txEl>
                                          </p:spTgt>
                                        </p:tgtEl>
                                        <p:attrNameLst>
                                          <p:attrName>style.visibility</p:attrName>
                                        </p:attrNameLst>
                                      </p:cBhvr>
                                      <p:to>
                                        <p:strVal val="visible"/>
                                      </p:to>
                                    </p:set>
                                    <p:animEffect transition="in" filter="fade">
                                      <p:cBhvr>
                                        <p:cTn id="8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fontScale="70000" lnSpcReduction="20000"/>
          </a:bodyPr>
          <a:lstStyle/>
          <a:p>
            <a:r>
              <a:rPr lang="en-US" dirty="0" smtClean="0"/>
              <a:t>12 page online application form</a:t>
            </a:r>
          </a:p>
          <a:p>
            <a:r>
              <a:rPr lang="en-US" dirty="0" smtClean="0"/>
              <a:t>An “Americanized” Resume/CV</a:t>
            </a:r>
          </a:p>
          <a:p>
            <a:r>
              <a:rPr lang="en-US" dirty="0" smtClean="0"/>
              <a:t>Transcript from most recent degree</a:t>
            </a:r>
          </a:p>
          <a:p>
            <a:r>
              <a:rPr lang="en-US" dirty="0" smtClean="0"/>
              <a:t>TWO essays</a:t>
            </a:r>
          </a:p>
          <a:p>
            <a:pPr lvl="1"/>
            <a:r>
              <a:rPr lang="en-US" dirty="0" smtClean="0"/>
              <a:t>Study/Research Objectives Essay</a:t>
            </a:r>
          </a:p>
          <a:p>
            <a:pPr lvl="1"/>
            <a:r>
              <a:rPr lang="en-US" dirty="0" smtClean="0"/>
              <a:t>Personal Statement</a:t>
            </a:r>
          </a:p>
          <a:p>
            <a:r>
              <a:rPr lang="en-US" dirty="0" smtClean="0"/>
              <a:t>THREE letters of recommendation</a:t>
            </a:r>
          </a:p>
          <a:p>
            <a:r>
              <a:rPr lang="en-US" dirty="0" smtClean="0"/>
              <a:t>Writing sample (for doctoral students only)</a:t>
            </a:r>
          </a:p>
          <a:p>
            <a:r>
              <a:rPr lang="en-US" dirty="0" smtClean="0"/>
              <a:t>Optional: test scores from relevant exams (e.g., GRE/GMAT, TOEFL)</a:t>
            </a:r>
            <a:endParaRPr lang="en-US" dirty="0"/>
          </a:p>
        </p:txBody>
      </p:sp>
      <p:sp>
        <p:nvSpPr>
          <p:cNvPr id="8" name="Title 1"/>
          <p:cNvSpPr txBox="1">
            <a:spLocks/>
          </p:cNvSpPr>
          <p:nvPr/>
        </p:nvSpPr>
        <p:spPr>
          <a:xfrm>
            <a:off x="-76200" y="205978"/>
            <a:ext cx="9372600" cy="85725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r>
              <a:rPr lang="en-US" dirty="0" smtClean="0">
                <a:solidFill>
                  <a:schemeClr val="bg2"/>
                </a:solidFill>
              </a:rPr>
              <a:t>Student Application Components</a:t>
            </a:r>
            <a:endParaRPr lang="en-US" dirty="0">
              <a:solidFill>
                <a:schemeClr val="bg2"/>
              </a:solidFill>
            </a:endParaRPr>
          </a:p>
        </p:txBody>
      </p:sp>
    </p:spTree>
    <p:extLst>
      <p:ext uri="{BB962C8B-B14F-4D97-AF65-F5344CB8AC3E}">
        <p14:creationId xmlns:p14="http://schemas.microsoft.com/office/powerpoint/2010/main" val="3836003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Scholar Application Components</a:t>
            </a:r>
            <a:endParaRPr lang="en-US" dirty="0"/>
          </a:p>
        </p:txBody>
      </p:sp>
      <p:sp>
        <p:nvSpPr>
          <p:cNvPr id="3" name="Content Placeholder 2"/>
          <p:cNvSpPr>
            <a:spLocks noGrp="1"/>
          </p:cNvSpPr>
          <p:nvPr>
            <p:ph idx="1"/>
          </p:nvPr>
        </p:nvSpPr>
        <p:spPr>
          <a:xfrm>
            <a:off x="457200" y="1352551"/>
            <a:ext cx="8229600" cy="2819399"/>
          </a:xfrm>
        </p:spPr>
        <p:txBody>
          <a:bodyPr anchor="ctr">
            <a:normAutofit lnSpcReduction="10000"/>
          </a:bodyPr>
          <a:lstStyle/>
          <a:p>
            <a:r>
              <a:rPr lang="en-US" sz="2000" dirty="0" smtClean="0"/>
              <a:t>14 page online application form</a:t>
            </a:r>
          </a:p>
          <a:p>
            <a:r>
              <a:rPr lang="en-US" sz="2000" dirty="0" smtClean="0"/>
              <a:t>CV</a:t>
            </a:r>
          </a:p>
          <a:p>
            <a:r>
              <a:rPr lang="en-US" sz="2000" dirty="0" smtClean="0"/>
              <a:t>Transcripts/diploma from most recent degree</a:t>
            </a:r>
          </a:p>
          <a:p>
            <a:r>
              <a:rPr lang="en-US" sz="2000" dirty="0" smtClean="0"/>
              <a:t>3-5 page single-spaced project statement</a:t>
            </a:r>
          </a:p>
          <a:p>
            <a:r>
              <a:rPr lang="en-US" sz="2000" dirty="0" smtClean="0"/>
              <a:t>1-3 page bibliography of references</a:t>
            </a:r>
          </a:p>
          <a:p>
            <a:r>
              <a:rPr lang="en-US" sz="2000" dirty="0" smtClean="0"/>
              <a:t>Letter(s) of invitation from host institution(s)</a:t>
            </a:r>
          </a:p>
          <a:p>
            <a:r>
              <a:rPr lang="en-US" sz="2000" dirty="0" smtClean="0"/>
              <a:t>THREE letters of recommendation</a:t>
            </a:r>
          </a:p>
          <a:p>
            <a:r>
              <a:rPr lang="en-US" sz="2000" dirty="0" smtClean="0"/>
              <a:t>Scans of passport and any previous J-visas held</a:t>
            </a:r>
            <a:endParaRPr lang="en-US" sz="2000" dirty="0"/>
          </a:p>
        </p:txBody>
      </p:sp>
      <p:sp>
        <p:nvSpPr>
          <p:cNvPr id="4" name="Title 1"/>
          <p:cNvSpPr txBox="1">
            <a:spLocks/>
          </p:cNvSpPr>
          <p:nvPr/>
        </p:nvSpPr>
        <p:spPr>
          <a:xfrm>
            <a:off x="-76200" y="205978"/>
            <a:ext cx="9372600" cy="85725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r>
              <a:rPr lang="en-US" dirty="0" smtClean="0">
                <a:solidFill>
                  <a:schemeClr val="bg2"/>
                </a:solidFill>
              </a:rPr>
              <a:t>Scholar Application Components</a:t>
            </a:r>
            <a:endParaRPr lang="en-US" dirty="0">
              <a:solidFill>
                <a:schemeClr val="bg2"/>
              </a:solidFill>
            </a:endParaRPr>
          </a:p>
        </p:txBody>
      </p:sp>
    </p:spTree>
    <p:extLst>
      <p:ext uri="{BB962C8B-B14F-4D97-AF65-F5344CB8AC3E}">
        <p14:creationId xmlns:p14="http://schemas.microsoft.com/office/powerpoint/2010/main" val="3381059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Statistics</a:t>
            </a:r>
            <a:endParaRPr lang="nl-BE" dirty="0"/>
          </a:p>
        </p:txBody>
      </p:sp>
      <p:sp>
        <p:nvSpPr>
          <p:cNvPr id="4" name="Text Placeholder 3"/>
          <p:cNvSpPr>
            <a:spLocks noGrp="1"/>
          </p:cNvSpPr>
          <p:nvPr>
            <p:ph type="body" idx="1"/>
          </p:nvPr>
        </p:nvSpPr>
        <p:spPr>
          <a:xfrm>
            <a:off x="457200" y="1123950"/>
            <a:ext cx="4040188" cy="479822"/>
          </a:xfrm>
        </p:spPr>
        <p:style>
          <a:lnRef idx="2">
            <a:schemeClr val="accent1"/>
          </a:lnRef>
          <a:fillRef idx="1">
            <a:schemeClr val="lt1"/>
          </a:fillRef>
          <a:effectRef idx="0">
            <a:schemeClr val="accent1"/>
          </a:effectRef>
          <a:fontRef idx="minor">
            <a:schemeClr val="dk1"/>
          </a:fontRef>
        </p:style>
        <p:txBody>
          <a:bodyPr/>
          <a:lstStyle/>
          <a:p>
            <a:r>
              <a:rPr lang="en-US" dirty="0" smtClean="0">
                <a:solidFill>
                  <a:schemeClr val="accent1"/>
                </a:solidFill>
              </a:rPr>
              <a:t>2016-2017</a:t>
            </a:r>
            <a:endParaRPr lang="en-US" dirty="0">
              <a:solidFill>
                <a:schemeClr val="accent1"/>
              </a:solidFill>
            </a:endParaRPr>
          </a:p>
        </p:txBody>
      </p:sp>
      <p:sp>
        <p:nvSpPr>
          <p:cNvPr id="3" name="Content Placeholder 2"/>
          <p:cNvSpPr>
            <a:spLocks noGrp="1"/>
          </p:cNvSpPr>
          <p:nvPr>
            <p:ph sz="half" idx="2"/>
          </p:nvPr>
        </p:nvSpPr>
        <p:spPr/>
        <p:txBody>
          <a:bodyPr>
            <a:normAutofit fontScale="92500" lnSpcReduction="10000"/>
          </a:bodyPr>
          <a:lstStyle/>
          <a:p>
            <a:r>
              <a:rPr lang="en-US" dirty="0" smtClean="0"/>
              <a:t>Scholars: 32 applications,  6 grants</a:t>
            </a:r>
          </a:p>
          <a:p>
            <a:r>
              <a:rPr lang="en-US" dirty="0" smtClean="0"/>
              <a:t>Students: 41 applicants, 9 grants</a:t>
            </a:r>
          </a:p>
          <a:p>
            <a:endParaRPr lang="en-US" dirty="0" smtClean="0"/>
          </a:p>
          <a:p>
            <a:r>
              <a:rPr lang="en-US" i="1" dirty="0" smtClean="0"/>
              <a:t>Home countries of grantees: </a:t>
            </a:r>
            <a:r>
              <a:rPr lang="en-US" dirty="0" smtClean="0"/>
              <a:t>Cyprus, France, Germany, Greece, Ireland, Italy, Romania, UK</a:t>
            </a:r>
          </a:p>
          <a:p>
            <a:r>
              <a:rPr lang="en-US" i="1" dirty="0" smtClean="0"/>
              <a:t>Disciplines: </a:t>
            </a:r>
            <a:r>
              <a:rPr lang="en-US" dirty="0" smtClean="0"/>
              <a:t>Economics, Engineering, Environmental science, EU Law, Political Science, Public Policy</a:t>
            </a:r>
          </a:p>
          <a:p>
            <a:pPr lvl="1"/>
            <a:endParaRPr lang="en-US" sz="1200" dirty="0" smtClean="0"/>
          </a:p>
        </p:txBody>
      </p:sp>
      <p:sp>
        <p:nvSpPr>
          <p:cNvPr id="5" name="Text Placeholder 4"/>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lstStyle/>
          <a:p>
            <a:r>
              <a:rPr lang="en-US" dirty="0" smtClean="0">
                <a:solidFill>
                  <a:schemeClr val="accent1"/>
                </a:solidFill>
              </a:rPr>
              <a:t>2017-2018</a:t>
            </a:r>
            <a:endParaRPr lang="en-US" dirty="0">
              <a:solidFill>
                <a:schemeClr val="accent1"/>
              </a:solidFill>
            </a:endParaRPr>
          </a:p>
        </p:txBody>
      </p:sp>
      <p:sp>
        <p:nvSpPr>
          <p:cNvPr id="6" name="Content Placeholder 5"/>
          <p:cNvSpPr>
            <a:spLocks noGrp="1"/>
          </p:cNvSpPr>
          <p:nvPr>
            <p:ph sz="quarter" idx="4"/>
          </p:nvPr>
        </p:nvSpPr>
        <p:spPr/>
        <p:txBody>
          <a:bodyPr>
            <a:normAutofit fontScale="92500" lnSpcReduction="10000"/>
          </a:bodyPr>
          <a:lstStyle/>
          <a:p>
            <a:r>
              <a:rPr lang="en-US" dirty="0"/>
              <a:t>Scholars: </a:t>
            </a:r>
            <a:r>
              <a:rPr lang="en-US" dirty="0" smtClean="0"/>
              <a:t>44 </a:t>
            </a:r>
            <a:r>
              <a:rPr lang="en-US" dirty="0"/>
              <a:t>applications, 7</a:t>
            </a:r>
            <a:r>
              <a:rPr lang="en-US" dirty="0" smtClean="0"/>
              <a:t> </a:t>
            </a:r>
            <a:r>
              <a:rPr lang="en-US" dirty="0"/>
              <a:t>grants </a:t>
            </a:r>
          </a:p>
          <a:p>
            <a:r>
              <a:rPr lang="en-US" dirty="0"/>
              <a:t>Students: </a:t>
            </a:r>
            <a:r>
              <a:rPr lang="en-US" dirty="0" smtClean="0"/>
              <a:t>31 </a:t>
            </a:r>
            <a:r>
              <a:rPr lang="en-US" dirty="0"/>
              <a:t>applications, 7 </a:t>
            </a:r>
            <a:r>
              <a:rPr lang="en-US" dirty="0" smtClean="0"/>
              <a:t>grants</a:t>
            </a:r>
          </a:p>
          <a:p>
            <a:endParaRPr lang="en-US" dirty="0"/>
          </a:p>
          <a:p>
            <a:r>
              <a:rPr lang="en-US" i="1" dirty="0"/>
              <a:t>Home </a:t>
            </a:r>
            <a:r>
              <a:rPr lang="en-US" i="1" dirty="0" smtClean="0"/>
              <a:t>countries of grantees: </a:t>
            </a:r>
            <a:r>
              <a:rPr lang="en-US" dirty="0" smtClean="0"/>
              <a:t>Bulgaria, France, Germany, Greece, Italy, Netherlands, Spain, UK</a:t>
            </a:r>
            <a:endParaRPr lang="en-US" dirty="0"/>
          </a:p>
          <a:p>
            <a:r>
              <a:rPr lang="en-US" i="1" dirty="0"/>
              <a:t>Disciplines: </a:t>
            </a:r>
            <a:r>
              <a:rPr lang="en-US" dirty="0" smtClean="0"/>
              <a:t>Anthropology, Education, Engineering, Environmental Law, Political Science</a:t>
            </a:r>
            <a:endParaRPr lang="en-US" dirty="0"/>
          </a:p>
          <a:p>
            <a:endParaRPr lang="en-US" dirty="0"/>
          </a:p>
        </p:txBody>
      </p:sp>
    </p:spTree>
    <p:extLst>
      <p:ext uri="{BB962C8B-B14F-4D97-AF65-F5344CB8AC3E}">
        <p14:creationId xmlns:p14="http://schemas.microsoft.com/office/powerpoint/2010/main" val="3434983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14351"/>
            <a:ext cx="7924800" cy="3733800"/>
          </a:xfrm>
        </p:spPr>
        <p:txBody>
          <a:bodyPr anchor="ctr">
            <a:normAutofit/>
          </a:bodyPr>
          <a:lstStyle/>
          <a:p>
            <a:pPr marL="0" indent="0" algn="ctr">
              <a:spcAft>
                <a:spcPts val="600"/>
              </a:spcAft>
              <a:buNone/>
            </a:pPr>
            <a:r>
              <a:rPr lang="en-US" sz="4000" dirty="0" smtClean="0"/>
              <a:t>History of Fulbright Program</a:t>
            </a:r>
          </a:p>
          <a:p>
            <a:pPr marL="0" indent="0" algn="ctr">
              <a:spcAft>
                <a:spcPts val="600"/>
              </a:spcAft>
              <a:buNone/>
            </a:pPr>
            <a:r>
              <a:rPr lang="en-US" sz="4000" dirty="0" smtClean="0"/>
              <a:t>Grants available through</a:t>
            </a:r>
            <a:br>
              <a:rPr lang="en-US" sz="4000" dirty="0" smtClean="0"/>
            </a:br>
            <a:r>
              <a:rPr lang="en-US" sz="4000" dirty="0" smtClean="0"/>
              <a:t>Fulbright-Schuman Program</a:t>
            </a:r>
          </a:p>
          <a:p>
            <a:pPr marL="0" indent="0" algn="ctr">
              <a:spcAft>
                <a:spcPts val="600"/>
              </a:spcAft>
              <a:buNone/>
            </a:pPr>
            <a:r>
              <a:rPr lang="en-US" sz="4000" dirty="0" smtClean="0"/>
              <a:t>Application Process</a:t>
            </a:r>
          </a:p>
        </p:txBody>
      </p:sp>
    </p:spTree>
    <p:custDataLst>
      <p:tags r:id="rId1"/>
    </p:custDataLst>
    <p:extLst>
      <p:ext uri="{BB962C8B-B14F-4D97-AF65-F5344CB8AC3E}">
        <p14:creationId xmlns:p14="http://schemas.microsoft.com/office/powerpoint/2010/main" val="3680536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085851"/>
            <a:ext cx="8229600" cy="317063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baseline="0">
                <a:solidFill>
                  <a:srgbClr val="D79F3B"/>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65125" indent="-255588">
              <a:lnSpc>
                <a:spcPct val="80000"/>
              </a:lnSpc>
              <a:buFontTx/>
              <a:buNone/>
            </a:pPr>
            <a:endParaRPr lang="nl-BE" altLang="en-US" sz="2000" b="1" dirty="0" smtClean="0"/>
          </a:p>
        </p:txBody>
      </p:sp>
      <p:sp>
        <p:nvSpPr>
          <p:cNvPr id="6" name="Content Placeholder 5"/>
          <p:cNvSpPr>
            <a:spLocks noGrp="1"/>
          </p:cNvSpPr>
          <p:nvPr>
            <p:ph idx="1"/>
          </p:nvPr>
        </p:nvSpPr>
        <p:spPr>
          <a:xfrm>
            <a:off x="457200" y="555527"/>
            <a:ext cx="8229600" cy="3540223"/>
          </a:xfrm>
        </p:spPr>
        <p:txBody>
          <a:bodyPr anchor="ctr">
            <a:normAutofit/>
          </a:bodyPr>
          <a:lstStyle/>
          <a:p>
            <a:pPr marL="0" indent="0" algn="ctr">
              <a:buNone/>
            </a:pPr>
            <a:r>
              <a:rPr lang="en-US" dirty="0" smtClean="0"/>
              <a:t>Royal Library of Belgium</a:t>
            </a:r>
          </a:p>
          <a:p>
            <a:pPr marL="0" indent="0" algn="ctr">
              <a:buNone/>
            </a:pPr>
            <a:r>
              <a:rPr lang="en-US" dirty="0" smtClean="0"/>
              <a:t>Boulevard de L’Empereur 4 </a:t>
            </a:r>
            <a:r>
              <a:rPr lang="en-US" dirty="0" err="1" smtClean="0"/>
              <a:t>Keizerslaan</a:t>
            </a:r>
            <a:endParaRPr lang="en-US" dirty="0" smtClean="0"/>
          </a:p>
          <a:p>
            <a:pPr marL="0" indent="0" algn="ctr">
              <a:buNone/>
            </a:pPr>
            <a:r>
              <a:rPr lang="en-US" dirty="0" smtClean="0"/>
              <a:t>B-1000 Brussels</a:t>
            </a:r>
          </a:p>
          <a:p>
            <a:pPr marL="0" indent="0" algn="ctr">
              <a:buNone/>
            </a:pPr>
            <a:endParaRPr lang="en-US" sz="2000" dirty="0" smtClean="0"/>
          </a:p>
          <a:p>
            <a:pPr marL="0" indent="0" algn="ctr">
              <a:buNone/>
            </a:pPr>
            <a:r>
              <a:rPr lang="en-US" dirty="0" smtClean="0"/>
              <a:t>Tel: +32 (0)2 519 57 72</a:t>
            </a:r>
          </a:p>
          <a:p>
            <a:pPr marL="0" indent="0" algn="ctr">
              <a:buNone/>
            </a:pPr>
            <a:r>
              <a:rPr lang="en-US" dirty="0" smtClean="0">
                <a:hlinkClick r:id="rId3"/>
              </a:rPr>
              <a:t>fulbright@fulbright.be</a:t>
            </a:r>
            <a:r>
              <a:rPr lang="en-US" dirty="0" smtClean="0"/>
              <a:t> | </a:t>
            </a:r>
            <a:r>
              <a:rPr lang="en-US" dirty="0" smtClean="0">
                <a:hlinkClick r:id="rId4"/>
              </a:rPr>
              <a:t>adviser@fulbright.be</a:t>
            </a:r>
            <a:r>
              <a:rPr lang="en-US" dirty="0" smtClean="0"/>
              <a:t> </a:t>
            </a:r>
            <a:endParaRPr lang="en-US" dirty="0"/>
          </a:p>
          <a:p>
            <a:pPr marL="0" indent="0" algn="ctr">
              <a:buNone/>
            </a:pPr>
            <a:r>
              <a:rPr lang="en-US" dirty="0" smtClean="0">
                <a:hlinkClick r:id="rId5"/>
              </a:rPr>
              <a:t>www.fulbright.be</a:t>
            </a:r>
            <a:r>
              <a:rPr lang="en-US" dirty="0" smtClean="0"/>
              <a:t> </a:t>
            </a:r>
            <a:endParaRPr lang="en-US" dirty="0"/>
          </a:p>
        </p:txBody>
      </p:sp>
    </p:spTree>
    <p:extLst>
      <p:ext uri="{BB962C8B-B14F-4D97-AF65-F5344CB8AC3E}">
        <p14:creationId xmlns:p14="http://schemas.microsoft.com/office/powerpoint/2010/main" val="3886601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History of Fulbright program</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054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457200" y="1428750"/>
            <a:ext cx="5105400" cy="2667000"/>
          </a:xfrm>
        </p:spPr>
        <p:txBody>
          <a:bodyPr>
            <a:normAutofit lnSpcReduction="10000"/>
          </a:bodyPr>
          <a:lstStyle/>
          <a:p>
            <a:r>
              <a:rPr lang="en-US" sz="2000" dirty="0"/>
              <a:t>Established in </a:t>
            </a:r>
            <a:r>
              <a:rPr lang="en-US" dirty="0" smtClean="0"/>
              <a:t>1946, with </a:t>
            </a:r>
            <a:r>
              <a:rPr lang="en-US" dirty="0"/>
              <a:t>first U.S</a:t>
            </a:r>
            <a:r>
              <a:rPr lang="en-US" dirty="0" smtClean="0"/>
              <a:t>.-EU exchanges in 1991</a:t>
            </a:r>
            <a:endParaRPr lang="en-US" dirty="0"/>
          </a:p>
          <a:p>
            <a:r>
              <a:rPr lang="en-US" dirty="0" smtClean="0"/>
              <a:t>Proposed by Senator J. William Fulbright</a:t>
            </a:r>
            <a:endParaRPr lang="en-US" sz="2000" dirty="0" smtClean="0"/>
          </a:p>
          <a:p>
            <a:r>
              <a:rPr lang="en-US" sz="2000" dirty="0" smtClean="0"/>
              <a:t>Intended </a:t>
            </a:r>
            <a:r>
              <a:rPr lang="en-US" sz="2000" dirty="0"/>
              <a:t>“to increase mutual understanding between the people of the United States and people of other </a:t>
            </a:r>
            <a:r>
              <a:rPr lang="en-US" sz="2000" dirty="0" smtClean="0"/>
              <a:t>countries</a:t>
            </a:r>
            <a:r>
              <a:rPr lang="en-US" dirty="0" smtClean="0"/>
              <a:t>”</a:t>
            </a:r>
          </a:p>
          <a:p>
            <a:r>
              <a:rPr lang="en-US" sz="2000" dirty="0" smtClean="0"/>
              <a:t>Signed into law by President Harry Truman</a:t>
            </a:r>
            <a:endParaRPr lang="en-US" sz="2000" dirty="0"/>
          </a:p>
        </p:txBody>
      </p:sp>
      <p:sp>
        <p:nvSpPr>
          <p:cNvPr id="10" name="Title 1"/>
          <p:cNvSpPr txBox="1">
            <a:spLocks/>
          </p:cNvSpPr>
          <p:nvPr/>
        </p:nvSpPr>
        <p:spPr>
          <a:xfrm>
            <a:off x="0" y="205978"/>
            <a:ext cx="9144000" cy="85725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pPr algn="l"/>
            <a:r>
              <a:rPr lang="en-US" dirty="0" smtClean="0">
                <a:solidFill>
                  <a:schemeClr val="bg2"/>
                </a:solidFill>
              </a:rPr>
              <a:t>     Program History</a:t>
            </a:r>
            <a:endParaRPr lang="en-US" dirty="0">
              <a:solidFill>
                <a:schemeClr val="bg2"/>
              </a:solidFill>
            </a:endParaRPr>
          </a:p>
        </p:txBody>
      </p:sp>
      <p:pic>
        <p:nvPicPr>
          <p:cNvPr id="5"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019800" y="408976"/>
            <a:ext cx="2917889" cy="381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4782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Fulbright Program Today</a:t>
            </a:r>
            <a:endParaRPr lang="en-US" dirty="0"/>
          </a:p>
        </p:txBody>
      </p:sp>
      <p:sp>
        <p:nvSpPr>
          <p:cNvPr id="9" name="Content Placeholder 8"/>
          <p:cNvSpPr>
            <a:spLocks noGrp="1"/>
          </p:cNvSpPr>
          <p:nvPr>
            <p:ph sz="half" idx="1"/>
          </p:nvPr>
        </p:nvSpPr>
        <p:spPr>
          <a:xfrm>
            <a:off x="457200" y="1276350"/>
            <a:ext cx="4191000" cy="2971800"/>
          </a:xfrm>
        </p:spPr>
        <p:txBody>
          <a:bodyPr anchor="ctr">
            <a:normAutofit/>
          </a:bodyPr>
          <a:lstStyle/>
          <a:p>
            <a:r>
              <a:rPr lang="en-US" dirty="0"/>
              <a:t>F</a:t>
            </a:r>
            <a:r>
              <a:rPr lang="en-US" sz="2000" dirty="0" smtClean="0"/>
              <a:t>lagship </a:t>
            </a:r>
            <a:r>
              <a:rPr lang="en-US" sz="2000" dirty="0"/>
              <a:t>international educational exchange program of the U.S. State </a:t>
            </a:r>
            <a:r>
              <a:rPr lang="en-US" sz="2000" dirty="0" smtClean="0"/>
              <a:t>Department</a:t>
            </a:r>
          </a:p>
          <a:p>
            <a:r>
              <a:rPr lang="en-US" dirty="0" smtClean="0"/>
              <a:t>Funded by United States and partner nations</a:t>
            </a:r>
          </a:p>
          <a:p>
            <a:r>
              <a:rPr lang="en-US" sz="2000" dirty="0" smtClean="0"/>
              <a:t>More than 370,000 Fulbright grantees coming from/going to 160+ countries</a:t>
            </a:r>
            <a:endParaRPr lang="en-US" sz="2000" dirty="0"/>
          </a:p>
        </p:txBody>
      </p:sp>
      <p:pic>
        <p:nvPicPr>
          <p:cNvPr id="6" name="Picture 2" descr="https://pbs.twimg.com/profile_images/719514680662880256/cBqgNkqg.jpg"/>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8942" b="10331"/>
          <a:stretch/>
        </p:blipFill>
        <p:spPr bwMode="auto">
          <a:xfrm>
            <a:off x="5029200" y="1276350"/>
            <a:ext cx="368129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130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Fulbright-</a:t>
            </a:r>
            <a:r>
              <a:rPr lang="en-US" dirty="0" err="1" smtClean="0"/>
              <a:t>schuman</a:t>
            </a:r>
            <a:r>
              <a:rPr lang="en-US" dirty="0" smtClean="0"/>
              <a:t> program</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4348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Fulbright Grants</a:t>
            </a:r>
            <a:endParaRPr lang="en-US" dirty="0"/>
          </a:p>
        </p:txBody>
      </p:sp>
      <p:sp>
        <p:nvSpPr>
          <p:cNvPr id="125954" name="Content Placeholder 2"/>
          <p:cNvSpPr>
            <a:spLocks noGrp="1"/>
          </p:cNvSpPr>
          <p:nvPr>
            <p:ph idx="1"/>
          </p:nvPr>
        </p:nvSpPr>
        <p:spPr/>
        <p:txBody>
          <a:bodyPr anchor="ctr">
            <a:normAutofit fontScale="92500" lnSpcReduction="10000"/>
          </a:bodyPr>
          <a:lstStyle/>
          <a:p>
            <a:r>
              <a:rPr lang="en-US" altLang="en-US" dirty="0" smtClean="0"/>
              <a:t>Study </a:t>
            </a:r>
            <a:r>
              <a:rPr lang="en-US" altLang="en-US" dirty="0"/>
              <a:t>and research grants for students and scholars</a:t>
            </a:r>
          </a:p>
          <a:p>
            <a:r>
              <a:rPr lang="en-US" altLang="en-US" dirty="0"/>
              <a:t>Foreign Language Teaching Assistantships for </a:t>
            </a:r>
            <a:r>
              <a:rPr lang="en-US" altLang="en-US" dirty="0" smtClean="0"/>
              <a:t>young teachers and language </a:t>
            </a:r>
            <a:r>
              <a:rPr lang="en-US" altLang="en-US" dirty="0"/>
              <a:t>teaching assistants</a:t>
            </a:r>
          </a:p>
          <a:p>
            <a:r>
              <a:rPr lang="en-US" altLang="en-US" dirty="0"/>
              <a:t>Study of the United States Institute (SUSI) for secondary school teachers and current undergraduate students</a:t>
            </a:r>
          </a:p>
          <a:p>
            <a:r>
              <a:rPr lang="en-US" altLang="en-US" dirty="0"/>
              <a:t>Grants for professional journalists</a:t>
            </a:r>
          </a:p>
        </p:txBody>
      </p:sp>
    </p:spTree>
    <p:extLst>
      <p:ext uri="{BB962C8B-B14F-4D97-AF65-F5344CB8AC3E}">
        <p14:creationId xmlns:p14="http://schemas.microsoft.com/office/powerpoint/2010/main" val="795430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Study/Research Grants</a:t>
            </a:r>
            <a:endParaRPr lang="en-US" dirty="0"/>
          </a:p>
        </p:txBody>
      </p:sp>
      <p:sp>
        <p:nvSpPr>
          <p:cNvPr id="3" name="Content Placeholder 2"/>
          <p:cNvSpPr>
            <a:spLocks noGrp="1"/>
          </p:cNvSpPr>
          <p:nvPr>
            <p:ph idx="1"/>
          </p:nvPr>
        </p:nvSpPr>
        <p:spPr/>
        <p:txBody>
          <a:bodyPr anchor="ctr"/>
          <a:lstStyle/>
          <a:p>
            <a:r>
              <a:rPr lang="en-US" dirty="0" smtClean="0"/>
              <a:t>Grants for Belgian and Luxembourgish students to aid in graduate study or research at an accredited U.S. university (4-9 months)</a:t>
            </a:r>
          </a:p>
          <a:p>
            <a:r>
              <a:rPr lang="en-US" dirty="0" smtClean="0"/>
              <a:t>Grants for Belgian and Luxembourgish scholars to lecture or conduct research at U.S. institution (3-9 months)</a:t>
            </a:r>
          </a:p>
        </p:txBody>
      </p:sp>
    </p:spTree>
    <p:extLst>
      <p:ext uri="{BB962C8B-B14F-4D97-AF65-F5344CB8AC3E}">
        <p14:creationId xmlns:p14="http://schemas.microsoft.com/office/powerpoint/2010/main" val="3856732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Grant Benefits</a:t>
            </a:r>
            <a:endParaRPr lang="en-US" dirty="0"/>
          </a:p>
        </p:txBody>
      </p:sp>
      <p:sp>
        <p:nvSpPr>
          <p:cNvPr id="122882" name="Content Placeholder 2"/>
          <p:cNvSpPr>
            <a:spLocks noGrp="1"/>
          </p:cNvSpPr>
          <p:nvPr>
            <p:ph idx="1"/>
          </p:nvPr>
        </p:nvSpPr>
        <p:spPr>
          <a:xfrm>
            <a:off x="457200" y="1047750"/>
            <a:ext cx="8229600" cy="3047999"/>
          </a:xfrm>
        </p:spPr>
        <p:txBody>
          <a:bodyPr anchor="ctr">
            <a:normAutofit fontScale="70000" lnSpcReduction="20000"/>
          </a:bodyPr>
          <a:lstStyle/>
          <a:p>
            <a:r>
              <a:rPr lang="en-GB" altLang="en-US" dirty="0" smtClean="0"/>
              <a:t>Scholarship of $2000/month </a:t>
            </a:r>
            <a:r>
              <a:rPr lang="en-GB" altLang="en-US" dirty="0"/>
              <a:t>(</a:t>
            </a:r>
            <a:r>
              <a:rPr lang="en-GB" altLang="en-US" dirty="0" smtClean="0"/>
              <a:t>students) and $3000/month (scholars)</a:t>
            </a:r>
          </a:p>
          <a:p>
            <a:r>
              <a:rPr lang="en-GB" altLang="en-US" dirty="0" smtClean="0"/>
              <a:t>Before you go…</a:t>
            </a:r>
          </a:p>
          <a:p>
            <a:pPr lvl="1"/>
            <a:r>
              <a:rPr lang="en-GB" altLang="en-US" dirty="0" smtClean="0"/>
              <a:t>J-1 visa sponsorship</a:t>
            </a:r>
          </a:p>
          <a:p>
            <a:pPr lvl="1"/>
            <a:r>
              <a:rPr lang="en-GB" altLang="en-US" dirty="0" smtClean="0"/>
              <a:t>Pre-Departure Orientation (in Brussels or home country)</a:t>
            </a:r>
          </a:p>
          <a:p>
            <a:pPr lvl="1"/>
            <a:r>
              <a:rPr lang="en-GB" altLang="en-US" dirty="0" smtClean="0"/>
              <a:t>$2000 travel stipend</a:t>
            </a:r>
          </a:p>
          <a:p>
            <a:r>
              <a:rPr lang="en-GB" altLang="en-US" dirty="0" smtClean="0"/>
              <a:t>While you’re there…</a:t>
            </a:r>
          </a:p>
          <a:p>
            <a:pPr lvl="1"/>
            <a:r>
              <a:rPr lang="en-GB" altLang="en-US" dirty="0" smtClean="0"/>
              <a:t>Sickness and accident insurance</a:t>
            </a:r>
          </a:p>
          <a:p>
            <a:pPr lvl="1"/>
            <a:r>
              <a:rPr lang="en-US" dirty="0" smtClean="0"/>
              <a:t>In-country programming (e.g., Gateway Orientations for students, Enrichment Seminars for students/scholars)</a:t>
            </a:r>
          </a:p>
          <a:p>
            <a:r>
              <a:rPr lang="en-GB" altLang="en-US" dirty="0" smtClean="0"/>
              <a:t>Prestigious title and alumni network</a:t>
            </a:r>
            <a:endParaRPr lang="en-US" altLang="en-US" dirty="0" smtClean="0"/>
          </a:p>
        </p:txBody>
      </p:sp>
    </p:spTree>
    <p:custDataLst>
      <p:tags r:id="rId1"/>
    </p:custDataLst>
    <p:extLst>
      <p:ext uri="{BB962C8B-B14F-4D97-AF65-F5344CB8AC3E}">
        <p14:creationId xmlns:p14="http://schemas.microsoft.com/office/powerpoint/2010/main" val="417055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fade">
                                      <p:cBhvr>
                                        <p:cTn id="7" dur="500"/>
                                        <p:tgtEl>
                                          <p:spTgt spid="1228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2">
                                            <p:txEl>
                                              <p:pRg st="1" end="1"/>
                                            </p:txEl>
                                          </p:spTgt>
                                        </p:tgtEl>
                                        <p:attrNameLst>
                                          <p:attrName>style.visibility</p:attrName>
                                        </p:attrNameLst>
                                      </p:cBhvr>
                                      <p:to>
                                        <p:strVal val="visible"/>
                                      </p:to>
                                    </p:set>
                                    <p:animEffect transition="in" filter="fade">
                                      <p:cBhvr>
                                        <p:cTn id="12" dur="500"/>
                                        <p:tgtEl>
                                          <p:spTgt spid="12288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882">
                                            <p:txEl>
                                              <p:pRg st="2" end="2"/>
                                            </p:txEl>
                                          </p:spTgt>
                                        </p:tgtEl>
                                        <p:attrNameLst>
                                          <p:attrName>style.visibility</p:attrName>
                                        </p:attrNameLst>
                                      </p:cBhvr>
                                      <p:to>
                                        <p:strVal val="visible"/>
                                      </p:to>
                                    </p:set>
                                    <p:animEffect transition="in" filter="fade">
                                      <p:cBhvr>
                                        <p:cTn id="15" dur="500"/>
                                        <p:tgtEl>
                                          <p:spTgt spid="12288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882">
                                            <p:txEl>
                                              <p:pRg st="3" end="3"/>
                                            </p:txEl>
                                          </p:spTgt>
                                        </p:tgtEl>
                                        <p:attrNameLst>
                                          <p:attrName>style.visibility</p:attrName>
                                        </p:attrNameLst>
                                      </p:cBhvr>
                                      <p:to>
                                        <p:strVal val="visible"/>
                                      </p:to>
                                    </p:set>
                                    <p:animEffect transition="in" filter="fade">
                                      <p:cBhvr>
                                        <p:cTn id="18" dur="500"/>
                                        <p:tgtEl>
                                          <p:spTgt spid="12288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2882">
                                            <p:txEl>
                                              <p:pRg st="4" end="4"/>
                                            </p:txEl>
                                          </p:spTgt>
                                        </p:tgtEl>
                                        <p:attrNameLst>
                                          <p:attrName>style.visibility</p:attrName>
                                        </p:attrNameLst>
                                      </p:cBhvr>
                                      <p:to>
                                        <p:strVal val="visible"/>
                                      </p:to>
                                    </p:set>
                                    <p:animEffect transition="in" filter="fade">
                                      <p:cBhvr>
                                        <p:cTn id="21" dur="500"/>
                                        <p:tgtEl>
                                          <p:spTgt spid="12288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2882">
                                            <p:txEl>
                                              <p:pRg st="5" end="5"/>
                                            </p:txEl>
                                          </p:spTgt>
                                        </p:tgtEl>
                                        <p:attrNameLst>
                                          <p:attrName>style.visibility</p:attrName>
                                        </p:attrNameLst>
                                      </p:cBhvr>
                                      <p:to>
                                        <p:strVal val="visible"/>
                                      </p:to>
                                    </p:set>
                                    <p:animEffect transition="in" filter="fade">
                                      <p:cBhvr>
                                        <p:cTn id="26" dur="500"/>
                                        <p:tgtEl>
                                          <p:spTgt spid="12288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2882">
                                            <p:txEl>
                                              <p:pRg st="6" end="6"/>
                                            </p:txEl>
                                          </p:spTgt>
                                        </p:tgtEl>
                                        <p:attrNameLst>
                                          <p:attrName>style.visibility</p:attrName>
                                        </p:attrNameLst>
                                      </p:cBhvr>
                                      <p:to>
                                        <p:strVal val="visible"/>
                                      </p:to>
                                    </p:set>
                                    <p:animEffect transition="in" filter="fade">
                                      <p:cBhvr>
                                        <p:cTn id="29" dur="500"/>
                                        <p:tgtEl>
                                          <p:spTgt spid="122882">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2882">
                                            <p:txEl>
                                              <p:pRg st="7" end="7"/>
                                            </p:txEl>
                                          </p:spTgt>
                                        </p:tgtEl>
                                        <p:attrNameLst>
                                          <p:attrName>style.visibility</p:attrName>
                                        </p:attrNameLst>
                                      </p:cBhvr>
                                      <p:to>
                                        <p:strVal val="visible"/>
                                      </p:to>
                                    </p:set>
                                    <p:animEffect transition="in" filter="fade">
                                      <p:cBhvr>
                                        <p:cTn id="32" dur="500"/>
                                        <p:tgtEl>
                                          <p:spTgt spid="12288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882">
                                            <p:txEl>
                                              <p:pRg st="8" end="8"/>
                                            </p:txEl>
                                          </p:spTgt>
                                        </p:tgtEl>
                                        <p:attrNameLst>
                                          <p:attrName>style.visibility</p:attrName>
                                        </p:attrNameLst>
                                      </p:cBhvr>
                                      <p:to>
                                        <p:strVal val="visible"/>
                                      </p:to>
                                    </p:set>
                                    <p:animEffect transition="in" filter="fade">
                                      <p:cBhvr>
                                        <p:cTn id="37" dur="500"/>
                                        <p:tgtEl>
                                          <p:spTgt spid="12288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3|4"/>
</p:tagLst>
</file>

<file path=ppt/tags/tag2.xml><?xml version="1.0" encoding="utf-8"?>
<p:tagLst xmlns:a="http://schemas.openxmlformats.org/drawingml/2006/main" xmlns:r="http://schemas.openxmlformats.org/officeDocument/2006/relationships" xmlns:p="http://schemas.openxmlformats.org/presentationml/2006/main">
  <p:tag name="TIMING" val="|3|20.5|14.1|20.2"/>
</p:tagLst>
</file>

<file path=ppt/tags/tag3.xml><?xml version="1.0" encoding="utf-8"?>
<p:tagLst xmlns:a="http://schemas.openxmlformats.org/drawingml/2006/main" xmlns:r="http://schemas.openxmlformats.org/officeDocument/2006/relationships" xmlns:p="http://schemas.openxmlformats.org/presentationml/2006/main">
  <p:tag name="TIMING" val="|0.7|15.1|9.7|14.7|9.8"/>
</p:tagLst>
</file>

<file path=ppt/theme/theme1.xml><?xml version="1.0" encoding="utf-8"?>
<a:theme xmlns:a="http://schemas.openxmlformats.org/drawingml/2006/main" name="Fulbright_PPT_Template">
  <a:themeElements>
    <a:clrScheme name="Custom 2">
      <a:dk1>
        <a:srgbClr val="464646"/>
      </a:dk1>
      <a:lt1>
        <a:srgbClr val="FFFFFF"/>
      </a:lt1>
      <a:dk2>
        <a:srgbClr val="464646"/>
      </a:dk2>
      <a:lt2>
        <a:srgbClr val="FFFFFF"/>
      </a:lt2>
      <a:accent1>
        <a:srgbClr val="0070C0"/>
      </a:accent1>
      <a:accent2>
        <a:srgbClr val="002060"/>
      </a:accent2>
      <a:accent3>
        <a:srgbClr val="FF0000"/>
      </a:accent3>
      <a:accent4>
        <a:srgbClr val="FF7C80"/>
      </a:accent4>
      <a:accent5>
        <a:srgbClr val="990099"/>
      </a:accent5>
      <a:accent6>
        <a:srgbClr val="2DA2BF"/>
      </a:accent6>
      <a:hlink>
        <a:srgbClr val="79CBDF"/>
      </a:hlink>
      <a:folHlink>
        <a:srgbClr val="2DA2B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Fulbright_PPT_Template</Template>
  <TotalTime>1494</TotalTime>
  <Words>2162</Words>
  <Application>Microsoft Office PowerPoint</Application>
  <PresentationFormat>On-screen Show (16:9)</PresentationFormat>
  <Paragraphs>180</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Book</vt:lpstr>
      <vt:lpstr>Franklin Gothic Demi</vt:lpstr>
      <vt:lpstr>Franklin Gothic Medium</vt:lpstr>
      <vt:lpstr>Fulbright_PPT_Template</vt:lpstr>
      <vt:lpstr>An Introduction to the Fulbright Schuman Program</vt:lpstr>
      <vt:lpstr>PowerPoint Presentation</vt:lpstr>
      <vt:lpstr>History of Fulbright program</vt:lpstr>
      <vt:lpstr>PowerPoint Presentation</vt:lpstr>
      <vt:lpstr>Fulbright Program Today</vt:lpstr>
      <vt:lpstr>Fulbright-schuman program</vt:lpstr>
      <vt:lpstr>Fulbright Grants</vt:lpstr>
      <vt:lpstr>Study/Research Grants</vt:lpstr>
      <vt:lpstr>Grant Benefits</vt:lpstr>
      <vt:lpstr>Program Eligibility</vt:lpstr>
      <vt:lpstr>J1-Visa</vt:lpstr>
      <vt:lpstr>Grants for Research/Study</vt:lpstr>
      <vt:lpstr>Innovation Grants</vt:lpstr>
      <vt:lpstr>Grants for International Educators</vt:lpstr>
      <vt:lpstr>Application process</vt:lpstr>
      <vt:lpstr>Application Process</vt:lpstr>
      <vt:lpstr>PowerPoint Presentation</vt:lpstr>
      <vt:lpstr>Scholar Application Components</vt:lpstr>
      <vt:lpstr>Application Statistics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fulbright</dc:creator>
  <cp:lastModifiedBy>arlietasuser</cp:lastModifiedBy>
  <cp:revision>57</cp:revision>
  <cp:lastPrinted>2016-11-25T12:35:35Z</cp:lastPrinted>
  <dcterms:created xsi:type="dcterms:W3CDTF">2016-09-09T14:18:55Z</dcterms:created>
  <dcterms:modified xsi:type="dcterms:W3CDTF">2017-10-09T07:32:08Z</dcterms:modified>
</cp:coreProperties>
</file>