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60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Sheet1!$B$5:$B$7</c:f>
              <c:strCache>
                <c:ptCount val="3"/>
                <c:pt idx="0">
                  <c:v>jā</c:v>
                </c:pt>
                <c:pt idx="1">
                  <c:v>nē un ne pārāk</c:v>
                </c:pt>
                <c:pt idx="2">
                  <c:v>cits variants</c:v>
                </c:pt>
              </c:strCache>
            </c:strRef>
          </c:cat>
          <c:val>
            <c:numRef>
              <c:f>Sheet1!$C$5:$C$7</c:f>
              <c:numCache>
                <c:formatCode>General</c:formatCode>
                <c:ptCount val="3"/>
                <c:pt idx="0">
                  <c:v>100</c:v>
                </c:pt>
                <c:pt idx="1">
                  <c:v>51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680181539807524"/>
          <c:y val="0.89351851851851849"/>
          <c:w val="0.49729680664916887"/>
          <c:h val="8.371719160104987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515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01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094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872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926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584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594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763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977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68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615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8502-DB26-4F35-AC1A-6FE275557E19}" type="datetimeFigureOut">
              <a:rPr lang="lv-LV" smtClean="0"/>
              <a:t>2015.01.30.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BAEF-3B10-4750-9F9D-2BAAB4C0C3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826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nta.kalvane@lu.l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887"/>
            <a:ext cx="7772400" cy="1470025"/>
          </a:xfrm>
        </p:spPr>
        <p:txBody>
          <a:bodyPr/>
          <a:lstStyle/>
          <a:p>
            <a:r>
              <a:rPr lang="lv-LV" b="1" dirty="0" smtClean="0">
                <a:solidFill>
                  <a:schemeClr val="tx2"/>
                </a:solidFill>
              </a:rPr>
              <a:t>Projekts GLOBE un MASS ģeogrāfijas kontekstā </a:t>
            </a:r>
            <a:endParaRPr lang="lv-LV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lv-LV" dirty="0" smtClean="0"/>
              <a:t>Gunta Kalvāne</a:t>
            </a:r>
          </a:p>
          <a:p>
            <a:r>
              <a:rPr lang="lv-LV" dirty="0" smtClean="0">
                <a:hlinkClick r:id="rId2"/>
              </a:rPr>
              <a:t>Gunta.kalvane@lu.lv</a:t>
            </a:r>
            <a:endParaRPr lang="lv-LV" dirty="0" smtClean="0"/>
          </a:p>
          <a:p>
            <a:r>
              <a:rPr lang="lv-LV" dirty="0" smtClean="0"/>
              <a:t>LU, ĢZZF Ģeogrāfijas didaktikas centrs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793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SKOLĒNI</a:t>
            </a:r>
            <a:endParaRPr lang="lv-LV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36574" r="45363" b="29720"/>
          <a:stretch/>
        </p:blipFill>
        <p:spPr bwMode="auto">
          <a:xfrm>
            <a:off x="467544" y="1412776"/>
            <a:ext cx="8136904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01317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Vidējais vecums: 15,6 gadi no 9 līdz 19 gadiem;</a:t>
            </a:r>
          </a:p>
          <a:p>
            <a:r>
              <a:rPr lang="lv-LV" sz="2400" dirty="0" smtClean="0"/>
              <a:t>192 atbildes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1843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25459" r="42943" b="42987"/>
          <a:stretch/>
        </p:blipFill>
        <p:spPr bwMode="auto">
          <a:xfrm>
            <a:off x="107504" y="116632"/>
            <a:ext cx="7200800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169996"/>
              </p:ext>
            </p:extLst>
          </p:nvPr>
        </p:nvGraphicFramePr>
        <p:xfrm>
          <a:off x="2555776" y="3068960"/>
          <a:ext cx="60486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7944" y="30689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Vai Tev patīk dabaszinātnes?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5936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424936" cy="5289451"/>
          </a:xfrm>
        </p:spPr>
        <p:txBody>
          <a:bodyPr>
            <a:noAutofit/>
          </a:bodyPr>
          <a:lstStyle/>
          <a:p>
            <a:r>
              <a:rPr lang="lv-LV" sz="2400" dirty="0" smtClean="0"/>
              <a:t>53% norādījuši</a:t>
            </a:r>
            <a:r>
              <a:rPr lang="lv-LV" sz="2400" dirty="0"/>
              <a:t>, ka viņiem patīk </a:t>
            </a:r>
            <a:r>
              <a:rPr lang="lv-LV" sz="2400" dirty="0" smtClean="0"/>
              <a:t>dabaszinātnes</a:t>
            </a:r>
            <a:r>
              <a:rPr lang="lv-LV" sz="2400" dirty="0"/>
              <a:t>, kā visbiežāko iemeslu minot, jo </a:t>
            </a:r>
            <a:r>
              <a:rPr lang="lv-LV" sz="2400" i="1" dirty="0"/>
              <a:t>tās ir interesantas, var uzzināt daudz ko jaunu,  noderīgas ikdienā, palīdz izzināt pasauli, jo ir eksperimenti, patīk mācīties </a:t>
            </a:r>
            <a:r>
              <a:rPr lang="lv-LV" sz="2400" i="1" dirty="0" smtClean="0"/>
              <a:t>par </a:t>
            </a:r>
            <a:r>
              <a:rPr lang="lv-LV" sz="2400" i="1" dirty="0"/>
              <a:t>dabu</a:t>
            </a:r>
            <a:r>
              <a:rPr lang="lv-LV" sz="2400" dirty="0"/>
              <a:t>.  Daudzi skolēnu norādījuši, ka </a:t>
            </a:r>
            <a:r>
              <a:rPr lang="lv-LV" sz="2400" i="1" dirty="0">
                <a:solidFill>
                  <a:srgbClr val="FF0000"/>
                </a:solidFill>
              </a:rPr>
              <a:t>man patīk, jo man padodās</a:t>
            </a:r>
            <a:r>
              <a:rPr lang="lv-LV" sz="2400" dirty="0"/>
              <a:t>. </a:t>
            </a:r>
            <a:endParaRPr lang="lv-LV" sz="2400" dirty="0" smtClean="0"/>
          </a:p>
          <a:p>
            <a:pPr marL="0" indent="0">
              <a:buNone/>
            </a:pPr>
            <a:endParaRPr lang="lv-LV" sz="2400" dirty="0"/>
          </a:p>
          <a:p>
            <a:r>
              <a:rPr lang="lv-LV" sz="2400" dirty="0"/>
              <a:t>Tomēr vairāk par ceturdaļu (27%) skolēnu pauž negatīvu viedokli, norādot, ka dabaszinātnes man nepatīk, jo</a:t>
            </a:r>
            <a:r>
              <a:rPr lang="lv-LV" sz="2400" i="1" dirty="0"/>
              <a:t> ir grūti; nav intereses; neredzu tām jēgu; garlaicīgi; jo viss ir jāiekaļ, katru dienu ir jauna tēma</a:t>
            </a:r>
            <a:r>
              <a:rPr lang="lv-LV" sz="2400" dirty="0"/>
              <a:t>.  Lielākā daļa šādu skolēnu </a:t>
            </a:r>
            <a:r>
              <a:rPr lang="lv-LV" sz="2400" dirty="0" smtClean="0"/>
              <a:t>raksta: </a:t>
            </a:r>
            <a:r>
              <a:rPr lang="lv-LV" sz="2400" i="1" dirty="0" smtClean="0"/>
              <a:t>man </a:t>
            </a:r>
            <a:r>
              <a:rPr lang="lv-LV" sz="2400" i="1" dirty="0"/>
              <a:t>nepatīk, jo nepadodās, nesanāk</a:t>
            </a:r>
            <a:r>
              <a:rPr lang="lv-LV" sz="2400" dirty="0"/>
              <a:t>. </a:t>
            </a:r>
            <a:endParaRPr lang="lv-LV" sz="2400" dirty="0" smtClean="0"/>
          </a:p>
          <a:p>
            <a:endParaRPr lang="lv-LV" sz="2400" dirty="0"/>
          </a:p>
          <a:p>
            <a:r>
              <a:rPr lang="lv-LV" sz="2400" dirty="0"/>
              <a:t> 21% skolēni min – cits variants un raksta,ka patīk </a:t>
            </a:r>
            <a:r>
              <a:rPr lang="lv-LV" sz="2400" i="1" dirty="0"/>
              <a:t>tikai daži priekšmeti (visbiežāk minot bioloģiju); kā kuru reizi; ir tēmas, kuras ir interesantas un aizrauj, ir garlaicīgas tēmas, kas nepatīk; patīk tikai daļēji; ir vienkārši jāmācās; patīk, bet ir grūti</a:t>
            </a:r>
            <a:r>
              <a:rPr lang="lv-LV" sz="2400" dirty="0"/>
              <a:t>. 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5915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Kas Tevi motivē mācīties dabaszinātnes? </a:t>
            </a:r>
            <a:endParaRPr lang="lv-LV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045185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lv-LV" altLang="lv-LV" sz="2400" dirty="0">
                <a:solidFill>
                  <a:srgbClr val="FF0000"/>
                </a:solidFill>
              </a:rPr>
              <a:t>TOP 3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lv-LV" sz="2400" dirty="0" smtClean="0"/>
              <a:t>Interese, vēlme uzzināt ko jaunu – zinātkāre;</a:t>
            </a:r>
            <a:endParaRPr lang="lv-LV" sz="2400" i="1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lv-LV" sz="2400" dirty="0" smtClean="0"/>
              <a:t>Nākotnes plāni (dabaszinātnes būs nepieciešamas man dzīvē nākotnes profesijā);</a:t>
            </a:r>
            <a:endParaRPr lang="lv-LV" sz="2400" i="1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lv-LV" altLang="lv-LV" sz="2400" dirty="0" smtClean="0"/>
              <a:t>Vērtējums (mācos atzīmēm,  lai būtu labas atzīmes, lai pabeigtu skolu).</a:t>
            </a:r>
            <a:endParaRPr lang="pl-PL" altLang="lv-LV" sz="2400" i="1" dirty="0"/>
          </a:p>
          <a:p>
            <a:endParaRPr lang="lv-LV" sz="2400" dirty="0"/>
          </a:p>
        </p:txBody>
      </p:sp>
      <p:sp>
        <p:nvSpPr>
          <p:cNvPr id="6" name="Rectangle 5"/>
          <p:cNvSpPr/>
          <p:nvPr/>
        </p:nvSpPr>
        <p:spPr>
          <a:xfrm>
            <a:off x="2503852" y="3933056"/>
            <a:ext cx="6028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/>
              <a:t>Kas attur no mācīšanās?</a:t>
            </a:r>
          </a:p>
          <a:p>
            <a:r>
              <a:rPr lang="lv-LV" sz="2400" dirty="0" smtClean="0">
                <a:solidFill>
                  <a:srgbClr val="FF0000"/>
                </a:solidFill>
              </a:rPr>
              <a:t>TOP 3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lv-LV" sz="2400" dirty="0" smtClean="0"/>
              <a:t>Sarežģīti, neskaidri,  jāiegulda daudz laika;</a:t>
            </a:r>
            <a:endParaRPr lang="lv-LV" sz="2400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lv-LV" sz="2400" dirty="0" smtClean="0"/>
              <a:t>Slinkums;</a:t>
            </a:r>
            <a:endParaRPr lang="lv-LV" sz="2400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lv-LV" sz="2400" dirty="0" smtClean="0"/>
              <a:t>Garlaicīgi, nav interesanti, nav saiknes ar reālo dzīvi..</a:t>
            </a:r>
            <a:endParaRPr lang="lv-LV" sz="2400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0420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400" b="1" dirty="0"/>
              <a:t>Apraksti labāko dabaszinātņu stundu, kāda Tev ir bijusi. Kādēļ tā bija labākā</a:t>
            </a:r>
            <a:r>
              <a:rPr lang="lv-LV" sz="2400" b="1" dirty="0" smtClean="0"/>
              <a:t>?</a:t>
            </a:r>
          </a:p>
          <a:p>
            <a:pPr marL="0" indent="0">
              <a:buNone/>
            </a:pPr>
            <a:endParaRPr lang="lv-LV" sz="2400" dirty="0"/>
          </a:p>
          <a:p>
            <a:r>
              <a:rPr lang="lv-LV" sz="2400" dirty="0">
                <a:solidFill>
                  <a:srgbClr val="FF0000"/>
                </a:solidFill>
              </a:rPr>
              <a:t>Eksperimenti, praktiskie darbi, āra nodarbības</a:t>
            </a:r>
            <a:r>
              <a:rPr lang="lv-LV" sz="2400" dirty="0"/>
              <a:t>  - ir visbiežāk minētās atbildes jautājumā par labāko dabaszinātņu stundu. </a:t>
            </a:r>
          </a:p>
          <a:p>
            <a:r>
              <a:rPr lang="lv-LV" sz="2400" dirty="0"/>
              <a:t>Tāpat ¼ daļa skolēnu norādījuši, ka patīk tās stundas, kur ir </a:t>
            </a:r>
            <a:r>
              <a:rPr lang="lv-LV" sz="2400" i="1" dirty="0"/>
              <a:t>laba skolotāja/s, kas ir atsaucīga, interesanti stāsta, daudz piemēru no ikdienas, ļauj izmantot mikroskopus, ierīces,  dod praktiskos darbus un veicam eksperimentus.</a:t>
            </a:r>
          </a:p>
          <a:p>
            <a:r>
              <a:rPr lang="lv-LV" sz="2400" dirty="0"/>
              <a:t>Trešā visbiežāk minētā atbilde ir IT izmantošana stundās: labas, interesantas prezentācijas, video, interaktīvā tāfele.</a:t>
            </a:r>
          </a:p>
          <a:p>
            <a:r>
              <a:rPr lang="lv-LV" sz="2400" dirty="0"/>
              <a:t>Tāpat skolēniem patīk darboties pašiem un patstāvīgi un ka ir „daudz piemēru un saistība ar reālo dzīvi</a:t>
            </a:r>
            <a:r>
              <a:rPr lang="lv-LV" sz="2400" dirty="0" smtClean="0"/>
              <a:t>”.</a:t>
            </a:r>
            <a:endParaRPr lang="lv-LV" sz="2400" dirty="0"/>
          </a:p>
        </p:txBody>
      </p:sp>
      <p:sp>
        <p:nvSpPr>
          <p:cNvPr id="4" name="Rectangle 3"/>
          <p:cNvSpPr/>
          <p:nvPr/>
        </p:nvSpPr>
        <p:spPr>
          <a:xfrm>
            <a:off x="3059832" y="6021288"/>
            <a:ext cx="597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 smtClean="0">
                <a:solidFill>
                  <a:srgbClr val="FF0000"/>
                </a:solidFill>
              </a:rPr>
              <a:t>Labas stundas pamatā ir praktiska darbošanās.</a:t>
            </a:r>
            <a:endParaRPr lang="lv-LV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lv-LV" b="1" dirty="0" smtClean="0"/>
              <a:t>Apraksti, kādu Tu iedomājies vislabāko dabaszinātņu stundu?</a:t>
            </a:r>
          </a:p>
          <a:p>
            <a:pPr marL="0" indent="0">
              <a:buNone/>
            </a:pPr>
            <a:endParaRPr lang="lv-LV" b="1" dirty="0" smtClean="0"/>
          </a:p>
          <a:p>
            <a:pPr marL="0" indent="0">
              <a:buFont typeface="Arial" charset="0"/>
              <a:buNone/>
            </a:pPr>
            <a:r>
              <a:rPr lang="lv-LV" altLang="lv-LV" dirty="0" smtClean="0"/>
              <a:t>Atslēgas vārdi:</a:t>
            </a:r>
          </a:p>
          <a:p>
            <a:pPr marL="0" indent="0">
              <a:buFont typeface="Arial" charset="0"/>
              <a:buNone/>
            </a:pPr>
            <a:endParaRPr lang="lv-LV" altLang="lv-LV" dirty="0" smtClean="0"/>
          </a:p>
          <a:p>
            <a:pPr marL="0" indent="0">
              <a:buFont typeface="Arial" charset="0"/>
              <a:buNone/>
            </a:pPr>
            <a:r>
              <a:rPr lang="lv-LV" altLang="lv-LV" dirty="0" smtClean="0"/>
              <a:t>1. Aktīva darbošanās: praktiskie darbi, eksperimenti, maz teorijas un saikne ar ikdienu;</a:t>
            </a:r>
          </a:p>
          <a:p>
            <a:pPr marL="0" indent="0">
              <a:buFont typeface="Arial" charset="0"/>
              <a:buNone/>
            </a:pPr>
            <a:r>
              <a:rPr lang="lv-LV" altLang="lv-LV" dirty="0" smtClean="0"/>
              <a:t>2. Āra aktivitātes: došanās dabā un arī uz laboratorijām, rūpnīcām utml.;</a:t>
            </a:r>
          </a:p>
          <a:p>
            <a:pPr marL="0" indent="0">
              <a:buFont typeface="Arial" charset="0"/>
              <a:buNone/>
            </a:pPr>
            <a:r>
              <a:rPr lang="lv-LV" altLang="lv-LV" dirty="0" smtClean="0"/>
              <a:t>3. IT – filmas, interesantas prezentācijas, bildes;</a:t>
            </a:r>
          </a:p>
          <a:p>
            <a:pPr marL="0" indent="0">
              <a:buFont typeface="Arial" charset="0"/>
              <a:buNone/>
            </a:pPr>
            <a:r>
              <a:rPr lang="lv-LV" altLang="lv-LV" dirty="0" smtClean="0"/>
              <a:t>4. Spēles un grupu darbs;</a:t>
            </a:r>
          </a:p>
          <a:p>
            <a:pPr marL="0" indent="0">
              <a:buFont typeface="Arial" charset="0"/>
              <a:buNone/>
            </a:pPr>
            <a:endParaRPr lang="lv-LV" altLang="lv-LV" sz="2400" i="1" dirty="0" smtClean="0"/>
          </a:p>
          <a:p>
            <a:pPr marL="0" indent="0">
              <a:buFont typeface="Arial" charset="0"/>
              <a:buNone/>
            </a:pPr>
            <a:r>
              <a:rPr lang="lv-LV" altLang="lv-LV" sz="2400" i="1" dirty="0" smtClean="0"/>
              <a:t>Mūsu pašu pētījumi: paši izvēlamies un pētam praktiski, reālajā laboratorijā;</a:t>
            </a:r>
          </a:p>
          <a:p>
            <a:pPr marL="0" indent="0">
              <a:buFont typeface="Arial" charset="0"/>
              <a:buNone/>
            </a:pPr>
            <a:r>
              <a:rPr lang="lv-LV" altLang="lv-LV" sz="2400" i="1" dirty="0" smtClean="0"/>
              <a:t>Klusums klasē un visi strādā..</a:t>
            </a:r>
            <a:endParaRPr lang="pl-PL" altLang="lv-LV" sz="2400" i="1" dirty="0" smtClean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2" descr="http://1.bp.blogspot.com/-UzAg1VfKsZE/TnigOGQh-sI/AAAAAAAAAYM/XV_QjH2OWEQ/s1600/Student-slee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50691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i="1" dirty="0"/>
              <a:t>Par kādiem dabaszinātņu tematiem Tu gribētu mācīties? Lūdzu izskaidro</a:t>
            </a:r>
            <a:r>
              <a:rPr lang="lv-LV" sz="2400" i="1" dirty="0" smtClean="0"/>
              <a:t>.</a:t>
            </a:r>
          </a:p>
          <a:p>
            <a:pPr marL="0" indent="0">
              <a:buNone/>
            </a:pPr>
            <a:r>
              <a:rPr lang="lv-LV" sz="2400" dirty="0" smtClean="0"/>
              <a:t>No </a:t>
            </a:r>
            <a:r>
              <a:rPr lang="lv-LV" sz="2400" dirty="0"/>
              <a:t>ģeogrāfijas: </a:t>
            </a:r>
            <a:endParaRPr lang="lv-LV" sz="2400" dirty="0" smtClean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sz="2400" dirty="0" smtClean="0"/>
              <a:t>Visums, planētas, kā radās zvaigznes?</a:t>
            </a:r>
          </a:p>
          <a:p>
            <a:pPr marL="0" indent="0">
              <a:buNone/>
            </a:pPr>
            <a:r>
              <a:rPr lang="lv-LV" sz="2400" dirty="0" smtClean="0"/>
              <a:t>Kā radās Zeme? Zemeslodes uzbūve</a:t>
            </a:r>
          </a:p>
          <a:p>
            <a:pPr marL="0" indent="0">
              <a:buNone/>
            </a:pPr>
            <a:r>
              <a:rPr lang="lv-LV" sz="2400" dirty="0" smtClean="0"/>
              <a:t>Kā radās </a:t>
            </a:r>
            <a:r>
              <a:rPr lang="lv-LV" sz="2400" dirty="0" smtClean="0">
                <a:solidFill>
                  <a:srgbClr val="FF0000"/>
                </a:solidFill>
              </a:rPr>
              <a:t>cilvēki</a:t>
            </a:r>
            <a:r>
              <a:rPr lang="lv-LV" sz="2400" dirty="0" smtClean="0"/>
              <a:t>? </a:t>
            </a:r>
          </a:p>
          <a:p>
            <a:pPr marL="0" indent="0">
              <a:buNone/>
            </a:pPr>
            <a:r>
              <a:rPr lang="lv-LV" sz="2400" dirty="0" smtClean="0"/>
              <a:t>Par pasaules valstīm</a:t>
            </a:r>
          </a:p>
          <a:p>
            <a:pPr marL="0" indent="0">
              <a:buNone/>
            </a:pPr>
            <a:r>
              <a:rPr lang="lv-LV" sz="2400" dirty="0" smtClean="0"/>
              <a:t>Par dabas stihijām, ekstrēmiem notikumiem, vulkāniem</a:t>
            </a:r>
          </a:p>
          <a:p>
            <a:pPr marL="0" indent="0">
              <a:buNone/>
            </a:pPr>
            <a:r>
              <a:rPr lang="lv-LV" sz="2400" dirty="0" smtClean="0"/>
              <a:t>Ekonomiku, energoresursiem</a:t>
            </a:r>
          </a:p>
          <a:p>
            <a:pPr marL="0" indent="0">
              <a:buNone/>
            </a:pPr>
            <a:r>
              <a:rPr lang="lv-LV" sz="2400" dirty="0" smtClean="0">
                <a:solidFill>
                  <a:srgbClr val="FF0000"/>
                </a:solidFill>
              </a:rPr>
              <a:t>Par dabu</a:t>
            </a:r>
            <a:r>
              <a:rPr lang="lv-LV" sz="2400" dirty="0" smtClean="0"/>
              <a:t>: augiem, dzīvniekiem, pielāgošanos</a:t>
            </a:r>
          </a:p>
          <a:p>
            <a:pPr marL="0" indent="0" algn="r">
              <a:buNone/>
            </a:pPr>
            <a:r>
              <a:rPr lang="lv-LV" sz="2400" i="1" dirty="0" smtClean="0"/>
              <a:t>Par ikdienas notikumiem, kas skar mani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817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4790" r="8184" b="22917"/>
          <a:stretch/>
        </p:blipFill>
        <p:spPr bwMode="auto">
          <a:xfrm>
            <a:off x="-180528" y="874161"/>
            <a:ext cx="9892992" cy="45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9595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tx2"/>
                </a:solidFill>
              </a:rPr>
              <a:t>www.geo.lu.lv/skolotajiem</a:t>
            </a:r>
            <a:endParaRPr lang="lv-LV" sz="3200" b="1" dirty="0">
              <a:solidFill>
                <a:schemeClr val="tx2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63333" r="8301" b="10834"/>
          <a:stretch/>
        </p:blipFill>
        <p:spPr bwMode="auto">
          <a:xfrm>
            <a:off x="35496" y="5290571"/>
            <a:ext cx="9478849" cy="15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12501" r="2256" b="4941"/>
          <a:stretch/>
        </p:blipFill>
        <p:spPr bwMode="auto">
          <a:xfrm>
            <a:off x="827584" y="332656"/>
            <a:ext cx="7200800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455507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smtClean="0">
                <a:solidFill>
                  <a:schemeClr val="tx2"/>
                </a:solidFill>
              </a:rPr>
              <a:t>www.globe.gov</a:t>
            </a:r>
            <a:endParaRPr lang="lv-LV" sz="3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036" y="5571237"/>
            <a:ext cx="7170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(GLOBE) </a:t>
            </a:r>
            <a:r>
              <a:rPr lang="lv-LV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Global Learning and Observations to Benefit the Environment</a:t>
            </a:r>
            <a:endParaRPr lang="lv-LV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8906" t="43895" r="18060" b="28197"/>
          <a:stretch/>
        </p:blipFill>
        <p:spPr bwMode="auto">
          <a:xfrm>
            <a:off x="725714" y="44624"/>
            <a:ext cx="7649029" cy="2543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7995" r="17340" b="6250"/>
          <a:stretch/>
        </p:blipFill>
        <p:spPr bwMode="auto">
          <a:xfrm>
            <a:off x="179512" y="2594636"/>
            <a:ext cx="6831159" cy="43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31724" r="16778" b="13542"/>
          <a:stretch/>
        </p:blipFill>
        <p:spPr bwMode="auto">
          <a:xfrm>
            <a:off x="2067418" y="2708920"/>
            <a:ext cx="7065819" cy="400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9" t="20928" r="37117" b="7481"/>
          <a:stretch/>
        </p:blipFill>
        <p:spPr bwMode="auto">
          <a:xfrm>
            <a:off x="323528" y="188640"/>
            <a:ext cx="4464496" cy="641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t="21685" r="25257" b="8428"/>
          <a:stretch/>
        </p:blipFill>
        <p:spPr bwMode="auto">
          <a:xfrm>
            <a:off x="2596964" y="1701047"/>
            <a:ext cx="6583548" cy="511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25379" r="15332" b="15720"/>
          <a:stretch/>
        </p:blipFill>
        <p:spPr bwMode="auto">
          <a:xfrm>
            <a:off x="323528" y="332656"/>
            <a:ext cx="7439761" cy="430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3900" r="4721" b="6943"/>
          <a:stretch/>
        </p:blipFill>
        <p:spPr bwMode="auto">
          <a:xfrm>
            <a:off x="-252536" y="1551709"/>
            <a:ext cx="9653666" cy="50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16445" r="9561" b="6506"/>
          <a:stretch/>
        </p:blipFill>
        <p:spPr bwMode="auto">
          <a:xfrm>
            <a:off x="-1024530" y="1556792"/>
            <a:ext cx="11197653" cy="56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ildesNotel_15102104\parejas\Globe_2014\IMG_20140806_112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2008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098" name="Picture 2" descr="D:\bildesNotel_15102104\parejas\Globe_2014\IMG_20140806_13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050" name="Picture 2" descr="D:\bildesNotel_15102104\parejas\Globe_2014\IMG_20140805_163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000" dirty="0" smtClean="0"/>
              <a:t>Projekts MASS "Iedvesmot skolēnus dabaszinātnēm" (</a:t>
            </a:r>
            <a:r>
              <a:rPr lang="lv-LV" sz="4000" i="1" dirty="0" smtClean="0"/>
              <a:t>Motivate and Attract Students to Science</a:t>
            </a:r>
            <a:r>
              <a:rPr lang="lv-LV" sz="4000" dirty="0" smtClean="0"/>
              <a:t>)</a:t>
            </a:r>
            <a:br>
              <a:rPr lang="lv-LV" sz="4000" dirty="0" smtClean="0"/>
            </a:br>
            <a:r>
              <a:rPr lang="lv-LV" sz="2700" dirty="0" smtClean="0"/>
              <a:t>vairāk info: Bērnu Vides skolas mājas lapā</a:t>
            </a:r>
            <a:br>
              <a:rPr lang="lv-LV" sz="2700" dirty="0" smtClean="0"/>
            </a:br>
            <a:r>
              <a:rPr lang="lv-LV" sz="2700" dirty="0" smtClean="0"/>
              <a:t>http://www.videsskola.lv/projekti/55-iedvesmot-skolnus-dabaszintnm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57301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dirty="0" smtClean="0">
                <a:solidFill>
                  <a:srgbClr val="FF0000"/>
                </a:solidFill>
              </a:rPr>
              <a:t>Situācijas izpēte (anketēšana) </a:t>
            </a:r>
            <a:r>
              <a:rPr lang="lv-LV" sz="2400" dirty="0" smtClean="0"/>
              <a:t>– labie prakses piemēri – metodisko materiālu izstrāde – materiālu testēšana pilotskolās – izvērtējums.</a:t>
            </a:r>
          </a:p>
          <a:p>
            <a:pPr algn="just"/>
            <a:endParaRPr lang="lv-LV" sz="2400" dirty="0" smtClean="0"/>
          </a:p>
          <a:p>
            <a:pPr algn="just"/>
            <a:r>
              <a:rPr lang="lv-LV" sz="2400" dirty="0" smtClean="0"/>
              <a:t>3 pētījuma virzieni: </a:t>
            </a:r>
            <a:r>
              <a:rPr lang="lv-LV" sz="2400" i="1" dirty="0" smtClean="0"/>
              <a:t>digital learners </a:t>
            </a:r>
            <a:r>
              <a:rPr lang="lv-LV" sz="2400" dirty="0" smtClean="0"/>
              <a:t>jeb IT; agrīnā pētnieciskā izziņa un zemi sasniegumi/motivācija dabaszinātnēs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70565" t="22949" r="16330" b="66294"/>
          <a:stretch/>
        </p:blipFill>
        <p:spPr bwMode="auto">
          <a:xfrm>
            <a:off x="35496" y="44624"/>
            <a:ext cx="1080120" cy="57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72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592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Projekts GLOBE un MASS ģeogrāfijas kontekstā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Projekts MASS "Iedvesmot skolēnus dabaszinātnēm" (Motivate and Attract Students to Science) vairāk info: Bērnu Vides skolas mājas lapā http://www.videsskola.lv/projekti/55-iedvesmot-skolnus-dabaszintnm </vt:lpstr>
      <vt:lpstr>SKOLĒNI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Gunta</dc:creator>
  <cp:lastModifiedBy>Gunta</cp:lastModifiedBy>
  <cp:revision>6</cp:revision>
  <dcterms:created xsi:type="dcterms:W3CDTF">2015-01-30T19:49:38Z</dcterms:created>
  <dcterms:modified xsi:type="dcterms:W3CDTF">2015-01-30T20:58:17Z</dcterms:modified>
</cp:coreProperties>
</file>